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1D_CB92721F.xml" ContentType="application/vnd.ms-powerpoint.comments+xml"/>
  <Override PartName="/ppt/comments/modernComment_122_C79C03A1.xml" ContentType="application/vnd.ms-powerpoint.comments+xml"/>
  <Override PartName="/ppt/comments/modernComment_123_AAF1DEF5.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5" r:id="rId2"/>
  </p:sldMasterIdLst>
  <p:notesMasterIdLst>
    <p:notesMasterId r:id="rId39"/>
  </p:notesMasterIdLst>
  <p:sldIdLst>
    <p:sldId id="280" r:id="rId3"/>
    <p:sldId id="279" r:id="rId4"/>
    <p:sldId id="278" r:id="rId5"/>
    <p:sldId id="271" r:id="rId6"/>
    <p:sldId id="269" r:id="rId7"/>
    <p:sldId id="268" r:id="rId8"/>
    <p:sldId id="267" r:id="rId9"/>
    <p:sldId id="266" r:id="rId10"/>
    <p:sldId id="287" r:id="rId11"/>
    <p:sldId id="297" r:id="rId12"/>
    <p:sldId id="298" r:id="rId13"/>
    <p:sldId id="301" r:id="rId14"/>
    <p:sldId id="303" r:id="rId15"/>
    <p:sldId id="302" r:id="rId16"/>
    <p:sldId id="289" r:id="rId17"/>
    <p:sldId id="305" r:id="rId18"/>
    <p:sldId id="264" r:id="rId19"/>
    <p:sldId id="299" r:id="rId20"/>
    <p:sldId id="263" r:id="rId21"/>
    <p:sldId id="281" r:id="rId22"/>
    <p:sldId id="262" r:id="rId23"/>
    <p:sldId id="261" r:id="rId24"/>
    <p:sldId id="304" r:id="rId25"/>
    <p:sldId id="286" r:id="rId26"/>
    <p:sldId id="285" r:id="rId27"/>
    <p:sldId id="290" r:id="rId28"/>
    <p:sldId id="291" r:id="rId29"/>
    <p:sldId id="292" r:id="rId30"/>
    <p:sldId id="293" r:id="rId31"/>
    <p:sldId id="294" r:id="rId32"/>
    <p:sldId id="295" r:id="rId33"/>
    <p:sldId id="296" r:id="rId34"/>
    <p:sldId id="300" r:id="rId35"/>
    <p:sldId id="307" r:id="rId36"/>
    <p:sldId id="306" r:id="rId37"/>
    <p:sldId id="25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7D2589-B897-022E-727D-83986A2F264F}" name="Cho, Lance" initials="CL" userId="S::e105229@snch.org::d9c57070-6673-493f-9aad-fb9b2baec3be"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6C397E-2D6B-F7CF-0C71-A713DDD145B9}" v="1265" dt="2022-12-22T02:02:08.338"/>
    <p1510:client id="{3529DB35-1A01-F961-4CB2-2E87BE887C50}" v="4" dt="2022-12-22T12:27:33.823"/>
    <p1510:client id="{B9586D8D-CADC-4D83-C060-00C752D74756}" v="110" dt="2022-12-21T19:29:48.298"/>
    <p1510:client id="{F257E976-58CE-0762-94D6-B33EA9FCC5D8}" v="443" dt="2022-12-22T13:55:37.973"/>
    <p1510:client id="{F475F453-63E9-49C2-B44A-0E0B46AEF856}" v="5" dt="2022-12-22T18:04:00.8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04" autoAdjust="0"/>
  </p:normalViewPr>
  <p:slideViewPr>
    <p:cSldViewPr snapToGrid="0">
      <p:cViewPr varScale="1">
        <p:scale>
          <a:sx n="77" d="100"/>
          <a:sy n="77" d="100"/>
        </p:scale>
        <p:origin x="2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8/10/relationships/authors" Target="authors.xml"/><Relationship Id="rId20" Type="http://schemas.openxmlformats.org/officeDocument/2006/relationships/slide" Target="slides/slide18.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 Bittar" userId="04b5d48761ec0fa5" providerId="LiveId" clId="{F475F453-63E9-49C2-B44A-0E0B46AEF856}"/>
    <pc:docChg chg="custSel addSld modSld sldOrd">
      <pc:chgData name="Amal Bittar" userId="04b5d48761ec0fa5" providerId="LiveId" clId="{F475F453-63E9-49C2-B44A-0E0B46AEF856}" dt="2022-12-22T18:58:07.010" v="1224" actId="2711"/>
      <pc:docMkLst>
        <pc:docMk/>
      </pc:docMkLst>
      <pc:sldChg chg="addSp delSp modSp mod">
        <pc:chgData name="Amal Bittar" userId="04b5d48761ec0fa5" providerId="LiveId" clId="{F475F453-63E9-49C2-B44A-0E0B46AEF856}" dt="2022-12-22T18:14:55.491" v="578" actId="5793"/>
        <pc:sldMkLst>
          <pc:docMk/>
          <pc:sldMk cId="1934363536" sldId="261"/>
        </pc:sldMkLst>
        <pc:spChg chg="add mod">
          <ac:chgData name="Amal Bittar" userId="04b5d48761ec0fa5" providerId="LiveId" clId="{F475F453-63E9-49C2-B44A-0E0B46AEF856}" dt="2022-12-22T18:04:00.894" v="343"/>
          <ac:spMkLst>
            <pc:docMk/>
            <pc:sldMk cId="1934363536" sldId="261"/>
            <ac:spMk id="2" creationId="{D29ADDAE-7C6A-3B7F-4C06-956FD47F734D}"/>
          </ac:spMkLst>
        </pc:spChg>
        <pc:spChg chg="del">
          <ac:chgData name="Amal Bittar" userId="04b5d48761ec0fa5" providerId="LiveId" clId="{F475F453-63E9-49C2-B44A-0E0B46AEF856}" dt="2022-12-22T18:03:59.981" v="342" actId="478"/>
          <ac:spMkLst>
            <pc:docMk/>
            <pc:sldMk cId="1934363536" sldId="261"/>
            <ac:spMk id="4" creationId="{8765285C-87B7-5171-A3EF-F1C639AB6D6F}"/>
          </ac:spMkLst>
        </pc:spChg>
        <pc:spChg chg="mod">
          <ac:chgData name="Amal Bittar" userId="04b5d48761ec0fa5" providerId="LiveId" clId="{F475F453-63E9-49C2-B44A-0E0B46AEF856}" dt="2022-12-22T18:14:55.491" v="578" actId="5793"/>
          <ac:spMkLst>
            <pc:docMk/>
            <pc:sldMk cId="1934363536" sldId="261"/>
            <ac:spMk id="9" creationId="{CEEC0E3F-0A53-F555-B33F-7B3DEC007D6F}"/>
          </ac:spMkLst>
        </pc:spChg>
      </pc:sldChg>
      <pc:sldChg chg="addSp delSp modSp mod">
        <pc:chgData name="Amal Bittar" userId="04b5d48761ec0fa5" providerId="LiveId" clId="{F475F453-63E9-49C2-B44A-0E0B46AEF856}" dt="2022-12-22T18:03:52.277" v="341" actId="20577"/>
        <pc:sldMkLst>
          <pc:docMk/>
          <pc:sldMk cId="1459938419" sldId="262"/>
        </pc:sldMkLst>
        <pc:spChg chg="add mod">
          <ac:chgData name="Amal Bittar" userId="04b5d48761ec0fa5" providerId="LiveId" clId="{F475F453-63E9-49C2-B44A-0E0B46AEF856}" dt="2022-12-22T18:03:52.277" v="341" actId="20577"/>
          <ac:spMkLst>
            <pc:docMk/>
            <pc:sldMk cId="1459938419" sldId="262"/>
            <ac:spMk id="2" creationId="{64C759EE-2DC5-4C31-A9F1-38CF751505EA}"/>
          </ac:spMkLst>
        </pc:spChg>
        <pc:spChg chg="del">
          <ac:chgData name="Amal Bittar" userId="04b5d48761ec0fa5" providerId="LiveId" clId="{F475F453-63E9-49C2-B44A-0E0B46AEF856}" dt="2022-12-22T18:03:41.559" v="325" actId="478"/>
          <ac:spMkLst>
            <pc:docMk/>
            <pc:sldMk cId="1459938419" sldId="262"/>
            <ac:spMk id="4" creationId="{E099531B-C4B2-D0E3-074D-5AC3062F2301}"/>
          </ac:spMkLst>
        </pc:spChg>
      </pc:sldChg>
      <pc:sldChg chg="addSp delSp modSp mod">
        <pc:chgData name="Amal Bittar" userId="04b5d48761ec0fa5" providerId="LiveId" clId="{F475F453-63E9-49C2-B44A-0E0B46AEF856}" dt="2022-12-22T18:03:06.245" v="314" actId="1076"/>
        <pc:sldMkLst>
          <pc:docMk/>
          <pc:sldMk cId="2748625684" sldId="263"/>
        </pc:sldMkLst>
        <pc:spChg chg="add mod">
          <ac:chgData name="Amal Bittar" userId="04b5d48761ec0fa5" providerId="LiveId" clId="{F475F453-63E9-49C2-B44A-0E0B46AEF856}" dt="2022-12-22T18:03:01.706" v="313" actId="20577"/>
          <ac:spMkLst>
            <pc:docMk/>
            <pc:sldMk cId="2748625684" sldId="263"/>
            <ac:spMk id="2" creationId="{13FFDDDD-F09B-2B31-A7F8-13F3CB0EABA7}"/>
          </ac:spMkLst>
        </pc:spChg>
        <pc:spChg chg="del">
          <ac:chgData name="Amal Bittar" userId="04b5d48761ec0fa5" providerId="LiveId" clId="{F475F453-63E9-49C2-B44A-0E0B46AEF856}" dt="2022-12-22T18:02:51.512" v="301" actId="478"/>
          <ac:spMkLst>
            <pc:docMk/>
            <pc:sldMk cId="2748625684" sldId="263"/>
            <ac:spMk id="4" creationId="{884E8F94-AC89-36EC-87F6-F23CE84103C5}"/>
          </ac:spMkLst>
        </pc:spChg>
        <pc:spChg chg="mod">
          <ac:chgData name="Amal Bittar" userId="04b5d48761ec0fa5" providerId="LiveId" clId="{F475F453-63E9-49C2-B44A-0E0B46AEF856}" dt="2022-12-22T18:03:06.245" v="314" actId="1076"/>
          <ac:spMkLst>
            <pc:docMk/>
            <pc:sldMk cId="2748625684" sldId="263"/>
            <ac:spMk id="9" creationId="{95BF7BA1-A929-67BD-FE6E-603A7A993A53}"/>
          </ac:spMkLst>
        </pc:spChg>
      </pc:sldChg>
      <pc:sldChg chg="addSp modSp mod">
        <pc:chgData name="Amal Bittar" userId="04b5d48761ec0fa5" providerId="LiveId" clId="{F475F453-63E9-49C2-B44A-0E0B46AEF856}" dt="2022-12-22T18:35:22.588" v="581" actId="20577"/>
        <pc:sldMkLst>
          <pc:docMk/>
          <pc:sldMk cId="3898836445" sldId="264"/>
        </pc:sldMkLst>
        <pc:spChg chg="add mod">
          <ac:chgData name="Amal Bittar" userId="04b5d48761ec0fa5" providerId="LiveId" clId="{F475F453-63E9-49C2-B44A-0E0B46AEF856}" dt="2022-12-22T18:02:36.263" v="299"/>
          <ac:spMkLst>
            <pc:docMk/>
            <pc:sldMk cId="3898836445" sldId="264"/>
            <ac:spMk id="2" creationId="{2AA08B35-23C7-F3D8-469E-9455338C51DF}"/>
          </ac:spMkLst>
        </pc:spChg>
        <pc:spChg chg="mod">
          <ac:chgData name="Amal Bittar" userId="04b5d48761ec0fa5" providerId="LiveId" clId="{F475F453-63E9-49C2-B44A-0E0B46AEF856}" dt="2022-12-22T18:35:22.588" v="581" actId="20577"/>
          <ac:spMkLst>
            <pc:docMk/>
            <pc:sldMk cId="3898836445" sldId="264"/>
            <ac:spMk id="7" creationId="{08763A3F-CC02-59F9-5378-0F0D8DA17CED}"/>
          </ac:spMkLst>
        </pc:spChg>
      </pc:sldChg>
      <pc:sldChg chg="addSp delSp modSp mod">
        <pc:chgData name="Amal Bittar" userId="04b5d48761ec0fa5" providerId="LiveId" clId="{F475F453-63E9-49C2-B44A-0E0B46AEF856}" dt="2022-12-22T18:03:34.674" v="324" actId="20577"/>
        <pc:sldMkLst>
          <pc:docMk/>
          <pc:sldMk cId="481163696" sldId="281"/>
        </pc:sldMkLst>
        <pc:spChg chg="add mod">
          <ac:chgData name="Amal Bittar" userId="04b5d48761ec0fa5" providerId="LiveId" clId="{F475F453-63E9-49C2-B44A-0E0B46AEF856}" dt="2022-12-22T18:03:34.674" v="324" actId="20577"/>
          <ac:spMkLst>
            <pc:docMk/>
            <pc:sldMk cId="481163696" sldId="281"/>
            <ac:spMk id="2" creationId="{B42FB068-E302-E117-91A9-26C41159DC4D}"/>
          </ac:spMkLst>
        </pc:spChg>
        <pc:spChg chg="del">
          <ac:chgData name="Amal Bittar" userId="04b5d48761ec0fa5" providerId="LiveId" clId="{F475F453-63E9-49C2-B44A-0E0B46AEF856}" dt="2022-12-22T18:03:25.356" v="315" actId="478"/>
          <ac:spMkLst>
            <pc:docMk/>
            <pc:sldMk cId="481163696" sldId="281"/>
            <ac:spMk id="4" creationId="{884E8F94-AC89-36EC-87F6-F23CE84103C5}"/>
          </ac:spMkLst>
        </pc:spChg>
      </pc:sldChg>
      <pc:sldChg chg="modSp mod">
        <pc:chgData name="Amal Bittar" userId="04b5d48761ec0fa5" providerId="LiveId" clId="{F475F453-63E9-49C2-B44A-0E0B46AEF856}" dt="2022-12-22T18:39:42.013" v="621" actId="20577"/>
        <pc:sldMkLst>
          <pc:docMk/>
          <pc:sldMk cId="2774797296" sldId="286"/>
        </pc:sldMkLst>
        <pc:spChg chg="mod">
          <ac:chgData name="Amal Bittar" userId="04b5d48761ec0fa5" providerId="LiveId" clId="{F475F453-63E9-49C2-B44A-0E0B46AEF856}" dt="2022-12-22T18:39:42.013" v="621" actId="20577"/>
          <ac:spMkLst>
            <pc:docMk/>
            <pc:sldMk cId="2774797296" sldId="286"/>
            <ac:spMk id="3" creationId="{ED41F696-07FB-2D33-B917-9BF8BD258FEB}"/>
          </ac:spMkLst>
        </pc:spChg>
      </pc:sldChg>
      <pc:sldChg chg="ord">
        <pc:chgData name="Amal Bittar" userId="04b5d48761ec0fa5" providerId="LiveId" clId="{F475F453-63E9-49C2-B44A-0E0B46AEF856}" dt="2022-12-22T18:45:04.318" v="783"/>
        <pc:sldMkLst>
          <pc:docMk/>
          <pc:sldMk cId="1845172163" sldId="296"/>
        </pc:sldMkLst>
      </pc:sldChg>
      <pc:sldChg chg="modSp mod">
        <pc:chgData name="Amal Bittar" userId="04b5d48761ec0fa5" providerId="LiveId" clId="{F475F453-63E9-49C2-B44A-0E0B46AEF856}" dt="2022-12-22T18:27:05.119" v="579" actId="20577"/>
        <pc:sldMkLst>
          <pc:docMk/>
          <pc:sldMk cId="3267626869" sldId="298"/>
        </pc:sldMkLst>
        <pc:spChg chg="mod">
          <ac:chgData name="Amal Bittar" userId="04b5d48761ec0fa5" providerId="LiveId" clId="{F475F453-63E9-49C2-B44A-0E0B46AEF856}" dt="2022-12-22T18:27:05.119" v="579" actId="20577"/>
          <ac:spMkLst>
            <pc:docMk/>
            <pc:sldMk cId="3267626869" sldId="298"/>
            <ac:spMk id="3" creationId="{0EF07C75-824C-8814-60AD-440B4CEFCD3D}"/>
          </ac:spMkLst>
        </pc:spChg>
      </pc:sldChg>
      <pc:sldChg chg="modSp mod">
        <pc:chgData name="Amal Bittar" userId="04b5d48761ec0fa5" providerId="LiveId" clId="{F475F453-63E9-49C2-B44A-0E0B46AEF856}" dt="2022-12-22T18:02:02.846" v="298" actId="20577"/>
        <pc:sldMkLst>
          <pc:docMk/>
          <pc:sldMk cId="3109286651" sldId="299"/>
        </pc:sldMkLst>
        <pc:spChg chg="mod">
          <ac:chgData name="Amal Bittar" userId="04b5d48761ec0fa5" providerId="LiveId" clId="{F475F453-63E9-49C2-B44A-0E0B46AEF856}" dt="2022-12-22T18:02:02.846" v="298" actId="20577"/>
          <ac:spMkLst>
            <pc:docMk/>
            <pc:sldMk cId="3109286651" sldId="299"/>
            <ac:spMk id="4" creationId="{884E8F94-AC89-36EC-87F6-F23CE84103C5}"/>
          </ac:spMkLst>
        </pc:spChg>
        <pc:spChg chg="mod">
          <ac:chgData name="Amal Bittar" userId="04b5d48761ec0fa5" providerId="LiveId" clId="{F475F453-63E9-49C2-B44A-0E0B46AEF856}" dt="2022-12-22T17:50:39.420" v="0" actId="1076"/>
          <ac:spMkLst>
            <pc:docMk/>
            <pc:sldMk cId="3109286651" sldId="299"/>
            <ac:spMk id="7" creationId="{08763A3F-CC02-59F9-5378-0F0D8DA17CED}"/>
          </ac:spMkLst>
        </pc:spChg>
      </pc:sldChg>
      <pc:sldChg chg="modSp mod">
        <pc:chgData name="Amal Bittar" userId="04b5d48761ec0fa5" providerId="LiveId" clId="{F475F453-63E9-49C2-B44A-0E0B46AEF856}" dt="2022-12-22T18:01:11.992" v="270" actId="20577"/>
        <pc:sldMkLst>
          <pc:docMk/>
          <pc:sldMk cId="3799949796" sldId="306"/>
        </pc:sldMkLst>
        <pc:spChg chg="mod">
          <ac:chgData name="Amal Bittar" userId="04b5d48761ec0fa5" providerId="LiveId" clId="{F475F453-63E9-49C2-B44A-0E0B46AEF856}" dt="2022-12-22T18:01:11.992" v="270" actId="20577"/>
          <ac:spMkLst>
            <pc:docMk/>
            <pc:sldMk cId="3799949796" sldId="306"/>
            <ac:spMk id="3" creationId="{FDCED3B3-4796-22D6-EC3B-8D34FBC9C34A}"/>
          </ac:spMkLst>
        </pc:spChg>
      </pc:sldChg>
      <pc:sldChg chg="delSp modSp new mod ord">
        <pc:chgData name="Amal Bittar" userId="04b5d48761ec0fa5" providerId="LiveId" clId="{F475F453-63E9-49C2-B44A-0E0B46AEF856}" dt="2022-12-22T18:58:07.010" v="1224" actId="2711"/>
        <pc:sldMkLst>
          <pc:docMk/>
          <pc:sldMk cId="3428816625" sldId="307"/>
        </pc:sldMkLst>
        <pc:spChg chg="mod">
          <ac:chgData name="Amal Bittar" userId="04b5d48761ec0fa5" providerId="LiveId" clId="{F475F453-63E9-49C2-B44A-0E0B46AEF856}" dt="2022-12-22T18:44:04.632" v="652" actId="403"/>
          <ac:spMkLst>
            <pc:docMk/>
            <pc:sldMk cId="3428816625" sldId="307"/>
            <ac:spMk id="2" creationId="{735644B3-AB17-FAA7-D23B-754E914E7A9C}"/>
          </ac:spMkLst>
        </pc:spChg>
        <pc:spChg chg="mod">
          <ac:chgData name="Amal Bittar" userId="04b5d48761ec0fa5" providerId="LiveId" clId="{F475F453-63E9-49C2-B44A-0E0B46AEF856}" dt="2022-12-22T18:58:07.010" v="1224" actId="2711"/>
          <ac:spMkLst>
            <pc:docMk/>
            <pc:sldMk cId="3428816625" sldId="307"/>
            <ac:spMk id="3" creationId="{E17C6843-C130-9687-DC4B-41F70C8451D5}"/>
          </ac:spMkLst>
        </pc:spChg>
        <pc:spChg chg="del">
          <ac:chgData name="Amal Bittar" userId="04b5d48761ec0fa5" providerId="LiveId" clId="{F475F453-63E9-49C2-B44A-0E0B46AEF856}" dt="2022-12-22T18:56:45.329" v="1167" actId="478"/>
          <ac:spMkLst>
            <pc:docMk/>
            <pc:sldMk cId="3428816625" sldId="307"/>
            <ac:spMk id="4" creationId="{FD64E337-2E69-C549-95C7-98A6A4C46AFE}"/>
          </ac:spMkLst>
        </pc:spChg>
      </pc:sldChg>
    </pc:docChg>
  </pc:docChgLst>
</pc:chgInfo>
</file>

<file path=ppt/comments/modernComment_11D_CB92721F.xml><?xml version="1.0" encoding="utf-8"?>
<p188:cmLst xmlns:a="http://schemas.openxmlformats.org/drawingml/2006/main" xmlns:r="http://schemas.openxmlformats.org/officeDocument/2006/relationships" xmlns:p188="http://schemas.microsoft.com/office/powerpoint/2018/8/main">
  <p188:cm id="{2D32A3E5-2559-42AD-922D-65AE25F808AF}" authorId="{C17D2589-B897-022E-727D-83986A2F264F}" status="resolved" created="2022-12-22T12:27:33.823" complete="100000">
    <ac:txMkLst xmlns:ac="http://schemas.microsoft.com/office/drawing/2013/main/command">
      <pc:docMk xmlns:pc="http://schemas.microsoft.com/office/powerpoint/2013/main/command"/>
      <pc:sldMk xmlns:pc="http://schemas.microsoft.com/office/powerpoint/2013/main/command" cId="3415372319" sldId="285"/>
      <ac:spMk id="3" creationId="{6CA18E92-05AE-4E23-619E-374624FA522E}"/>
      <ac:txMk cp="0" len="6">
        <ac:context len="21" hash="2049764723"/>
      </ac:txMk>
    </ac:txMkLst>
    <p188:pos x="2286000" y="1121433"/>
    <p188:txBody>
      <a:bodyPr/>
      <a:lstStyle/>
      <a:p>
        <a:r>
          <a:rPr lang="en-US"/>
          <a:t>meningitis? or meningoencephalitis?</a:t>
        </a:r>
      </a:p>
    </p188:txBody>
  </p188:cm>
</p188:cmLst>
</file>

<file path=ppt/comments/modernComment_122_C79C03A1.xml><?xml version="1.0" encoding="utf-8"?>
<p188:cmLst xmlns:a="http://schemas.openxmlformats.org/drawingml/2006/main" xmlns:r="http://schemas.openxmlformats.org/officeDocument/2006/relationships" xmlns:p188="http://schemas.microsoft.com/office/powerpoint/2018/8/main">
  <p188:cm id="{6C5BB2EF-AA26-4E0B-B8CD-B500A757CD74}" authorId="{C17D2589-B897-022E-727D-83986A2F264F}" status="resolved" created="2022-12-22T12:26:55.681" complete="100000">
    <ac:txMkLst xmlns:ac="http://schemas.microsoft.com/office/drawing/2013/main/command">
      <pc:docMk xmlns:pc="http://schemas.microsoft.com/office/powerpoint/2013/main/command"/>
      <pc:sldMk xmlns:pc="http://schemas.microsoft.com/office/powerpoint/2013/main/command" cId="3348890529" sldId="290"/>
      <ac:spMk id="3" creationId="{4B5608EA-39E1-6B66-A8D3-F6658F5F41E1}"/>
      <ac:txMk cp="165" len="10">
        <ac:context len="909" hash="1878324205"/>
      </ac:txMk>
    </ac:txMkLst>
    <p188:pos x="3033622" y="2055962"/>
    <p188:txBody>
      <a:bodyPr/>
      <a:lstStyle/>
      <a:p>
        <a:r>
          <a:rPr lang="en-US"/>
          <a:t>we don't titrate to mg/kg/hr. Please double check the midazolam orders</a:t>
        </a:r>
      </a:p>
    </p188:txBody>
  </p188:cm>
</p188:cmLst>
</file>

<file path=ppt/comments/modernComment_123_AAF1DEF5.xml><?xml version="1.0" encoding="utf-8"?>
<p188:cmLst xmlns:a="http://schemas.openxmlformats.org/drawingml/2006/main" xmlns:r="http://schemas.openxmlformats.org/officeDocument/2006/relationships" xmlns:p188="http://schemas.microsoft.com/office/powerpoint/2018/8/main">
  <p188:cm id="{6D5FC86C-4D67-4D9C-ACB3-9A6DBA1EA10F}" authorId="{C17D2589-B897-022E-727D-83986A2F264F}" status="resolved" created="2022-12-22T12:27:06.306" complete="100000">
    <ac:txMkLst xmlns:ac="http://schemas.microsoft.com/office/drawing/2013/main/command">
      <pc:docMk xmlns:pc="http://schemas.microsoft.com/office/powerpoint/2013/main/command"/>
      <pc:sldMk xmlns:pc="http://schemas.microsoft.com/office/powerpoint/2013/main/command" cId="2867977973" sldId="291"/>
      <ac:spMk id="3" creationId="{4B5608EA-39E1-6B66-A8D3-F6658F5F41E1}"/>
      <ac:txMk cp="135" len="5">
        <ac:context len="736" hash="629234781"/>
      </ac:txMk>
    </ac:txMkLst>
    <p188:pos x="4557622" y="1423358"/>
    <p188:txBody>
      <a:bodyPr/>
      <a:lstStyle/>
      <a:p>
        <a:r>
          <a:rPr lang="en-US"/>
          <a:t>mg/hr</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6661C2-9920-42FC-91CE-60FE77C34B0C}"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E1976114-2A52-43FF-82B0-81839D951EED}">
      <dgm:prSet phldrT="[Text]" phldr="0"/>
      <dgm:spPr/>
      <dgm:t>
        <a:bodyPr/>
        <a:lstStyle/>
        <a:p>
          <a:pPr rtl="0"/>
          <a:r>
            <a:rPr lang="en-US" b="1">
              <a:latin typeface="Times New Roman"/>
              <a:cs typeface="Times New Roman"/>
            </a:rPr>
            <a:t>Excitatory neurotransmitters</a:t>
          </a:r>
          <a:endParaRPr lang="en-US">
            <a:latin typeface="Times New Roman"/>
            <a:cs typeface="Times New Roman"/>
          </a:endParaRPr>
        </a:p>
      </dgm:t>
    </dgm:pt>
    <dgm:pt modelId="{CD69910F-3E29-4253-AC60-BE15E00333AB}" type="parTrans" cxnId="{4EE0045F-12D2-4DEE-A124-E5FE96040FEE}">
      <dgm:prSet/>
      <dgm:spPr/>
      <dgm:t>
        <a:bodyPr/>
        <a:lstStyle/>
        <a:p>
          <a:endParaRPr lang="en-US"/>
        </a:p>
      </dgm:t>
    </dgm:pt>
    <dgm:pt modelId="{B6C45B4C-48D2-4428-A307-6EA6BA9E49DF}" type="sibTrans" cxnId="{4EE0045F-12D2-4DEE-A124-E5FE96040FEE}">
      <dgm:prSet/>
      <dgm:spPr/>
      <dgm:t>
        <a:bodyPr/>
        <a:lstStyle/>
        <a:p>
          <a:endParaRPr lang="en-US"/>
        </a:p>
      </dgm:t>
    </dgm:pt>
    <dgm:pt modelId="{8C2D7673-A84B-4A4A-A016-A1193733A86D}">
      <dgm:prSet phldrT="[Text]" phldr="0"/>
      <dgm:spPr/>
      <dgm:t>
        <a:bodyPr/>
        <a:lstStyle/>
        <a:p>
          <a:pPr rtl="0"/>
          <a:r>
            <a:rPr lang="en-US">
              <a:latin typeface="Times New Roman"/>
              <a:cs typeface="Times New Roman"/>
            </a:rPr>
            <a:t> Aspartate</a:t>
          </a:r>
        </a:p>
      </dgm:t>
    </dgm:pt>
    <dgm:pt modelId="{2BD12C27-FA27-441F-8037-FC4A7B39351C}" type="parTrans" cxnId="{6C3D2813-3892-4CE8-9072-5CE9F8797ABD}">
      <dgm:prSet/>
      <dgm:spPr/>
      <dgm:t>
        <a:bodyPr/>
        <a:lstStyle/>
        <a:p>
          <a:endParaRPr lang="en-US"/>
        </a:p>
      </dgm:t>
    </dgm:pt>
    <dgm:pt modelId="{C4170BF0-B8D5-43A8-82CC-54D5C6FEC6D8}" type="sibTrans" cxnId="{6C3D2813-3892-4CE8-9072-5CE9F8797ABD}">
      <dgm:prSet/>
      <dgm:spPr/>
      <dgm:t>
        <a:bodyPr/>
        <a:lstStyle/>
        <a:p>
          <a:endParaRPr lang="en-US"/>
        </a:p>
      </dgm:t>
    </dgm:pt>
    <dgm:pt modelId="{2BC8D45F-4B1B-4229-9A37-0DDD11327188}">
      <dgm:prSet phldrT="[Text]" phldr="0"/>
      <dgm:spPr/>
      <dgm:t>
        <a:bodyPr/>
        <a:lstStyle/>
        <a:p>
          <a:pPr rtl="0"/>
          <a:r>
            <a:rPr lang="en-US">
              <a:latin typeface="Times New Roman"/>
              <a:cs typeface="Times New Roman"/>
            </a:rPr>
            <a:t> </a:t>
          </a:r>
          <a:r>
            <a:rPr lang="en-US" b="1">
              <a:latin typeface="Times New Roman"/>
              <a:cs typeface="Times New Roman"/>
            </a:rPr>
            <a:t>Inhibitory neurotransmitters  </a:t>
          </a:r>
          <a:endParaRPr lang="en-US">
            <a:latin typeface="Times New Roman"/>
            <a:cs typeface="Times New Roman"/>
          </a:endParaRPr>
        </a:p>
      </dgm:t>
    </dgm:pt>
    <dgm:pt modelId="{70266A58-8985-4973-8E24-7E0FF5DB5947}" type="parTrans" cxnId="{265BE686-2BA2-406A-8E65-5A512EDE0A66}">
      <dgm:prSet/>
      <dgm:spPr/>
      <dgm:t>
        <a:bodyPr/>
        <a:lstStyle/>
        <a:p>
          <a:endParaRPr lang="en-US"/>
        </a:p>
      </dgm:t>
    </dgm:pt>
    <dgm:pt modelId="{DA1D5085-CADB-479B-82D4-F8D1FAABCB54}" type="sibTrans" cxnId="{265BE686-2BA2-406A-8E65-5A512EDE0A66}">
      <dgm:prSet/>
      <dgm:spPr/>
      <dgm:t>
        <a:bodyPr/>
        <a:lstStyle/>
        <a:p>
          <a:endParaRPr lang="en-US"/>
        </a:p>
      </dgm:t>
    </dgm:pt>
    <dgm:pt modelId="{BF6EAF8E-FCF2-4F30-A8F4-D97F8A46BFBE}">
      <dgm:prSet phldrT="[Text]" phldr="0"/>
      <dgm:spPr/>
      <dgm:t>
        <a:bodyPr/>
        <a:lstStyle/>
        <a:p>
          <a:pPr rtl="0"/>
          <a:r>
            <a:rPr lang="en-US">
              <a:latin typeface="Times New Roman"/>
              <a:cs typeface="Times New Roman"/>
            </a:rPr>
            <a:t>gamma-aminobutyric acid</a:t>
          </a:r>
        </a:p>
      </dgm:t>
    </dgm:pt>
    <dgm:pt modelId="{D6C5AD28-2F27-4081-B6A5-E5950755B01A}" type="parTrans" cxnId="{EFFE6E07-51B9-4914-B172-829C50EB1D3E}">
      <dgm:prSet/>
      <dgm:spPr/>
      <dgm:t>
        <a:bodyPr/>
        <a:lstStyle/>
        <a:p>
          <a:endParaRPr lang="en-US"/>
        </a:p>
      </dgm:t>
    </dgm:pt>
    <dgm:pt modelId="{6DEB5D3A-C31B-4361-90FA-550685A4543F}" type="sibTrans" cxnId="{EFFE6E07-51B9-4914-B172-829C50EB1D3E}">
      <dgm:prSet/>
      <dgm:spPr/>
      <dgm:t>
        <a:bodyPr/>
        <a:lstStyle/>
        <a:p>
          <a:endParaRPr lang="en-US"/>
        </a:p>
      </dgm:t>
    </dgm:pt>
    <dgm:pt modelId="{4687E2B0-8392-4939-B1CB-EFA46B6658B6}">
      <dgm:prSet phldr="0"/>
      <dgm:spPr/>
      <dgm:t>
        <a:bodyPr/>
        <a:lstStyle/>
        <a:p>
          <a:pPr rtl="0"/>
          <a:r>
            <a:rPr lang="en-US">
              <a:latin typeface="Times New Roman"/>
              <a:cs typeface="Times New Roman"/>
            </a:rPr>
            <a:t>Glutamate</a:t>
          </a:r>
        </a:p>
      </dgm:t>
    </dgm:pt>
    <dgm:pt modelId="{4B511A74-7AA3-4EB0-BDC8-A592922AC1A1}" type="parTrans" cxnId="{5A854A8A-D47D-4DCE-8650-52D971F5DB4C}">
      <dgm:prSet/>
      <dgm:spPr/>
    </dgm:pt>
    <dgm:pt modelId="{B5A7129D-1AED-4ACE-9E31-0957D68AC83A}" type="sibTrans" cxnId="{5A854A8A-D47D-4DCE-8650-52D971F5DB4C}">
      <dgm:prSet/>
      <dgm:spPr/>
    </dgm:pt>
    <dgm:pt modelId="{76AF0381-F6E8-4754-8D9A-D6F17A1872C7}">
      <dgm:prSet phldr="0"/>
      <dgm:spPr/>
      <dgm:t>
        <a:bodyPr/>
        <a:lstStyle/>
        <a:p>
          <a:r>
            <a:rPr lang="en-US">
              <a:latin typeface="Times New Roman"/>
              <a:cs typeface="Times New Roman"/>
            </a:rPr>
            <a:t> acetylcholine</a:t>
          </a:r>
        </a:p>
      </dgm:t>
    </dgm:pt>
    <dgm:pt modelId="{2F9B9A48-D025-4566-A8C2-346770C2FA7D}" type="parTrans" cxnId="{4C08BDCA-D321-424D-BA34-4BCF542529C9}">
      <dgm:prSet/>
      <dgm:spPr/>
    </dgm:pt>
    <dgm:pt modelId="{84FBDFD9-AFE8-49E3-B184-3BD7BD4AE045}" type="sibTrans" cxnId="{4C08BDCA-D321-424D-BA34-4BCF542529C9}">
      <dgm:prSet/>
      <dgm:spPr/>
    </dgm:pt>
    <dgm:pt modelId="{8766ED68-758E-4092-9EB2-CC62B0B90BE3}">
      <dgm:prSet phldr="0"/>
      <dgm:spPr/>
      <dgm:t>
        <a:bodyPr/>
        <a:lstStyle/>
        <a:p>
          <a:pPr rtl="0"/>
          <a:r>
            <a:rPr lang="en-US">
              <a:latin typeface="Times New Roman"/>
              <a:cs typeface="Times New Roman"/>
            </a:rPr>
            <a:t>Other mechanisms </a:t>
          </a:r>
        </a:p>
      </dgm:t>
    </dgm:pt>
    <dgm:pt modelId="{22441AF2-8D0B-4DFE-B3CB-A34048A39BDB}" type="parTrans" cxnId="{063D1A77-684A-4394-AE11-FA74809ED89E}">
      <dgm:prSet/>
      <dgm:spPr/>
    </dgm:pt>
    <dgm:pt modelId="{E1F45F78-B051-41BB-AF81-8A64EA40CF47}" type="sibTrans" cxnId="{063D1A77-684A-4394-AE11-FA74809ED89E}">
      <dgm:prSet/>
      <dgm:spPr/>
    </dgm:pt>
    <dgm:pt modelId="{B924265F-7B18-4A37-BEAE-F510863C46B2}">
      <dgm:prSet phldr="0"/>
      <dgm:spPr/>
      <dgm:t>
        <a:bodyPr/>
        <a:lstStyle/>
        <a:p>
          <a:pPr rtl="0"/>
          <a:r>
            <a:rPr lang="en-US">
              <a:latin typeface="Times New Roman"/>
              <a:cs typeface="Times New Roman"/>
            </a:rPr>
            <a:t>calcium ion-dependent</a:t>
          </a:r>
        </a:p>
      </dgm:t>
    </dgm:pt>
    <dgm:pt modelId="{FCB85112-B46A-4C79-B7DF-0EAC707E5542}" type="parTrans" cxnId="{19349FD6-32A8-4F6B-9475-C84CCDAE45E9}">
      <dgm:prSet/>
      <dgm:spPr/>
    </dgm:pt>
    <dgm:pt modelId="{A8211ACB-02AF-45DA-9367-09674CB463EB}" type="sibTrans" cxnId="{19349FD6-32A8-4F6B-9475-C84CCDAE45E9}">
      <dgm:prSet/>
      <dgm:spPr/>
    </dgm:pt>
    <dgm:pt modelId="{98899058-7AAD-47D3-AFA7-4DAF709C843C}">
      <dgm:prSet phldr="0"/>
      <dgm:spPr/>
      <dgm:t>
        <a:bodyPr/>
        <a:lstStyle/>
        <a:p>
          <a:pPr rtl="0"/>
          <a:r>
            <a:rPr lang="en-US">
              <a:latin typeface="Times New Roman"/>
              <a:cs typeface="Times New Roman"/>
            </a:rPr>
            <a:t>potassium ion current </a:t>
          </a:r>
        </a:p>
      </dgm:t>
    </dgm:pt>
    <dgm:pt modelId="{38CA3E5D-10EB-417D-9DE6-39B05831AFFE}" type="parTrans" cxnId="{88E6E17C-AB71-4931-85AF-EC0EFF41ED51}">
      <dgm:prSet/>
      <dgm:spPr/>
    </dgm:pt>
    <dgm:pt modelId="{4181C4AB-03DC-4BE8-A7CA-C1BCCD802291}" type="sibTrans" cxnId="{88E6E17C-AB71-4931-85AF-EC0EFF41ED51}">
      <dgm:prSet/>
      <dgm:spPr/>
    </dgm:pt>
    <dgm:pt modelId="{E95DD715-8356-42F4-AD7D-0377856F12B4}">
      <dgm:prSet phldr="0"/>
      <dgm:spPr/>
      <dgm:t>
        <a:bodyPr/>
        <a:lstStyle/>
        <a:p>
          <a:r>
            <a:rPr lang="en-US">
              <a:latin typeface="Times New Roman"/>
              <a:cs typeface="Times New Roman"/>
            </a:rPr>
            <a:t>magnesium blockade of N-methyl-d-aspartate (NMDA)</a:t>
          </a:r>
        </a:p>
      </dgm:t>
    </dgm:pt>
    <dgm:pt modelId="{B47FBE1A-CC9D-4831-8010-761188BB9750}" type="parTrans" cxnId="{B9EDF323-77F5-4EB1-9D92-F648F62273BE}">
      <dgm:prSet/>
      <dgm:spPr/>
    </dgm:pt>
    <dgm:pt modelId="{3166176F-C582-485B-932E-A52C221D92A9}" type="sibTrans" cxnId="{B9EDF323-77F5-4EB1-9D92-F648F62273BE}">
      <dgm:prSet/>
      <dgm:spPr/>
    </dgm:pt>
    <dgm:pt modelId="{B3B57CED-78EC-44A8-9F64-1243AF3CB57D}" type="pres">
      <dgm:prSet presAssocID="{FA6661C2-9920-42FC-91CE-60FE77C34B0C}" presName="Name0" presStyleCnt="0">
        <dgm:presLayoutVars>
          <dgm:dir/>
          <dgm:animLvl val="lvl"/>
          <dgm:resizeHandles/>
        </dgm:presLayoutVars>
      </dgm:prSet>
      <dgm:spPr/>
    </dgm:pt>
    <dgm:pt modelId="{EEAB4321-2B8B-4D1A-81C5-1A06DAF98A8A}" type="pres">
      <dgm:prSet presAssocID="{E1976114-2A52-43FF-82B0-81839D951EED}" presName="linNode" presStyleCnt="0"/>
      <dgm:spPr/>
    </dgm:pt>
    <dgm:pt modelId="{7B9D6AE8-5746-4AE8-817D-C91DC7ED147D}" type="pres">
      <dgm:prSet presAssocID="{E1976114-2A52-43FF-82B0-81839D951EED}" presName="parentShp" presStyleLbl="node1" presStyleIdx="0" presStyleCnt="3">
        <dgm:presLayoutVars>
          <dgm:bulletEnabled val="1"/>
        </dgm:presLayoutVars>
      </dgm:prSet>
      <dgm:spPr/>
    </dgm:pt>
    <dgm:pt modelId="{0040FA25-F3C2-4B2E-B51B-E52FD8CF8F3D}" type="pres">
      <dgm:prSet presAssocID="{E1976114-2A52-43FF-82B0-81839D951EED}" presName="childShp" presStyleLbl="bgAccFollowNode1" presStyleIdx="0" presStyleCnt="3">
        <dgm:presLayoutVars>
          <dgm:bulletEnabled val="1"/>
        </dgm:presLayoutVars>
      </dgm:prSet>
      <dgm:spPr/>
    </dgm:pt>
    <dgm:pt modelId="{6F6DFDE8-72C5-48A9-9E3F-6022BD453628}" type="pres">
      <dgm:prSet presAssocID="{B6C45B4C-48D2-4428-A307-6EA6BA9E49DF}" presName="spacing" presStyleCnt="0"/>
      <dgm:spPr/>
    </dgm:pt>
    <dgm:pt modelId="{4D0E5841-BEE5-4273-97DD-0F927A108EA9}" type="pres">
      <dgm:prSet presAssocID="{2BC8D45F-4B1B-4229-9A37-0DDD11327188}" presName="linNode" presStyleCnt="0"/>
      <dgm:spPr/>
    </dgm:pt>
    <dgm:pt modelId="{218C4E80-D541-4FDF-ADCC-B34BFA912015}" type="pres">
      <dgm:prSet presAssocID="{2BC8D45F-4B1B-4229-9A37-0DDD11327188}" presName="parentShp" presStyleLbl="node1" presStyleIdx="1" presStyleCnt="3">
        <dgm:presLayoutVars>
          <dgm:bulletEnabled val="1"/>
        </dgm:presLayoutVars>
      </dgm:prSet>
      <dgm:spPr/>
    </dgm:pt>
    <dgm:pt modelId="{6DF44745-AED1-43BA-94F3-481AB7B035AC}" type="pres">
      <dgm:prSet presAssocID="{2BC8D45F-4B1B-4229-9A37-0DDD11327188}" presName="childShp" presStyleLbl="bgAccFollowNode1" presStyleIdx="1" presStyleCnt="3">
        <dgm:presLayoutVars>
          <dgm:bulletEnabled val="1"/>
        </dgm:presLayoutVars>
      </dgm:prSet>
      <dgm:spPr/>
    </dgm:pt>
    <dgm:pt modelId="{05CD40B6-A944-4B69-BEE6-3967E71014BB}" type="pres">
      <dgm:prSet presAssocID="{DA1D5085-CADB-479B-82D4-F8D1FAABCB54}" presName="spacing" presStyleCnt="0"/>
      <dgm:spPr/>
    </dgm:pt>
    <dgm:pt modelId="{C62653FC-BA5B-42AA-9A18-91A40B4665F8}" type="pres">
      <dgm:prSet presAssocID="{8766ED68-758E-4092-9EB2-CC62B0B90BE3}" presName="linNode" presStyleCnt="0"/>
      <dgm:spPr/>
    </dgm:pt>
    <dgm:pt modelId="{F793CDF3-F814-4F7A-A190-E4397EC06051}" type="pres">
      <dgm:prSet presAssocID="{8766ED68-758E-4092-9EB2-CC62B0B90BE3}" presName="parentShp" presStyleLbl="node1" presStyleIdx="2" presStyleCnt="3">
        <dgm:presLayoutVars>
          <dgm:bulletEnabled val="1"/>
        </dgm:presLayoutVars>
      </dgm:prSet>
      <dgm:spPr/>
    </dgm:pt>
    <dgm:pt modelId="{9EA9A31A-1707-4F01-B1D2-BC9F12864B46}" type="pres">
      <dgm:prSet presAssocID="{8766ED68-758E-4092-9EB2-CC62B0B90BE3}" presName="childShp" presStyleLbl="bgAccFollowNode1" presStyleIdx="2" presStyleCnt="3">
        <dgm:presLayoutVars>
          <dgm:bulletEnabled val="1"/>
        </dgm:presLayoutVars>
      </dgm:prSet>
      <dgm:spPr/>
    </dgm:pt>
  </dgm:ptLst>
  <dgm:cxnLst>
    <dgm:cxn modelId="{EFFE6E07-51B9-4914-B172-829C50EB1D3E}" srcId="{2BC8D45F-4B1B-4229-9A37-0DDD11327188}" destId="{BF6EAF8E-FCF2-4F30-A8F4-D97F8A46BFBE}" srcOrd="0" destOrd="0" parTransId="{D6C5AD28-2F27-4081-B6A5-E5950755B01A}" sibTransId="{6DEB5D3A-C31B-4361-90FA-550685A4543F}"/>
    <dgm:cxn modelId="{E2174510-7832-47BB-9471-05ADCCFD1438}" type="presOf" srcId="{4687E2B0-8392-4939-B1CB-EFA46B6658B6}" destId="{0040FA25-F3C2-4B2E-B51B-E52FD8CF8F3D}" srcOrd="0" destOrd="0" presId="urn:microsoft.com/office/officeart/2005/8/layout/vList6"/>
    <dgm:cxn modelId="{6C3D2813-3892-4CE8-9072-5CE9F8797ABD}" srcId="{E1976114-2A52-43FF-82B0-81839D951EED}" destId="{8C2D7673-A84B-4A4A-A016-A1193733A86D}" srcOrd="1" destOrd="0" parTransId="{2BD12C27-FA27-441F-8037-FC4A7B39351C}" sibTransId="{C4170BF0-B8D5-43A8-82CC-54D5C6FEC6D8}"/>
    <dgm:cxn modelId="{EABBEB21-9D51-4A77-8AED-C35FA577150F}" type="presOf" srcId="{8766ED68-758E-4092-9EB2-CC62B0B90BE3}" destId="{F793CDF3-F814-4F7A-A190-E4397EC06051}" srcOrd="0" destOrd="0" presId="urn:microsoft.com/office/officeart/2005/8/layout/vList6"/>
    <dgm:cxn modelId="{B9EDF323-77F5-4EB1-9D92-F648F62273BE}" srcId="{8766ED68-758E-4092-9EB2-CC62B0B90BE3}" destId="{E95DD715-8356-42F4-AD7D-0377856F12B4}" srcOrd="2" destOrd="0" parTransId="{B47FBE1A-CC9D-4831-8010-761188BB9750}" sibTransId="{3166176F-C582-485B-932E-A52C221D92A9}"/>
    <dgm:cxn modelId="{28C8E63C-D67A-4ED5-9AA8-82A43945BD9D}" type="presOf" srcId="{2BC8D45F-4B1B-4229-9A37-0DDD11327188}" destId="{218C4E80-D541-4FDF-ADCC-B34BFA912015}" srcOrd="0" destOrd="0" presId="urn:microsoft.com/office/officeart/2005/8/layout/vList6"/>
    <dgm:cxn modelId="{4EE0045F-12D2-4DEE-A124-E5FE96040FEE}" srcId="{FA6661C2-9920-42FC-91CE-60FE77C34B0C}" destId="{E1976114-2A52-43FF-82B0-81839D951EED}" srcOrd="0" destOrd="0" parTransId="{CD69910F-3E29-4253-AC60-BE15E00333AB}" sibTransId="{B6C45B4C-48D2-4428-A307-6EA6BA9E49DF}"/>
    <dgm:cxn modelId="{A7DF0573-940B-4385-AC02-C4DDAE70953C}" type="presOf" srcId="{FA6661C2-9920-42FC-91CE-60FE77C34B0C}" destId="{B3B57CED-78EC-44A8-9F64-1243AF3CB57D}" srcOrd="0" destOrd="0" presId="urn:microsoft.com/office/officeart/2005/8/layout/vList6"/>
    <dgm:cxn modelId="{063D1A77-684A-4394-AE11-FA74809ED89E}" srcId="{FA6661C2-9920-42FC-91CE-60FE77C34B0C}" destId="{8766ED68-758E-4092-9EB2-CC62B0B90BE3}" srcOrd="2" destOrd="0" parTransId="{22441AF2-8D0B-4DFE-B3CB-A34048A39BDB}" sibTransId="{E1F45F78-B051-41BB-AF81-8A64EA40CF47}"/>
    <dgm:cxn modelId="{88E6E17C-AB71-4931-85AF-EC0EFF41ED51}" srcId="{8766ED68-758E-4092-9EB2-CC62B0B90BE3}" destId="{98899058-7AAD-47D3-AFA7-4DAF709C843C}" srcOrd="1" destOrd="0" parTransId="{38CA3E5D-10EB-417D-9DE6-39B05831AFFE}" sibTransId="{4181C4AB-03DC-4BE8-A7CA-C1BCCD802291}"/>
    <dgm:cxn modelId="{265BE686-2BA2-406A-8E65-5A512EDE0A66}" srcId="{FA6661C2-9920-42FC-91CE-60FE77C34B0C}" destId="{2BC8D45F-4B1B-4229-9A37-0DDD11327188}" srcOrd="1" destOrd="0" parTransId="{70266A58-8985-4973-8E24-7E0FF5DB5947}" sibTransId="{DA1D5085-CADB-479B-82D4-F8D1FAABCB54}"/>
    <dgm:cxn modelId="{5A854A8A-D47D-4DCE-8650-52D971F5DB4C}" srcId="{E1976114-2A52-43FF-82B0-81839D951EED}" destId="{4687E2B0-8392-4939-B1CB-EFA46B6658B6}" srcOrd="0" destOrd="0" parTransId="{4B511A74-7AA3-4EB0-BDC8-A592922AC1A1}" sibTransId="{B5A7129D-1AED-4ACE-9E31-0957D68AC83A}"/>
    <dgm:cxn modelId="{6528258D-A221-4491-ADD0-661217604424}" type="presOf" srcId="{E95DD715-8356-42F4-AD7D-0377856F12B4}" destId="{9EA9A31A-1707-4F01-B1D2-BC9F12864B46}" srcOrd="0" destOrd="2" presId="urn:microsoft.com/office/officeart/2005/8/layout/vList6"/>
    <dgm:cxn modelId="{9109D791-78D2-43D3-9EB6-FAFB0952D65B}" type="presOf" srcId="{E1976114-2A52-43FF-82B0-81839D951EED}" destId="{7B9D6AE8-5746-4AE8-817D-C91DC7ED147D}" srcOrd="0" destOrd="0" presId="urn:microsoft.com/office/officeart/2005/8/layout/vList6"/>
    <dgm:cxn modelId="{042B90A9-2806-4CD0-963D-086327A4A780}" type="presOf" srcId="{BF6EAF8E-FCF2-4F30-A8F4-D97F8A46BFBE}" destId="{6DF44745-AED1-43BA-94F3-481AB7B035AC}" srcOrd="0" destOrd="0" presId="urn:microsoft.com/office/officeart/2005/8/layout/vList6"/>
    <dgm:cxn modelId="{4C08BDCA-D321-424D-BA34-4BCF542529C9}" srcId="{E1976114-2A52-43FF-82B0-81839D951EED}" destId="{76AF0381-F6E8-4754-8D9A-D6F17A1872C7}" srcOrd="2" destOrd="0" parTransId="{2F9B9A48-D025-4566-A8C2-346770C2FA7D}" sibTransId="{84FBDFD9-AFE8-49E3-B184-3BD7BD4AE045}"/>
    <dgm:cxn modelId="{9EB605CD-8913-4B6B-8C73-5245F7E69572}" type="presOf" srcId="{8C2D7673-A84B-4A4A-A016-A1193733A86D}" destId="{0040FA25-F3C2-4B2E-B51B-E52FD8CF8F3D}" srcOrd="0" destOrd="1" presId="urn:microsoft.com/office/officeart/2005/8/layout/vList6"/>
    <dgm:cxn modelId="{19349FD6-32A8-4F6B-9475-C84CCDAE45E9}" srcId="{8766ED68-758E-4092-9EB2-CC62B0B90BE3}" destId="{B924265F-7B18-4A37-BEAE-F510863C46B2}" srcOrd="0" destOrd="0" parTransId="{FCB85112-B46A-4C79-B7DF-0EAC707E5542}" sibTransId="{A8211ACB-02AF-45DA-9367-09674CB463EB}"/>
    <dgm:cxn modelId="{BAECDDD6-D552-40A8-8ECA-15AC44322F08}" type="presOf" srcId="{98899058-7AAD-47D3-AFA7-4DAF709C843C}" destId="{9EA9A31A-1707-4F01-B1D2-BC9F12864B46}" srcOrd="0" destOrd="1" presId="urn:microsoft.com/office/officeart/2005/8/layout/vList6"/>
    <dgm:cxn modelId="{BFA507D9-5219-42CF-8E67-9477EAE620C6}" type="presOf" srcId="{B924265F-7B18-4A37-BEAE-F510863C46B2}" destId="{9EA9A31A-1707-4F01-B1D2-BC9F12864B46}" srcOrd="0" destOrd="0" presId="urn:microsoft.com/office/officeart/2005/8/layout/vList6"/>
    <dgm:cxn modelId="{109023ED-B25D-4B3E-9334-A73F651FE74C}" type="presOf" srcId="{76AF0381-F6E8-4754-8D9A-D6F17A1872C7}" destId="{0040FA25-F3C2-4B2E-B51B-E52FD8CF8F3D}" srcOrd="0" destOrd="2" presId="urn:microsoft.com/office/officeart/2005/8/layout/vList6"/>
    <dgm:cxn modelId="{363D16D4-7CBE-4786-B39D-E0EDEBA27001}" type="presParOf" srcId="{B3B57CED-78EC-44A8-9F64-1243AF3CB57D}" destId="{EEAB4321-2B8B-4D1A-81C5-1A06DAF98A8A}" srcOrd="0" destOrd="0" presId="urn:microsoft.com/office/officeart/2005/8/layout/vList6"/>
    <dgm:cxn modelId="{C701DC3E-C418-4135-A391-8624B561E588}" type="presParOf" srcId="{EEAB4321-2B8B-4D1A-81C5-1A06DAF98A8A}" destId="{7B9D6AE8-5746-4AE8-817D-C91DC7ED147D}" srcOrd="0" destOrd="0" presId="urn:microsoft.com/office/officeart/2005/8/layout/vList6"/>
    <dgm:cxn modelId="{4CD74AF1-EEBF-4C06-A2B5-40E72BA5683B}" type="presParOf" srcId="{EEAB4321-2B8B-4D1A-81C5-1A06DAF98A8A}" destId="{0040FA25-F3C2-4B2E-B51B-E52FD8CF8F3D}" srcOrd="1" destOrd="0" presId="urn:microsoft.com/office/officeart/2005/8/layout/vList6"/>
    <dgm:cxn modelId="{38D7E6D3-6DFF-40E3-A5A2-A3DC7D840696}" type="presParOf" srcId="{B3B57CED-78EC-44A8-9F64-1243AF3CB57D}" destId="{6F6DFDE8-72C5-48A9-9E3F-6022BD453628}" srcOrd="1" destOrd="0" presId="urn:microsoft.com/office/officeart/2005/8/layout/vList6"/>
    <dgm:cxn modelId="{D40AE959-7AC1-4099-8A63-5F9091A36C12}" type="presParOf" srcId="{B3B57CED-78EC-44A8-9F64-1243AF3CB57D}" destId="{4D0E5841-BEE5-4273-97DD-0F927A108EA9}" srcOrd="2" destOrd="0" presId="urn:microsoft.com/office/officeart/2005/8/layout/vList6"/>
    <dgm:cxn modelId="{E989E14E-F493-4E4D-92B4-19C0CE0CB08B}" type="presParOf" srcId="{4D0E5841-BEE5-4273-97DD-0F927A108EA9}" destId="{218C4E80-D541-4FDF-ADCC-B34BFA912015}" srcOrd="0" destOrd="0" presId="urn:microsoft.com/office/officeart/2005/8/layout/vList6"/>
    <dgm:cxn modelId="{13963578-C5F5-4C43-9D42-B8C64F279923}" type="presParOf" srcId="{4D0E5841-BEE5-4273-97DD-0F927A108EA9}" destId="{6DF44745-AED1-43BA-94F3-481AB7B035AC}" srcOrd="1" destOrd="0" presId="urn:microsoft.com/office/officeart/2005/8/layout/vList6"/>
    <dgm:cxn modelId="{9472D57B-330E-4A02-982B-66C84C8E8B7E}" type="presParOf" srcId="{B3B57CED-78EC-44A8-9F64-1243AF3CB57D}" destId="{05CD40B6-A944-4B69-BEE6-3967E71014BB}" srcOrd="3" destOrd="0" presId="urn:microsoft.com/office/officeart/2005/8/layout/vList6"/>
    <dgm:cxn modelId="{AC3C1858-4850-42B3-AA15-139F370105D1}" type="presParOf" srcId="{B3B57CED-78EC-44A8-9F64-1243AF3CB57D}" destId="{C62653FC-BA5B-42AA-9A18-91A40B4665F8}" srcOrd="4" destOrd="0" presId="urn:microsoft.com/office/officeart/2005/8/layout/vList6"/>
    <dgm:cxn modelId="{C4BA8FD9-A9BB-4F69-A0C7-EF618D2C3949}" type="presParOf" srcId="{C62653FC-BA5B-42AA-9A18-91A40B4665F8}" destId="{F793CDF3-F814-4F7A-A190-E4397EC06051}" srcOrd="0" destOrd="0" presId="urn:microsoft.com/office/officeart/2005/8/layout/vList6"/>
    <dgm:cxn modelId="{7AE84C00-63B5-4D40-94FB-A279CCD8BA5F}" type="presParOf" srcId="{C62653FC-BA5B-42AA-9A18-91A40B4665F8}" destId="{9EA9A31A-1707-4F01-B1D2-BC9F12864B4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3367BA-6616-465D-9A53-A2D6FDA252EA}"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endParaRPr lang="en-US"/>
        </a:p>
      </dgm:t>
    </dgm:pt>
    <dgm:pt modelId="{3ED0FF58-9121-4514-8B45-6D3FD00EA2EF}">
      <dgm:prSet phldrT="[Text]" phldr="0"/>
      <dgm:spPr/>
      <dgm:t>
        <a:bodyPr/>
        <a:lstStyle/>
        <a:p>
          <a:pPr rtl="0"/>
          <a:r>
            <a:rPr lang="en-US"/>
            <a:t>Stabilizati</a:t>
          </a:r>
          <a:r>
            <a:rPr lang="en-US" b="0"/>
            <a:t>on phase</a:t>
          </a:r>
          <a:r>
            <a:rPr lang="en-US" b="0">
              <a:latin typeface="Arial"/>
            </a:rPr>
            <a:t> </a:t>
          </a:r>
          <a:r>
            <a:rPr lang="en-US" b="0"/>
            <a:t>(0-5 </a:t>
          </a:r>
          <a:r>
            <a:rPr lang="en-US"/>
            <a:t>mins)</a:t>
          </a:r>
          <a:endParaRPr lang="en-US">
            <a:latin typeface="Arial"/>
          </a:endParaRPr>
        </a:p>
      </dgm:t>
    </dgm:pt>
    <dgm:pt modelId="{59FC5B76-A3BE-42F5-ADED-FEA166541E0C}" type="parTrans" cxnId="{EA58A92C-9BC2-4330-8957-A6CD66160D5C}">
      <dgm:prSet/>
      <dgm:spPr/>
      <dgm:t>
        <a:bodyPr/>
        <a:lstStyle/>
        <a:p>
          <a:endParaRPr lang="en-US"/>
        </a:p>
      </dgm:t>
    </dgm:pt>
    <dgm:pt modelId="{1C00E3FE-173F-42B0-B584-644C9A7C693C}" type="sibTrans" cxnId="{EA58A92C-9BC2-4330-8957-A6CD66160D5C}">
      <dgm:prSet/>
      <dgm:spPr/>
      <dgm:t>
        <a:bodyPr/>
        <a:lstStyle/>
        <a:p>
          <a:endParaRPr lang="en-US"/>
        </a:p>
      </dgm:t>
    </dgm:pt>
    <dgm:pt modelId="{35C4F6F0-69D6-44B9-8E06-F104A8B4BF18}">
      <dgm:prSet phldrT="[Text]" phldr="0"/>
      <dgm:spPr/>
      <dgm:t>
        <a:bodyPr/>
        <a:lstStyle/>
        <a:p>
          <a:pPr rtl="0"/>
          <a:r>
            <a:rPr lang="en-US">
              <a:latin typeface="Arial"/>
            </a:rPr>
            <a:t>Stabilize the patient (ABCs)</a:t>
          </a:r>
          <a:endParaRPr lang="en-US"/>
        </a:p>
      </dgm:t>
    </dgm:pt>
    <dgm:pt modelId="{2F9DDDF4-9D51-49F8-B60B-91017DE3F5D8}" type="parTrans" cxnId="{5A3F98DE-5CA1-452C-8469-B9BEF0E5BE93}">
      <dgm:prSet/>
      <dgm:spPr/>
      <dgm:t>
        <a:bodyPr/>
        <a:lstStyle/>
        <a:p>
          <a:endParaRPr lang="en-US"/>
        </a:p>
      </dgm:t>
    </dgm:pt>
    <dgm:pt modelId="{A8DA7A00-D38F-4E67-B70F-63FCC337D240}" type="sibTrans" cxnId="{5A3F98DE-5CA1-452C-8469-B9BEF0E5BE93}">
      <dgm:prSet/>
      <dgm:spPr/>
      <dgm:t>
        <a:bodyPr/>
        <a:lstStyle/>
        <a:p>
          <a:endParaRPr lang="en-US"/>
        </a:p>
      </dgm:t>
    </dgm:pt>
    <dgm:pt modelId="{1BD18639-36CB-409A-8E18-203C4D957E26}">
      <dgm:prSet phldrT="[Text]" phldr="0"/>
      <dgm:spPr/>
      <dgm:t>
        <a:bodyPr/>
        <a:lstStyle/>
        <a:p>
          <a:pPr rtl="0"/>
          <a:r>
            <a:rPr lang="en-US">
              <a:latin typeface="Arial"/>
            </a:rPr>
            <a:t>Monitor vitals.</a:t>
          </a:r>
          <a:endParaRPr lang="en-US"/>
        </a:p>
      </dgm:t>
    </dgm:pt>
    <dgm:pt modelId="{00922F04-A848-4A50-B239-F4089E72A0C6}" type="parTrans" cxnId="{127EFF7C-6965-4D40-878F-291685A644D0}">
      <dgm:prSet/>
      <dgm:spPr/>
      <dgm:t>
        <a:bodyPr/>
        <a:lstStyle/>
        <a:p>
          <a:endParaRPr lang="en-US"/>
        </a:p>
      </dgm:t>
    </dgm:pt>
    <dgm:pt modelId="{E75FABBA-2815-46D6-8348-3201B0FE69AD}" type="sibTrans" cxnId="{127EFF7C-6965-4D40-878F-291685A644D0}">
      <dgm:prSet/>
      <dgm:spPr/>
      <dgm:t>
        <a:bodyPr/>
        <a:lstStyle/>
        <a:p>
          <a:endParaRPr lang="en-US"/>
        </a:p>
      </dgm:t>
    </dgm:pt>
    <dgm:pt modelId="{45870536-6E88-43D0-A958-94215D37BBFA}">
      <dgm:prSet phldrT="[Text]" phldr="0"/>
      <dgm:spPr/>
      <dgm:t>
        <a:bodyPr/>
        <a:lstStyle/>
        <a:p>
          <a:pPr rtl="0"/>
          <a:r>
            <a:rPr lang="en-US">
              <a:latin typeface="Arial"/>
            </a:rPr>
            <a:t>Assess oxygenation.</a:t>
          </a:r>
          <a:endParaRPr lang="en-US"/>
        </a:p>
      </dgm:t>
    </dgm:pt>
    <dgm:pt modelId="{F63C0256-E32F-4D2F-B7AA-BECAADE210B6}" type="parTrans" cxnId="{EDEF7C37-7C5C-4E35-9CD1-9F9EF59EAC9D}">
      <dgm:prSet/>
      <dgm:spPr/>
      <dgm:t>
        <a:bodyPr/>
        <a:lstStyle/>
        <a:p>
          <a:endParaRPr lang="en-US"/>
        </a:p>
      </dgm:t>
    </dgm:pt>
    <dgm:pt modelId="{04C8396B-DA74-45E3-B658-6497BC135AE5}" type="sibTrans" cxnId="{EDEF7C37-7C5C-4E35-9CD1-9F9EF59EAC9D}">
      <dgm:prSet/>
      <dgm:spPr/>
      <dgm:t>
        <a:bodyPr/>
        <a:lstStyle/>
        <a:p>
          <a:endParaRPr lang="en-US"/>
        </a:p>
      </dgm:t>
    </dgm:pt>
    <dgm:pt modelId="{41358E52-0D3F-455F-93A6-19418B12F092}">
      <dgm:prSet phldrT="[Text]" phldr="0"/>
      <dgm:spPr/>
      <dgm:t>
        <a:bodyPr/>
        <a:lstStyle/>
        <a:p>
          <a:pPr rtl="0"/>
          <a:r>
            <a:rPr lang="en-US">
              <a:latin typeface="Arial"/>
            </a:rPr>
            <a:t>Obtain a glucose level. </a:t>
          </a:r>
        </a:p>
      </dgm:t>
    </dgm:pt>
    <dgm:pt modelId="{268218B4-5C69-47C4-A330-84B8D78C85DD}" type="parTrans" cxnId="{654372E9-AEE5-422B-9DBB-D74EB9C253B2}">
      <dgm:prSet/>
      <dgm:spPr/>
      <dgm:t>
        <a:bodyPr/>
        <a:lstStyle/>
        <a:p>
          <a:endParaRPr lang="en-US"/>
        </a:p>
      </dgm:t>
    </dgm:pt>
    <dgm:pt modelId="{2FA780FB-B7C1-46A2-B227-6E06F215BFA7}" type="sibTrans" cxnId="{654372E9-AEE5-422B-9DBB-D74EB9C253B2}">
      <dgm:prSet/>
      <dgm:spPr/>
      <dgm:t>
        <a:bodyPr/>
        <a:lstStyle/>
        <a:p>
          <a:endParaRPr lang="en-US"/>
        </a:p>
      </dgm:t>
    </dgm:pt>
    <dgm:pt modelId="{73133B68-2A76-413D-8620-F88C59FE20E3}">
      <dgm:prSet phldrT="[Text]" phldr="0"/>
      <dgm:spPr/>
      <dgm:t>
        <a:bodyPr/>
        <a:lstStyle/>
        <a:p>
          <a:r>
            <a:rPr lang="en-US">
              <a:latin typeface="Arial"/>
            </a:rPr>
            <a:t>Obtain IV access &amp; labs.</a:t>
          </a:r>
          <a:endParaRPr lang="en-US"/>
        </a:p>
      </dgm:t>
    </dgm:pt>
    <dgm:pt modelId="{5802658F-07E1-466E-B308-6F46FD53640C}" type="parTrans" cxnId="{8F25E4BC-85E4-4538-BC22-3866283A11A8}">
      <dgm:prSet/>
      <dgm:spPr/>
      <dgm:t>
        <a:bodyPr/>
        <a:lstStyle/>
        <a:p>
          <a:endParaRPr lang="en-US"/>
        </a:p>
      </dgm:t>
    </dgm:pt>
    <dgm:pt modelId="{72A1F38D-9854-4606-AAF1-D14B2EBB687F}" type="sibTrans" cxnId="{8F25E4BC-85E4-4538-BC22-3866283A11A8}">
      <dgm:prSet/>
      <dgm:spPr/>
      <dgm:t>
        <a:bodyPr/>
        <a:lstStyle/>
        <a:p>
          <a:endParaRPr lang="en-US"/>
        </a:p>
      </dgm:t>
    </dgm:pt>
    <dgm:pt modelId="{C4FE65CA-A49B-457F-8031-29AE4507A5FE}">
      <dgm:prSet phldrT="[Text]" phldr="0"/>
      <dgm:spPr/>
      <dgm:t>
        <a:bodyPr/>
        <a:lstStyle/>
        <a:p>
          <a:pPr rtl="0"/>
          <a:r>
            <a:rPr lang="en-US">
              <a:latin typeface="Arial"/>
            </a:rPr>
            <a:t>Initial therapy phase (5-20 mins)</a:t>
          </a:r>
          <a:endParaRPr lang="en-US"/>
        </a:p>
      </dgm:t>
    </dgm:pt>
    <dgm:pt modelId="{174946DA-C76A-4DD1-A673-2B879833A4F5}" type="parTrans" cxnId="{A629E5D9-E832-473A-9CB0-083BD6EB91B6}">
      <dgm:prSet/>
      <dgm:spPr/>
      <dgm:t>
        <a:bodyPr/>
        <a:lstStyle/>
        <a:p>
          <a:endParaRPr lang="en-US"/>
        </a:p>
      </dgm:t>
    </dgm:pt>
    <dgm:pt modelId="{8C333B59-8D0E-4CFE-AB53-CCA84856ECD4}" type="sibTrans" cxnId="{A629E5D9-E832-473A-9CB0-083BD6EB91B6}">
      <dgm:prSet/>
      <dgm:spPr/>
      <dgm:t>
        <a:bodyPr/>
        <a:lstStyle/>
        <a:p>
          <a:endParaRPr lang="en-US"/>
        </a:p>
      </dgm:t>
    </dgm:pt>
    <dgm:pt modelId="{90E0D359-9DD3-42D7-888E-C7777C7BBA21}">
      <dgm:prSet phldrT="[Text]" phldr="0"/>
      <dgm:spPr/>
      <dgm:t>
        <a:bodyPr/>
        <a:lstStyle/>
        <a:p>
          <a:pPr rtl="0"/>
          <a:r>
            <a:rPr lang="en-US">
              <a:latin typeface="Arial"/>
            </a:rPr>
            <a:t>Benzodiazepines are first line.</a:t>
          </a:r>
          <a:endParaRPr lang="en-US"/>
        </a:p>
      </dgm:t>
    </dgm:pt>
    <dgm:pt modelId="{B0A23039-E64A-4A8F-ACBC-3D5D5D8EDC53}" type="parTrans" cxnId="{FA883E86-FE0D-460D-AC03-BD902550544E}">
      <dgm:prSet/>
      <dgm:spPr/>
      <dgm:t>
        <a:bodyPr/>
        <a:lstStyle/>
        <a:p>
          <a:endParaRPr lang="en-US"/>
        </a:p>
      </dgm:t>
    </dgm:pt>
    <dgm:pt modelId="{4E67D05F-12D7-458D-9CB0-DF47FBE6A2C6}" type="sibTrans" cxnId="{FA883E86-FE0D-460D-AC03-BD902550544E}">
      <dgm:prSet/>
      <dgm:spPr/>
      <dgm:t>
        <a:bodyPr/>
        <a:lstStyle/>
        <a:p>
          <a:endParaRPr lang="en-US"/>
        </a:p>
      </dgm:t>
    </dgm:pt>
    <dgm:pt modelId="{7D52ED79-FF11-41A4-8B03-F24D9813F962}">
      <dgm:prSet phldr="0"/>
      <dgm:spPr/>
      <dgm:t>
        <a:bodyPr/>
        <a:lstStyle/>
        <a:p>
          <a:pPr rtl="0"/>
          <a:r>
            <a:rPr lang="en-US">
              <a:latin typeface="Arial"/>
            </a:rPr>
            <a:t>Midazolam IM (10mg &gt; 40 kg &amp; 5 mg for 13-40 kg) single dose.</a:t>
          </a:r>
        </a:p>
      </dgm:t>
    </dgm:pt>
    <dgm:pt modelId="{055CEECB-8869-417C-BE87-D7881562B728}" type="parTrans" cxnId="{4B5A7E0B-55B4-42E6-AD07-4E2B5F358334}">
      <dgm:prSet/>
      <dgm:spPr/>
    </dgm:pt>
    <dgm:pt modelId="{FDD1C06A-6EAF-4C87-9EC0-06753AD5F006}" type="sibTrans" cxnId="{4B5A7E0B-55B4-42E6-AD07-4E2B5F358334}">
      <dgm:prSet/>
      <dgm:spPr/>
    </dgm:pt>
    <dgm:pt modelId="{EA27E52F-A31D-41F1-B606-0A069EC0667C}">
      <dgm:prSet phldr="0"/>
      <dgm:spPr/>
      <dgm:t>
        <a:bodyPr/>
        <a:lstStyle/>
        <a:p>
          <a:pPr rtl="0"/>
          <a:r>
            <a:rPr lang="en-US">
              <a:latin typeface="Arial"/>
            </a:rPr>
            <a:t>Lorazepam IV (0.1 mg/kg/dose; max 4 mg/dose) may repeat once.</a:t>
          </a:r>
        </a:p>
      </dgm:t>
    </dgm:pt>
    <dgm:pt modelId="{DF32386B-724E-498C-8D44-953F5F010542}" type="parTrans" cxnId="{D9C3DB01-F314-44BE-AEC5-4F2FE68E361F}">
      <dgm:prSet/>
      <dgm:spPr/>
    </dgm:pt>
    <dgm:pt modelId="{278D2753-0198-4B9F-B785-24975EE0319D}" type="sibTrans" cxnId="{D9C3DB01-F314-44BE-AEC5-4F2FE68E361F}">
      <dgm:prSet/>
      <dgm:spPr/>
    </dgm:pt>
    <dgm:pt modelId="{06FCA877-CF5A-417A-ADEA-E2FB1F91641D}">
      <dgm:prSet phldr="0"/>
      <dgm:spPr/>
      <dgm:t>
        <a:bodyPr/>
        <a:lstStyle/>
        <a:p>
          <a:pPr rtl="0"/>
          <a:r>
            <a:rPr lang="en-US">
              <a:latin typeface="Arial"/>
            </a:rPr>
            <a:t>If none of these options are available:</a:t>
          </a:r>
        </a:p>
      </dgm:t>
    </dgm:pt>
    <dgm:pt modelId="{4E1833A2-8A99-489D-A6DC-CEBD0EEC7E2C}" type="parTrans" cxnId="{327ACA83-1F8C-445C-948A-85FC864E07DF}">
      <dgm:prSet/>
      <dgm:spPr/>
    </dgm:pt>
    <dgm:pt modelId="{767A35C1-23F5-4412-B7D9-E0B09514CB2A}" type="sibTrans" cxnId="{327ACA83-1F8C-445C-948A-85FC864E07DF}">
      <dgm:prSet/>
      <dgm:spPr/>
    </dgm:pt>
    <dgm:pt modelId="{952A82BE-1EFE-4ED7-920D-4BD72BDE85DF}">
      <dgm:prSet phldr="0"/>
      <dgm:spPr/>
      <dgm:t>
        <a:bodyPr/>
        <a:lstStyle/>
        <a:p>
          <a:pPr rtl="0"/>
          <a:r>
            <a:rPr lang="en-US">
              <a:latin typeface="Arial"/>
            </a:rPr>
            <a:t>Phenobarbital IV (15mg/kg/dose) single dose.</a:t>
          </a:r>
        </a:p>
      </dgm:t>
    </dgm:pt>
    <dgm:pt modelId="{61925180-8A2F-4B6E-BCA4-DD80890D5799}" type="parTrans" cxnId="{2991134B-1127-4BB7-8B56-DEEB8ABDC58B}">
      <dgm:prSet/>
      <dgm:spPr/>
    </dgm:pt>
    <dgm:pt modelId="{63FD5640-905E-43F2-A843-1591448F122B}" type="sibTrans" cxnId="{2991134B-1127-4BB7-8B56-DEEB8ABDC58B}">
      <dgm:prSet/>
      <dgm:spPr/>
    </dgm:pt>
    <dgm:pt modelId="{5E57C662-7BAA-49B3-AB99-36E6C3336A1B}">
      <dgm:prSet phldr="0"/>
      <dgm:spPr/>
      <dgm:t>
        <a:bodyPr/>
        <a:lstStyle/>
        <a:p>
          <a:r>
            <a:rPr lang="en-US">
              <a:latin typeface="Arial"/>
            </a:rPr>
            <a:t>Diazepam IV (0.15-0.2 mg/kg/dose; max 10 mg/dose) may repeat once.</a:t>
          </a:r>
          <a:endParaRPr lang="en-US"/>
        </a:p>
      </dgm:t>
    </dgm:pt>
    <dgm:pt modelId="{2350619C-034A-4208-AEAD-8D8E8C9338E6}" type="parTrans" cxnId="{B389582E-9E0B-4242-9355-446901165B87}">
      <dgm:prSet/>
      <dgm:spPr/>
    </dgm:pt>
    <dgm:pt modelId="{346F427D-3FC7-485B-A2EB-0664ED3E817B}" type="sibTrans" cxnId="{B389582E-9E0B-4242-9355-446901165B87}">
      <dgm:prSet/>
      <dgm:spPr/>
    </dgm:pt>
    <dgm:pt modelId="{39525FB2-0FAD-4A0B-8515-D28D1F2E3B46}">
      <dgm:prSet phldr="0"/>
      <dgm:spPr/>
      <dgm:t>
        <a:bodyPr/>
        <a:lstStyle/>
        <a:p>
          <a:pPr rtl="0"/>
          <a:r>
            <a:rPr lang="en-US">
              <a:latin typeface="Arial"/>
            </a:rPr>
            <a:t>Intranasal/buccal midazolam.</a:t>
          </a:r>
        </a:p>
      </dgm:t>
    </dgm:pt>
    <dgm:pt modelId="{ED00D590-096D-496D-8664-C0E50993E050}" type="parTrans" cxnId="{66CF0C06-09CE-493D-9A21-63AD972CF9EA}">
      <dgm:prSet/>
      <dgm:spPr/>
    </dgm:pt>
    <dgm:pt modelId="{EF41C264-1974-4B04-AD62-5C44157C4B97}" type="sibTrans" cxnId="{66CF0C06-09CE-493D-9A21-63AD972CF9EA}">
      <dgm:prSet/>
      <dgm:spPr/>
    </dgm:pt>
    <dgm:pt modelId="{2809D631-AA40-4976-BE69-FA54015472C0}">
      <dgm:prSet phldr="0"/>
      <dgm:spPr/>
      <dgm:t>
        <a:bodyPr/>
        <a:lstStyle/>
        <a:p>
          <a:pPr rtl="0"/>
          <a:r>
            <a:rPr lang="en-US">
              <a:latin typeface="Arial"/>
            </a:rPr>
            <a:t>Diazepam rectal (0.2-0.5 mg/kg/dose; max 20 mg/dose) once dose.</a:t>
          </a:r>
        </a:p>
      </dgm:t>
    </dgm:pt>
    <dgm:pt modelId="{DCC8D9AB-FDC8-4E29-9BF4-780CB0C69447}" type="parTrans" cxnId="{DC155110-E99B-4EA3-BA35-3BD69C809860}">
      <dgm:prSet/>
      <dgm:spPr/>
    </dgm:pt>
    <dgm:pt modelId="{379580DF-CF0F-4E38-9E75-550B57EA050D}" type="sibTrans" cxnId="{DC155110-E99B-4EA3-BA35-3BD69C809860}">
      <dgm:prSet/>
      <dgm:spPr/>
    </dgm:pt>
    <dgm:pt modelId="{5E55E96E-5FE9-4EF8-8C1A-174A066B1772}">
      <dgm:prSet phldr="0"/>
      <dgm:spPr/>
      <dgm:t>
        <a:bodyPr/>
        <a:lstStyle/>
        <a:p>
          <a:endParaRPr lang="en-US">
            <a:latin typeface="Arial"/>
          </a:endParaRPr>
        </a:p>
      </dgm:t>
    </dgm:pt>
    <dgm:pt modelId="{C1D682F8-FA93-4A51-83F5-27527D62312A}" type="parTrans" cxnId="{5B5AD74B-775E-4FBE-8F8A-31B9744BDDB0}">
      <dgm:prSet/>
      <dgm:spPr/>
    </dgm:pt>
    <dgm:pt modelId="{A404E611-0013-4E5A-86BF-172CD04B905F}" type="sibTrans" cxnId="{5B5AD74B-775E-4FBE-8F8A-31B9744BDDB0}">
      <dgm:prSet/>
      <dgm:spPr/>
    </dgm:pt>
    <dgm:pt modelId="{57033D9F-3ABD-4F58-A0FC-9BB717851763}">
      <dgm:prSet phldr="0"/>
      <dgm:spPr/>
      <dgm:t>
        <a:bodyPr/>
        <a:lstStyle/>
        <a:p>
          <a:endParaRPr lang="en-US">
            <a:latin typeface="Arial"/>
          </a:endParaRPr>
        </a:p>
      </dgm:t>
    </dgm:pt>
    <dgm:pt modelId="{BCB3CE53-3A67-421A-97F1-EAC8A8F846BE}" type="parTrans" cxnId="{DC4B315C-ED6C-4665-B285-FD7EB08A043B}">
      <dgm:prSet/>
      <dgm:spPr/>
    </dgm:pt>
    <dgm:pt modelId="{376AC96F-90F2-4A9F-B6D0-CC4D2DBA67BB}" type="sibTrans" cxnId="{DC4B315C-ED6C-4665-B285-FD7EB08A043B}">
      <dgm:prSet/>
      <dgm:spPr/>
    </dgm:pt>
    <dgm:pt modelId="{6B6C1FBA-22C7-40F2-B328-603FDF66FB93}">
      <dgm:prSet phldr="0"/>
      <dgm:spPr/>
      <dgm:t>
        <a:bodyPr/>
        <a:lstStyle/>
        <a:p>
          <a:endParaRPr lang="en-US">
            <a:latin typeface="Arial"/>
          </a:endParaRPr>
        </a:p>
      </dgm:t>
    </dgm:pt>
    <dgm:pt modelId="{BC4B68E9-1B74-4A23-BF09-F5FBD0238E8C}" type="parTrans" cxnId="{DE58C302-5707-4A90-ACF4-343BC054409D}">
      <dgm:prSet/>
      <dgm:spPr/>
    </dgm:pt>
    <dgm:pt modelId="{D112BA07-0FA4-48A6-BCDD-DD419C74A994}" type="sibTrans" cxnId="{DE58C302-5707-4A90-ACF4-343BC054409D}">
      <dgm:prSet/>
      <dgm:spPr/>
    </dgm:pt>
    <dgm:pt modelId="{9F4BCDD7-3B83-4CEB-B6A5-52925C878775}">
      <dgm:prSet phldr="0"/>
      <dgm:spPr/>
      <dgm:t>
        <a:bodyPr/>
        <a:lstStyle/>
        <a:p>
          <a:endParaRPr lang="en-US">
            <a:latin typeface="Arial"/>
          </a:endParaRPr>
        </a:p>
      </dgm:t>
    </dgm:pt>
    <dgm:pt modelId="{67050A7B-E13E-4F15-AC4C-1AA0D15FE526}" type="parTrans" cxnId="{B5EA48DC-8F21-44D5-BF76-8F3C9DE4EC29}">
      <dgm:prSet/>
      <dgm:spPr/>
    </dgm:pt>
    <dgm:pt modelId="{6F110164-AD19-42D6-BB50-C768FEDB337F}" type="sibTrans" cxnId="{B5EA48DC-8F21-44D5-BF76-8F3C9DE4EC29}">
      <dgm:prSet/>
      <dgm:spPr/>
    </dgm:pt>
    <dgm:pt modelId="{DF2864F8-F071-4C8B-BFE1-3DCFA5D5C7FD}">
      <dgm:prSet phldr="0"/>
      <dgm:spPr/>
      <dgm:t>
        <a:bodyPr/>
        <a:lstStyle/>
        <a:p>
          <a:pPr rtl="0"/>
          <a:endParaRPr lang="en-US">
            <a:latin typeface="Arial"/>
          </a:endParaRPr>
        </a:p>
      </dgm:t>
    </dgm:pt>
    <dgm:pt modelId="{921B7958-38B1-4855-8C7B-0DBB22EDC78C}" type="parTrans" cxnId="{49845C9E-2252-4DB5-97A3-7E6600BCA8D6}">
      <dgm:prSet/>
      <dgm:spPr/>
    </dgm:pt>
    <dgm:pt modelId="{B330E38F-7312-43B9-87A6-0F1FD0640208}" type="sibTrans" cxnId="{49845C9E-2252-4DB5-97A3-7E6600BCA8D6}">
      <dgm:prSet/>
      <dgm:spPr/>
    </dgm:pt>
    <dgm:pt modelId="{FD96749F-4212-479E-BA78-B986075B9E5A}" type="pres">
      <dgm:prSet presAssocID="{023367BA-6616-465D-9A53-A2D6FDA252EA}" presName="linearFlow" presStyleCnt="0">
        <dgm:presLayoutVars>
          <dgm:dir/>
          <dgm:animLvl val="lvl"/>
          <dgm:resizeHandles val="exact"/>
        </dgm:presLayoutVars>
      </dgm:prSet>
      <dgm:spPr/>
    </dgm:pt>
    <dgm:pt modelId="{0A434EBC-28C7-464E-B284-F5FF3B873085}" type="pres">
      <dgm:prSet presAssocID="{3ED0FF58-9121-4514-8B45-6D3FD00EA2EF}" presName="composite" presStyleCnt="0"/>
      <dgm:spPr/>
    </dgm:pt>
    <dgm:pt modelId="{65635E95-8AEB-49E4-8C94-63E6968BA998}" type="pres">
      <dgm:prSet presAssocID="{3ED0FF58-9121-4514-8B45-6D3FD00EA2EF}" presName="parentText" presStyleLbl="alignNode1" presStyleIdx="0" presStyleCnt="2">
        <dgm:presLayoutVars>
          <dgm:chMax val="1"/>
          <dgm:bulletEnabled val="1"/>
        </dgm:presLayoutVars>
      </dgm:prSet>
      <dgm:spPr/>
    </dgm:pt>
    <dgm:pt modelId="{CDC34542-CEDB-4C19-9C44-53D6658252C7}" type="pres">
      <dgm:prSet presAssocID="{3ED0FF58-9121-4514-8B45-6D3FD00EA2EF}" presName="descendantText" presStyleLbl="alignAcc1" presStyleIdx="0" presStyleCnt="2">
        <dgm:presLayoutVars>
          <dgm:bulletEnabled val="1"/>
        </dgm:presLayoutVars>
      </dgm:prSet>
      <dgm:spPr/>
    </dgm:pt>
    <dgm:pt modelId="{F61A49E1-0790-4B4A-99A0-20368D34E212}" type="pres">
      <dgm:prSet presAssocID="{1C00E3FE-173F-42B0-B584-644C9A7C693C}" presName="sp" presStyleCnt="0"/>
      <dgm:spPr/>
    </dgm:pt>
    <dgm:pt modelId="{69FFD5A5-AA17-4474-9FD7-62346D339E31}" type="pres">
      <dgm:prSet presAssocID="{C4FE65CA-A49B-457F-8031-29AE4507A5FE}" presName="composite" presStyleCnt="0"/>
      <dgm:spPr/>
    </dgm:pt>
    <dgm:pt modelId="{ECECE3E0-0044-48EC-B28D-8BE66085F2DC}" type="pres">
      <dgm:prSet presAssocID="{C4FE65CA-A49B-457F-8031-29AE4507A5FE}" presName="parentText" presStyleLbl="alignNode1" presStyleIdx="1" presStyleCnt="2">
        <dgm:presLayoutVars>
          <dgm:chMax val="1"/>
          <dgm:bulletEnabled val="1"/>
        </dgm:presLayoutVars>
      </dgm:prSet>
      <dgm:spPr/>
    </dgm:pt>
    <dgm:pt modelId="{B57D7C9F-F2CF-4A94-A4A7-D6DB36E3B386}" type="pres">
      <dgm:prSet presAssocID="{C4FE65CA-A49B-457F-8031-29AE4507A5FE}" presName="descendantText" presStyleLbl="alignAcc1" presStyleIdx="1" presStyleCnt="2">
        <dgm:presLayoutVars>
          <dgm:bulletEnabled val="1"/>
        </dgm:presLayoutVars>
      </dgm:prSet>
      <dgm:spPr/>
    </dgm:pt>
  </dgm:ptLst>
  <dgm:cxnLst>
    <dgm:cxn modelId="{D9C3DB01-F314-44BE-AEC5-4F2FE68E361F}" srcId="{90E0D359-9DD3-42D7-888E-C7777C7BBA21}" destId="{EA27E52F-A31D-41F1-B606-0A069EC0667C}" srcOrd="1" destOrd="0" parTransId="{DF32386B-724E-498C-8D44-953F5F010542}" sibTransId="{278D2753-0198-4B9F-B785-24975EE0319D}"/>
    <dgm:cxn modelId="{DE58C302-5707-4A90-ACF4-343BC054409D}" srcId="{3ED0FF58-9121-4514-8B45-6D3FD00EA2EF}" destId="{6B6C1FBA-22C7-40F2-B328-603FDF66FB93}" srcOrd="3" destOrd="0" parTransId="{BC4B68E9-1B74-4A23-BF09-F5FBD0238E8C}" sibTransId="{D112BA07-0FA4-48A6-BCDD-DD419C74A994}"/>
    <dgm:cxn modelId="{66CF0C06-09CE-493D-9A21-63AD972CF9EA}" srcId="{06FCA877-CF5A-417A-ADEA-E2FB1F91641D}" destId="{39525FB2-0FAD-4A0B-8515-D28D1F2E3B46}" srcOrd="2" destOrd="0" parTransId="{ED00D590-096D-496D-8664-C0E50993E050}" sibTransId="{EF41C264-1974-4B04-AD62-5C44157C4B97}"/>
    <dgm:cxn modelId="{4B5A7E0B-55B4-42E6-AD07-4E2B5F358334}" srcId="{90E0D359-9DD3-42D7-888E-C7777C7BBA21}" destId="{7D52ED79-FF11-41A4-8B03-F24D9813F962}" srcOrd="0" destOrd="0" parTransId="{055CEECB-8869-417C-BE87-D7881562B728}" sibTransId="{FDD1C06A-6EAF-4C87-9EC0-06753AD5F006}"/>
    <dgm:cxn modelId="{E6266D0E-A769-4799-ACDF-46ACEA505412}" type="presOf" srcId="{2809D631-AA40-4976-BE69-FA54015472C0}" destId="{B57D7C9F-F2CF-4A94-A4A7-D6DB36E3B386}" srcOrd="0" destOrd="7" presId="urn:microsoft.com/office/officeart/2005/8/layout/chevron2"/>
    <dgm:cxn modelId="{DC155110-E99B-4EA3-BA35-3BD69C809860}" srcId="{06FCA877-CF5A-417A-ADEA-E2FB1F91641D}" destId="{2809D631-AA40-4976-BE69-FA54015472C0}" srcOrd="1" destOrd="0" parTransId="{DCC8D9AB-FDC8-4E29-9BF4-780CB0C69447}" sibTransId="{379580DF-CF0F-4E38-9E75-550B57EA050D}"/>
    <dgm:cxn modelId="{01F95313-0247-4BEF-95F6-0A0865083805}" type="presOf" srcId="{35C4F6F0-69D6-44B9-8E06-F104A8B4BF18}" destId="{CDC34542-CEDB-4C19-9C44-53D6658252C7}" srcOrd="0" destOrd="0" presId="urn:microsoft.com/office/officeart/2005/8/layout/chevron2"/>
    <dgm:cxn modelId="{EA58A92C-9BC2-4330-8957-A6CD66160D5C}" srcId="{023367BA-6616-465D-9A53-A2D6FDA252EA}" destId="{3ED0FF58-9121-4514-8B45-6D3FD00EA2EF}" srcOrd="0" destOrd="0" parTransId="{59FC5B76-A3BE-42F5-ADED-FEA166541E0C}" sibTransId="{1C00E3FE-173F-42B0-B584-644C9A7C693C}"/>
    <dgm:cxn modelId="{B389582E-9E0B-4242-9355-446901165B87}" srcId="{90E0D359-9DD3-42D7-888E-C7777C7BBA21}" destId="{5E57C662-7BAA-49B3-AB99-36E6C3336A1B}" srcOrd="2" destOrd="0" parTransId="{2350619C-034A-4208-AEAD-8D8E8C9338E6}" sibTransId="{346F427D-3FC7-485B-A2EB-0664ED3E817B}"/>
    <dgm:cxn modelId="{EDEF7C37-7C5C-4E35-9CD1-9F9EF59EAC9D}" srcId="{3ED0FF58-9121-4514-8B45-6D3FD00EA2EF}" destId="{45870536-6E88-43D0-A958-94215D37BBFA}" srcOrd="4" destOrd="0" parTransId="{F63C0256-E32F-4D2F-B7AA-BECAADE210B6}" sibTransId="{04C8396B-DA74-45E3-B658-6497BC135AE5}"/>
    <dgm:cxn modelId="{79FA593D-C2A5-460B-8926-0191CB164518}" type="presOf" srcId="{45870536-6E88-43D0-A958-94215D37BBFA}" destId="{CDC34542-CEDB-4C19-9C44-53D6658252C7}" srcOrd="0" destOrd="4" presId="urn:microsoft.com/office/officeart/2005/8/layout/chevron2"/>
    <dgm:cxn modelId="{57C72F5C-5FE4-46D1-AF98-41951319E369}" type="presOf" srcId="{06FCA877-CF5A-417A-ADEA-E2FB1F91641D}" destId="{B57D7C9F-F2CF-4A94-A4A7-D6DB36E3B386}" srcOrd="0" destOrd="5" presId="urn:microsoft.com/office/officeart/2005/8/layout/chevron2"/>
    <dgm:cxn modelId="{DC4B315C-ED6C-4665-B285-FD7EB08A043B}" srcId="{3ED0FF58-9121-4514-8B45-6D3FD00EA2EF}" destId="{57033D9F-3ABD-4F58-A0FC-9BB717851763}" srcOrd="1" destOrd="0" parTransId="{BCB3CE53-3A67-421A-97F1-EAC8A8F846BE}" sibTransId="{376AC96F-90F2-4A9F-B6D0-CC4D2DBA67BB}"/>
    <dgm:cxn modelId="{31E71742-3A66-4A71-8851-99F41E79C849}" type="presOf" srcId="{41358E52-0D3F-455F-93A6-19418B12F092}" destId="{CDC34542-CEDB-4C19-9C44-53D6658252C7}" srcOrd="0" destOrd="6" presId="urn:microsoft.com/office/officeart/2005/8/layout/chevron2"/>
    <dgm:cxn modelId="{34B5B344-E9A6-4209-94CB-E5A5D8E50344}" type="presOf" srcId="{DF2864F8-F071-4C8B-BFE1-3DCFA5D5C7FD}" destId="{CDC34542-CEDB-4C19-9C44-53D6658252C7}" srcOrd="0" destOrd="7" presId="urn:microsoft.com/office/officeart/2005/8/layout/chevron2"/>
    <dgm:cxn modelId="{3BC49269-4EBC-4BB7-83B1-F756604D6A30}" type="presOf" srcId="{57033D9F-3ABD-4F58-A0FC-9BB717851763}" destId="{CDC34542-CEDB-4C19-9C44-53D6658252C7}" srcOrd="0" destOrd="1" presId="urn:microsoft.com/office/officeart/2005/8/layout/chevron2"/>
    <dgm:cxn modelId="{2991134B-1127-4BB7-8B56-DEEB8ABDC58B}" srcId="{06FCA877-CF5A-417A-ADEA-E2FB1F91641D}" destId="{952A82BE-1EFE-4ED7-920D-4BD72BDE85DF}" srcOrd="0" destOrd="0" parTransId="{61925180-8A2F-4B6E-BCA4-DD80890D5799}" sibTransId="{63FD5640-905E-43F2-A843-1591448F122B}"/>
    <dgm:cxn modelId="{5B5AD74B-775E-4FBE-8F8A-31B9744BDDB0}" srcId="{C4FE65CA-A49B-457F-8031-29AE4507A5FE}" destId="{5E55E96E-5FE9-4EF8-8C1A-174A066B1772}" srcOrd="1" destOrd="0" parTransId="{C1D682F8-FA93-4A51-83F5-27527D62312A}" sibTransId="{A404E611-0013-4E5A-86BF-172CD04B905F}"/>
    <dgm:cxn modelId="{F6CB576E-848E-4670-9363-FEA4E238E45F}" type="presOf" srcId="{6B6C1FBA-22C7-40F2-B328-603FDF66FB93}" destId="{CDC34542-CEDB-4C19-9C44-53D6658252C7}" srcOrd="0" destOrd="3" presId="urn:microsoft.com/office/officeart/2005/8/layout/chevron2"/>
    <dgm:cxn modelId="{40D98754-966F-4037-A86C-35C5B57E1DEA}" type="presOf" srcId="{023367BA-6616-465D-9A53-A2D6FDA252EA}" destId="{FD96749F-4212-479E-BA78-B986075B9E5A}" srcOrd="0" destOrd="0" presId="urn:microsoft.com/office/officeart/2005/8/layout/chevron2"/>
    <dgm:cxn modelId="{60CC6276-DED2-4763-AB9B-F006F28F06DB}" type="presOf" srcId="{3ED0FF58-9121-4514-8B45-6D3FD00EA2EF}" destId="{65635E95-8AEB-49E4-8C94-63E6968BA998}" srcOrd="0" destOrd="0" presId="urn:microsoft.com/office/officeart/2005/8/layout/chevron2"/>
    <dgm:cxn modelId="{3DA3F279-4441-494F-B0DF-FCDEBBF7E7B0}" type="presOf" srcId="{73133B68-2A76-413D-8620-F88C59FE20E3}" destId="{CDC34542-CEDB-4C19-9C44-53D6658252C7}" srcOrd="0" destOrd="8" presId="urn:microsoft.com/office/officeart/2005/8/layout/chevron2"/>
    <dgm:cxn modelId="{127EFF7C-6965-4D40-878F-291685A644D0}" srcId="{3ED0FF58-9121-4514-8B45-6D3FD00EA2EF}" destId="{1BD18639-36CB-409A-8E18-203C4D957E26}" srcOrd="2" destOrd="0" parTransId="{00922F04-A848-4A50-B239-F4089E72A0C6}" sibTransId="{E75FABBA-2815-46D6-8348-3201B0FE69AD}"/>
    <dgm:cxn modelId="{694D1A7F-4FA9-42BC-8F3F-B1F40886FC95}" type="presOf" srcId="{1BD18639-36CB-409A-8E18-203C4D957E26}" destId="{CDC34542-CEDB-4C19-9C44-53D6658252C7}" srcOrd="0" destOrd="2" presId="urn:microsoft.com/office/officeart/2005/8/layout/chevron2"/>
    <dgm:cxn modelId="{327ACA83-1F8C-445C-948A-85FC864E07DF}" srcId="{C4FE65CA-A49B-457F-8031-29AE4507A5FE}" destId="{06FCA877-CF5A-417A-ADEA-E2FB1F91641D}" srcOrd="2" destOrd="0" parTransId="{4E1833A2-8A99-489D-A6DC-CEBD0EEC7E2C}" sibTransId="{767A35C1-23F5-4412-B7D9-E0B09514CB2A}"/>
    <dgm:cxn modelId="{FA883E86-FE0D-460D-AC03-BD902550544E}" srcId="{C4FE65CA-A49B-457F-8031-29AE4507A5FE}" destId="{90E0D359-9DD3-42D7-888E-C7777C7BBA21}" srcOrd="0" destOrd="0" parTransId="{B0A23039-E64A-4A8F-ACBC-3D5D5D8EDC53}" sibTransId="{4E67D05F-12D7-458D-9CB0-DF47FBE6A2C6}"/>
    <dgm:cxn modelId="{4002548C-0542-4280-A5EA-2B8A370E613F}" type="presOf" srcId="{9F4BCDD7-3B83-4CEB-B6A5-52925C878775}" destId="{CDC34542-CEDB-4C19-9C44-53D6658252C7}" srcOrd="0" destOrd="5" presId="urn:microsoft.com/office/officeart/2005/8/layout/chevron2"/>
    <dgm:cxn modelId="{49845C9E-2252-4DB5-97A3-7E6600BCA8D6}" srcId="{3ED0FF58-9121-4514-8B45-6D3FD00EA2EF}" destId="{DF2864F8-F071-4C8B-BFE1-3DCFA5D5C7FD}" srcOrd="7" destOrd="0" parTransId="{921B7958-38B1-4855-8C7B-0DBB22EDC78C}" sibTransId="{B330E38F-7312-43B9-87A6-0F1FD0640208}"/>
    <dgm:cxn modelId="{B4BED79E-5A6C-48D8-9B68-5AA8AB64C926}" type="presOf" srcId="{39525FB2-0FAD-4A0B-8515-D28D1F2E3B46}" destId="{B57D7C9F-F2CF-4A94-A4A7-D6DB36E3B386}" srcOrd="0" destOrd="8" presId="urn:microsoft.com/office/officeart/2005/8/layout/chevron2"/>
    <dgm:cxn modelId="{D97EC6A6-F861-468A-BD84-0CB0D65D52BA}" type="presOf" srcId="{5E55E96E-5FE9-4EF8-8C1A-174A066B1772}" destId="{B57D7C9F-F2CF-4A94-A4A7-D6DB36E3B386}" srcOrd="0" destOrd="4" presId="urn:microsoft.com/office/officeart/2005/8/layout/chevron2"/>
    <dgm:cxn modelId="{D74338B0-DFE9-4E73-A654-9D93567A67BE}" type="presOf" srcId="{90E0D359-9DD3-42D7-888E-C7777C7BBA21}" destId="{B57D7C9F-F2CF-4A94-A4A7-D6DB36E3B386}" srcOrd="0" destOrd="0" presId="urn:microsoft.com/office/officeart/2005/8/layout/chevron2"/>
    <dgm:cxn modelId="{8F25E4BC-85E4-4538-BC22-3866283A11A8}" srcId="{3ED0FF58-9121-4514-8B45-6D3FD00EA2EF}" destId="{73133B68-2A76-413D-8620-F88C59FE20E3}" srcOrd="8" destOrd="0" parTransId="{5802658F-07E1-466E-B308-6F46FD53640C}" sibTransId="{72A1F38D-9854-4606-AAF1-D14B2EBB687F}"/>
    <dgm:cxn modelId="{DC224CC2-5513-4DED-95FC-4E0EDBC9E157}" type="presOf" srcId="{EA27E52F-A31D-41F1-B606-0A069EC0667C}" destId="{B57D7C9F-F2CF-4A94-A4A7-D6DB36E3B386}" srcOrd="0" destOrd="2" presId="urn:microsoft.com/office/officeart/2005/8/layout/chevron2"/>
    <dgm:cxn modelId="{689770C9-5E0B-4C22-9758-3D1C38807838}" type="presOf" srcId="{C4FE65CA-A49B-457F-8031-29AE4507A5FE}" destId="{ECECE3E0-0044-48EC-B28D-8BE66085F2DC}" srcOrd="0" destOrd="0" presId="urn:microsoft.com/office/officeart/2005/8/layout/chevron2"/>
    <dgm:cxn modelId="{3060AFC9-0B28-4E91-B862-C136E427C420}" type="presOf" srcId="{5E57C662-7BAA-49B3-AB99-36E6C3336A1B}" destId="{B57D7C9F-F2CF-4A94-A4A7-D6DB36E3B386}" srcOrd="0" destOrd="3" presId="urn:microsoft.com/office/officeart/2005/8/layout/chevron2"/>
    <dgm:cxn modelId="{A629E5D9-E832-473A-9CB0-083BD6EB91B6}" srcId="{023367BA-6616-465D-9A53-A2D6FDA252EA}" destId="{C4FE65CA-A49B-457F-8031-29AE4507A5FE}" srcOrd="1" destOrd="0" parTransId="{174946DA-C76A-4DD1-A673-2B879833A4F5}" sibTransId="{8C333B59-8D0E-4CFE-AB53-CCA84856ECD4}"/>
    <dgm:cxn modelId="{B5EA48DC-8F21-44D5-BF76-8F3C9DE4EC29}" srcId="{3ED0FF58-9121-4514-8B45-6D3FD00EA2EF}" destId="{9F4BCDD7-3B83-4CEB-B6A5-52925C878775}" srcOrd="5" destOrd="0" parTransId="{67050A7B-E13E-4F15-AC4C-1AA0D15FE526}" sibTransId="{6F110164-AD19-42D6-BB50-C768FEDB337F}"/>
    <dgm:cxn modelId="{5A3F98DE-5CA1-452C-8469-B9BEF0E5BE93}" srcId="{3ED0FF58-9121-4514-8B45-6D3FD00EA2EF}" destId="{35C4F6F0-69D6-44B9-8E06-F104A8B4BF18}" srcOrd="0" destOrd="0" parTransId="{2F9DDDF4-9D51-49F8-B60B-91017DE3F5D8}" sibTransId="{A8DA7A00-D38F-4E67-B70F-63FCC337D240}"/>
    <dgm:cxn modelId="{654372E9-AEE5-422B-9DBB-D74EB9C253B2}" srcId="{3ED0FF58-9121-4514-8B45-6D3FD00EA2EF}" destId="{41358E52-0D3F-455F-93A6-19418B12F092}" srcOrd="6" destOrd="0" parTransId="{268218B4-5C69-47C4-A330-84B8D78C85DD}" sibTransId="{2FA780FB-B7C1-46A2-B227-6E06F215BFA7}"/>
    <dgm:cxn modelId="{56755CFB-0D7D-4647-98A3-C5AB8141EADF}" type="presOf" srcId="{7D52ED79-FF11-41A4-8B03-F24D9813F962}" destId="{B57D7C9F-F2CF-4A94-A4A7-D6DB36E3B386}" srcOrd="0" destOrd="1" presId="urn:microsoft.com/office/officeart/2005/8/layout/chevron2"/>
    <dgm:cxn modelId="{86FB97FB-B361-4F8D-B6ED-CDFC8F1002E4}" type="presOf" srcId="{952A82BE-1EFE-4ED7-920D-4BD72BDE85DF}" destId="{B57D7C9F-F2CF-4A94-A4A7-D6DB36E3B386}" srcOrd="0" destOrd="6" presId="urn:microsoft.com/office/officeart/2005/8/layout/chevron2"/>
    <dgm:cxn modelId="{88F0D1FE-B0A6-4B47-810B-F4527F630B39}" type="presParOf" srcId="{FD96749F-4212-479E-BA78-B986075B9E5A}" destId="{0A434EBC-28C7-464E-B284-F5FF3B873085}" srcOrd="0" destOrd="0" presId="urn:microsoft.com/office/officeart/2005/8/layout/chevron2"/>
    <dgm:cxn modelId="{EB3188DB-021C-42C6-836D-7606F5369868}" type="presParOf" srcId="{0A434EBC-28C7-464E-B284-F5FF3B873085}" destId="{65635E95-8AEB-49E4-8C94-63E6968BA998}" srcOrd="0" destOrd="0" presId="urn:microsoft.com/office/officeart/2005/8/layout/chevron2"/>
    <dgm:cxn modelId="{C81A7740-B847-493A-BD36-226E72EBCCE1}" type="presParOf" srcId="{0A434EBC-28C7-464E-B284-F5FF3B873085}" destId="{CDC34542-CEDB-4C19-9C44-53D6658252C7}" srcOrd="1" destOrd="0" presId="urn:microsoft.com/office/officeart/2005/8/layout/chevron2"/>
    <dgm:cxn modelId="{82289285-3107-4BF0-AD75-AB8F62167559}" type="presParOf" srcId="{FD96749F-4212-479E-BA78-B986075B9E5A}" destId="{F61A49E1-0790-4B4A-99A0-20368D34E212}" srcOrd="1" destOrd="0" presId="urn:microsoft.com/office/officeart/2005/8/layout/chevron2"/>
    <dgm:cxn modelId="{62DBABF4-E5CA-4A28-A55E-039C8C1E8134}" type="presParOf" srcId="{FD96749F-4212-479E-BA78-B986075B9E5A}" destId="{69FFD5A5-AA17-4474-9FD7-62346D339E31}" srcOrd="2" destOrd="0" presId="urn:microsoft.com/office/officeart/2005/8/layout/chevron2"/>
    <dgm:cxn modelId="{BBB82F74-4F8B-4945-9DDA-5EE5DF65AF74}" type="presParOf" srcId="{69FFD5A5-AA17-4474-9FD7-62346D339E31}" destId="{ECECE3E0-0044-48EC-B28D-8BE66085F2DC}" srcOrd="0" destOrd="0" presId="urn:microsoft.com/office/officeart/2005/8/layout/chevron2"/>
    <dgm:cxn modelId="{4A5CFD69-1274-44DC-9E36-EDD61DFD0E39}" type="presParOf" srcId="{69FFD5A5-AA17-4474-9FD7-62346D339E31}" destId="{B57D7C9F-F2CF-4A94-A4A7-D6DB36E3B38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E533EB-E670-42E8-8195-B22443CE173A}" type="doc">
      <dgm:prSet loTypeId="urn:microsoft.com/office/officeart/2005/8/layout/arrow2" loCatId="process" qsTypeId="urn:microsoft.com/office/officeart/2005/8/quickstyle/simple1" qsCatId="simple" csTypeId="urn:microsoft.com/office/officeart/2005/8/colors/colorful1" csCatId="colorful" phldr="1"/>
      <dgm:spPr/>
    </dgm:pt>
    <dgm:pt modelId="{92D540E7-17DB-45EE-90B9-F17B3163A140}">
      <dgm:prSet phldrT="[Text]" phldr="0"/>
      <dgm:spPr/>
      <dgm:t>
        <a:bodyPr/>
        <a:lstStyle/>
        <a:p>
          <a:pPr rtl="0"/>
          <a:r>
            <a:rPr lang="en-US" err="1">
              <a:latin typeface="Arial"/>
            </a:rPr>
            <a:t>Fosphenytoin</a:t>
          </a:r>
          <a:r>
            <a:rPr lang="en-US">
              <a:latin typeface="Arial"/>
            </a:rPr>
            <a:t> IV 20 mg PE/kg x1</a:t>
          </a:r>
          <a:endParaRPr lang="en-US"/>
        </a:p>
      </dgm:t>
    </dgm:pt>
    <dgm:pt modelId="{4D538E51-0304-41FF-AA49-5B2804194240}" type="parTrans" cxnId="{F372BB98-6109-4F12-A992-9F8D69850ADA}">
      <dgm:prSet/>
      <dgm:spPr/>
    </dgm:pt>
    <dgm:pt modelId="{D45EE364-5BFC-4B98-88C6-675AFB23E79C}" type="sibTrans" cxnId="{F372BB98-6109-4F12-A992-9F8D69850ADA}">
      <dgm:prSet/>
      <dgm:spPr/>
    </dgm:pt>
    <dgm:pt modelId="{01629E55-15E4-483C-AD3A-C65816700E7B}">
      <dgm:prSet phldrT="[Text]" phldr="0"/>
      <dgm:spPr/>
      <dgm:t>
        <a:bodyPr/>
        <a:lstStyle/>
        <a:p>
          <a:pPr rtl="0"/>
          <a:r>
            <a:rPr lang="en-US">
              <a:latin typeface="Arial"/>
            </a:rPr>
            <a:t>Max 1500 PE/dose </a:t>
          </a:r>
          <a:endParaRPr lang="en-US"/>
        </a:p>
      </dgm:t>
    </dgm:pt>
    <dgm:pt modelId="{3F934303-D20E-48AC-91ED-C33AFD6D2F51}" type="parTrans" cxnId="{24475F74-CE43-4BD5-A67F-CD0FF66601BF}">
      <dgm:prSet/>
      <dgm:spPr/>
    </dgm:pt>
    <dgm:pt modelId="{99253D7D-3ED8-4A9F-9A50-E00A4B7AE306}" type="sibTrans" cxnId="{24475F74-CE43-4BD5-A67F-CD0FF66601BF}">
      <dgm:prSet/>
      <dgm:spPr/>
    </dgm:pt>
    <dgm:pt modelId="{F7A12845-9F5A-47FE-95A4-F97AFCFAC6BE}">
      <dgm:prSet phldrT="[Text]" phldr="0"/>
      <dgm:spPr/>
      <dgm:t>
        <a:bodyPr/>
        <a:lstStyle/>
        <a:p>
          <a:pPr rtl="0"/>
          <a:r>
            <a:rPr lang="en-US">
              <a:latin typeface="Arial"/>
            </a:rPr>
            <a:t>Valproic acid IV 40 mg/kg x1 </a:t>
          </a:r>
          <a:endParaRPr lang="en-US"/>
        </a:p>
      </dgm:t>
    </dgm:pt>
    <dgm:pt modelId="{881B9EA7-F18C-48EF-80DD-D14B2A2B486C}" type="parTrans" cxnId="{90DE2656-D2D0-46EC-BE9B-E2E4C456DBC8}">
      <dgm:prSet/>
      <dgm:spPr/>
    </dgm:pt>
    <dgm:pt modelId="{E5E36901-64AF-4547-BAF1-478982CDAE47}" type="sibTrans" cxnId="{90DE2656-D2D0-46EC-BE9B-E2E4C456DBC8}">
      <dgm:prSet/>
      <dgm:spPr/>
    </dgm:pt>
    <dgm:pt modelId="{B1EC399C-36E8-451D-A6A4-07F3BE8B8916}">
      <dgm:prSet phldr="0"/>
      <dgm:spPr/>
      <dgm:t>
        <a:bodyPr/>
        <a:lstStyle/>
        <a:p>
          <a:pPr rtl="0"/>
          <a:r>
            <a:rPr lang="en-US">
              <a:latin typeface="Arial"/>
            </a:rPr>
            <a:t>Max 3000 mg/dose</a:t>
          </a:r>
        </a:p>
      </dgm:t>
    </dgm:pt>
    <dgm:pt modelId="{C5329F4C-5169-4123-B6E3-A15558D94AE7}" type="parTrans" cxnId="{CEDE8C0C-5E0B-42E0-986C-EA5C244D772F}">
      <dgm:prSet/>
      <dgm:spPr/>
    </dgm:pt>
    <dgm:pt modelId="{88C6164D-46CD-441D-896F-FAF619F813CD}" type="sibTrans" cxnId="{CEDE8C0C-5E0B-42E0-986C-EA5C244D772F}">
      <dgm:prSet/>
      <dgm:spPr/>
    </dgm:pt>
    <dgm:pt modelId="{450E482C-7398-445A-8C7A-F43E3054B0D6}">
      <dgm:prSet phldr="0"/>
      <dgm:spPr/>
      <dgm:t>
        <a:bodyPr/>
        <a:lstStyle/>
        <a:p>
          <a:pPr rtl="0"/>
          <a:r>
            <a:rPr lang="en-US">
              <a:latin typeface="Arial"/>
            </a:rPr>
            <a:t>Levetiracetam IV 60mg/kg x1 </a:t>
          </a:r>
        </a:p>
      </dgm:t>
    </dgm:pt>
    <dgm:pt modelId="{76F4B354-150C-478A-A13B-C7CDD5DA3296}" type="parTrans" cxnId="{7A1971B5-9E89-4D25-8808-83482002E17D}">
      <dgm:prSet/>
      <dgm:spPr/>
    </dgm:pt>
    <dgm:pt modelId="{D6352447-8536-4B1D-9ED0-BB302591300F}" type="sibTrans" cxnId="{7A1971B5-9E89-4D25-8808-83482002E17D}">
      <dgm:prSet/>
      <dgm:spPr/>
    </dgm:pt>
    <dgm:pt modelId="{81E23940-DB51-4E64-9D1F-C36839155849}">
      <dgm:prSet phldr="0"/>
      <dgm:spPr/>
      <dgm:t>
        <a:bodyPr/>
        <a:lstStyle/>
        <a:p>
          <a:pPr rtl="0"/>
          <a:r>
            <a:rPr lang="en-US">
              <a:latin typeface="Arial"/>
            </a:rPr>
            <a:t>Max 4500 mg/dose </a:t>
          </a:r>
        </a:p>
      </dgm:t>
    </dgm:pt>
    <dgm:pt modelId="{E5A6E3E9-01C8-4A59-BA59-D9B3BF980945}" type="parTrans" cxnId="{BF293BFA-F5B1-4CE3-8785-9F714C3DADB9}">
      <dgm:prSet/>
      <dgm:spPr/>
    </dgm:pt>
    <dgm:pt modelId="{2F260B0C-575E-4E1E-842D-A6ECD2583533}" type="sibTrans" cxnId="{BF293BFA-F5B1-4CE3-8785-9F714C3DADB9}">
      <dgm:prSet/>
      <dgm:spPr/>
    </dgm:pt>
    <dgm:pt modelId="{26734FF9-DE58-4D68-B27F-5CC0D8A034FF}">
      <dgm:prSet phldr="0"/>
      <dgm:spPr/>
      <dgm:t>
        <a:bodyPr/>
        <a:lstStyle/>
        <a:p>
          <a:pPr rtl="0"/>
          <a:r>
            <a:rPr lang="en-US">
              <a:latin typeface="Arial"/>
            </a:rPr>
            <a:t>Alternative: phenobarbital IV 15 mg/kg x1</a:t>
          </a:r>
        </a:p>
      </dgm:t>
    </dgm:pt>
    <dgm:pt modelId="{343E3D0F-F9A1-4EB2-95A6-BC7097602DFF}" type="parTrans" cxnId="{71EE6534-34FE-4D78-BB56-24991CB59A76}">
      <dgm:prSet/>
      <dgm:spPr/>
    </dgm:pt>
    <dgm:pt modelId="{402FD625-5EFA-43DF-B7C4-3E49D9D4391E}" type="sibTrans" cxnId="{71EE6534-34FE-4D78-BB56-24991CB59A76}">
      <dgm:prSet/>
      <dgm:spPr/>
    </dgm:pt>
    <dgm:pt modelId="{6B6FDEAE-205F-4E24-9AC0-EFFBF2E6BAB0}" type="pres">
      <dgm:prSet presAssocID="{E1E533EB-E670-42E8-8195-B22443CE173A}" presName="arrowDiagram" presStyleCnt="0">
        <dgm:presLayoutVars>
          <dgm:chMax val="5"/>
          <dgm:dir/>
          <dgm:resizeHandles val="exact"/>
        </dgm:presLayoutVars>
      </dgm:prSet>
      <dgm:spPr/>
    </dgm:pt>
    <dgm:pt modelId="{F2C67FBF-FC24-4755-8050-09DCD97FBAA9}" type="pres">
      <dgm:prSet presAssocID="{E1E533EB-E670-42E8-8195-B22443CE173A}" presName="arrow" presStyleLbl="bgShp" presStyleIdx="0" presStyleCnt="1"/>
      <dgm:spPr/>
    </dgm:pt>
    <dgm:pt modelId="{165985EF-7653-4B5B-B92D-B96CA158C876}" type="pres">
      <dgm:prSet presAssocID="{E1E533EB-E670-42E8-8195-B22443CE173A}" presName="arrowDiagram4" presStyleCnt="0"/>
      <dgm:spPr/>
    </dgm:pt>
    <dgm:pt modelId="{1DD541F1-71B6-4EC3-B05A-82A9C7B8E3D3}" type="pres">
      <dgm:prSet presAssocID="{92D540E7-17DB-45EE-90B9-F17B3163A140}" presName="bullet4a" presStyleLbl="node1" presStyleIdx="0" presStyleCnt="4"/>
      <dgm:spPr/>
    </dgm:pt>
    <dgm:pt modelId="{2998BE2A-1BE3-4A01-9413-2F3C2F1B068D}" type="pres">
      <dgm:prSet presAssocID="{92D540E7-17DB-45EE-90B9-F17B3163A140}" presName="textBox4a" presStyleLbl="revTx" presStyleIdx="0" presStyleCnt="4">
        <dgm:presLayoutVars>
          <dgm:bulletEnabled val="1"/>
        </dgm:presLayoutVars>
      </dgm:prSet>
      <dgm:spPr/>
    </dgm:pt>
    <dgm:pt modelId="{4A805F3F-BAA2-413D-BFCF-E51282212F81}" type="pres">
      <dgm:prSet presAssocID="{F7A12845-9F5A-47FE-95A4-F97AFCFAC6BE}" presName="bullet4b" presStyleLbl="node1" presStyleIdx="1" presStyleCnt="4"/>
      <dgm:spPr/>
    </dgm:pt>
    <dgm:pt modelId="{8283E765-64A5-4095-89B3-BA00533EA00E}" type="pres">
      <dgm:prSet presAssocID="{F7A12845-9F5A-47FE-95A4-F97AFCFAC6BE}" presName="textBox4b" presStyleLbl="revTx" presStyleIdx="1" presStyleCnt="4">
        <dgm:presLayoutVars>
          <dgm:bulletEnabled val="1"/>
        </dgm:presLayoutVars>
      </dgm:prSet>
      <dgm:spPr/>
    </dgm:pt>
    <dgm:pt modelId="{CD53C701-87F6-4AA2-82D7-BB7D9C74DE8E}" type="pres">
      <dgm:prSet presAssocID="{450E482C-7398-445A-8C7A-F43E3054B0D6}" presName="bullet4c" presStyleLbl="node1" presStyleIdx="2" presStyleCnt="4"/>
      <dgm:spPr/>
    </dgm:pt>
    <dgm:pt modelId="{6C3354F7-1625-434C-B454-1080A6D17BCC}" type="pres">
      <dgm:prSet presAssocID="{450E482C-7398-445A-8C7A-F43E3054B0D6}" presName="textBox4c" presStyleLbl="revTx" presStyleIdx="2" presStyleCnt="4">
        <dgm:presLayoutVars>
          <dgm:bulletEnabled val="1"/>
        </dgm:presLayoutVars>
      </dgm:prSet>
      <dgm:spPr/>
    </dgm:pt>
    <dgm:pt modelId="{6A8EB085-E7F1-4E6B-8C9D-1FEDC62BE4AC}" type="pres">
      <dgm:prSet presAssocID="{26734FF9-DE58-4D68-B27F-5CC0D8A034FF}" presName="bullet4d" presStyleLbl="node1" presStyleIdx="3" presStyleCnt="4"/>
      <dgm:spPr/>
    </dgm:pt>
    <dgm:pt modelId="{551E1159-BC32-459D-BDFE-65DCF1B20751}" type="pres">
      <dgm:prSet presAssocID="{26734FF9-DE58-4D68-B27F-5CC0D8A034FF}" presName="textBox4d" presStyleLbl="revTx" presStyleIdx="3" presStyleCnt="4">
        <dgm:presLayoutVars>
          <dgm:bulletEnabled val="1"/>
        </dgm:presLayoutVars>
      </dgm:prSet>
      <dgm:spPr/>
    </dgm:pt>
  </dgm:ptLst>
  <dgm:cxnLst>
    <dgm:cxn modelId="{CEDE8C0C-5E0B-42E0-986C-EA5C244D772F}" srcId="{F7A12845-9F5A-47FE-95A4-F97AFCFAC6BE}" destId="{B1EC399C-36E8-451D-A6A4-07F3BE8B8916}" srcOrd="0" destOrd="0" parTransId="{C5329F4C-5169-4123-B6E3-A15558D94AE7}" sibTransId="{88C6164D-46CD-441D-896F-FAF619F813CD}"/>
    <dgm:cxn modelId="{71EE6534-34FE-4D78-BB56-24991CB59A76}" srcId="{E1E533EB-E670-42E8-8195-B22443CE173A}" destId="{26734FF9-DE58-4D68-B27F-5CC0D8A034FF}" srcOrd="3" destOrd="0" parTransId="{343E3D0F-F9A1-4EB2-95A6-BC7097602DFF}" sibTransId="{402FD625-5EFA-43DF-B7C4-3E49D9D4391E}"/>
    <dgm:cxn modelId="{BA8FC365-016E-4D62-8C3D-4CB8FF2E8698}" type="presOf" srcId="{92D540E7-17DB-45EE-90B9-F17B3163A140}" destId="{2998BE2A-1BE3-4A01-9413-2F3C2F1B068D}" srcOrd="0" destOrd="0" presId="urn:microsoft.com/office/officeart/2005/8/layout/arrow2"/>
    <dgm:cxn modelId="{C7143946-3BA0-42FD-B89C-42898CD68CBD}" type="presOf" srcId="{26734FF9-DE58-4D68-B27F-5CC0D8A034FF}" destId="{551E1159-BC32-459D-BDFE-65DCF1B20751}" srcOrd="0" destOrd="0" presId="urn:microsoft.com/office/officeart/2005/8/layout/arrow2"/>
    <dgm:cxn modelId="{24475F74-CE43-4BD5-A67F-CD0FF66601BF}" srcId="{92D540E7-17DB-45EE-90B9-F17B3163A140}" destId="{01629E55-15E4-483C-AD3A-C65816700E7B}" srcOrd="0" destOrd="0" parTransId="{3F934303-D20E-48AC-91ED-C33AFD6D2F51}" sibTransId="{99253D7D-3ED8-4A9F-9A50-E00A4B7AE306}"/>
    <dgm:cxn modelId="{90DE2656-D2D0-46EC-BE9B-E2E4C456DBC8}" srcId="{E1E533EB-E670-42E8-8195-B22443CE173A}" destId="{F7A12845-9F5A-47FE-95A4-F97AFCFAC6BE}" srcOrd="1" destOrd="0" parTransId="{881B9EA7-F18C-48EF-80DD-D14B2A2B486C}" sibTransId="{E5E36901-64AF-4547-BAF1-478982CDAE47}"/>
    <dgm:cxn modelId="{F372BB98-6109-4F12-A992-9F8D69850ADA}" srcId="{E1E533EB-E670-42E8-8195-B22443CE173A}" destId="{92D540E7-17DB-45EE-90B9-F17B3163A140}" srcOrd="0" destOrd="0" parTransId="{4D538E51-0304-41FF-AA49-5B2804194240}" sibTransId="{D45EE364-5BFC-4B98-88C6-675AFB23E79C}"/>
    <dgm:cxn modelId="{7A1971B5-9E89-4D25-8808-83482002E17D}" srcId="{E1E533EB-E670-42E8-8195-B22443CE173A}" destId="{450E482C-7398-445A-8C7A-F43E3054B0D6}" srcOrd="2" destOrd="0" parTransId="{76F4B354-150C-478A-A13B-C7CDD5DA3296}" sibTransId="{D6352447-8536-4B1D-9ED0-BB302591300F}"/>
    <dgm:cxn modelId="{FFC4E9BD-B7F2-4FE0-BDD9-5EF41D0C5583}" type="presOf" srcId="{E1E533EB-E670-42E8-8195-B22443CE173A}" destId="{6B6FDEAE-205F-4E24-9AC0-EFFBF2E6BAB0}" srcOrd="0" destOrd="0" presId="urn:microsoft.com/office/officeart/2005/8/layout/arrow2"/>
    <dgm:cxn modelId="{91AE85C9-A3F3-4495-A2BF-717F84045887}" type="presOf" srcId="{81E23940-DB51-4E64-9D1F-C36839155849}" destId="{6C3354F7-1625-434C-B454-1080A6D17BCC}" srcOrd="0" destOrd="1" presId="urn:microsoft.com/office/officeart/2005/8/layout/arrow2"/>
    <dgm:cxn modelId="{C52556D2-368A-431E-ABB3-B105BD44C7CF}" type="presOf" srcId="{B1EC399C-36E8-451D-A6A4-07F3BE8B8916}" destId="{8283E765-64A5-4095-89B3-BA00533EA00E}" srcOrd="0" destOrd="1" presId="urn:microsoft.com/office/officeart/2005/8/layout/arrow2"/>
    <dgm:cxn modelId="{774904DC-3DB9-407A-860F-19A5CA428230}" type="presOf" srcId="{01629E55-15E4-483C-AD3A-C65816700E7B}" destId="{2998BE2A-1BE3-4A01-9413-2F3C2F1B068D}" srcOrd="0" destOrd="1" presId="urn:microsoft.com/office/officeart/2005/8/layout/arrow2"/>
    <dgm:cxn modelId="{A2D30FE0-536D-483C-8613-B0944119BFF3}" type="presOf" srcId="{450E482C-7398-445A-8C7A-F43E3054B0D6}" destId="{6C3354F7-1625-434C-B454-1080A6D17BCC}" srcOrd="0" destOrd="0" presId="urn:microsoft.com/office/officeart/2005/8/layout/arrow2"/>
    <dgm:cxn modelId="{797897E9-4433-4106-ABEB-C8A0DDBC3B54}" type="presOf" srcId="{F7A12845-9F5A-47FE-95A4-F97AFCFAC6BE}" destId="{8283E765-64A5-4095-89B3-BA00533EA00E}" srcOrd="0" destOrd="0" presId="urn:microsoft.com/office/officeart/2005/8/layout/arrow2"/>
    <dgm:cxn modelId="{BF293BFA-F5B1-4CE3-8785-9F714C3DADB9}" srcId="{450E482C-7398-445A-8C7A-F43E3054B0D6}" destId="{81E23940-DB51-4E64-9D1F-C36839155849}" srcOrd="0" destOrd="0" parTransId="{E5A6E3E9-01C8-4A59-BA59-D9B3BF980945}" sibTransId="{2F260B0C-575E-4E1E-842D-A6ECD2583533}"/>
    <dgm:cxn modelId="{6BE7372E-6DCD-4E2B-82C9-30BBFA7804B2}" type="presParOf" srcId="{6B6FDEAE-205F-4E24-9AC0-EFFBF2E6BAB0}" destId="{F2C67FBF-FC24-4755-8050-09DCD97FBAA9}" srcOrd="0" destOrd="0" presId="urn:microsoft.com/office/officeart/2005/8/layout/arrow2"/>
    <dgm:cxn modelId="{1A633FD3-D361-41B0-8CD8-E38899646984}" type="presParOf" srcId="{6B6FDEAE-205F-4E24-9AC0-EFFBF2E6BAB0}" destId="{165985EF-7653-4B5B-B92D-B96CA158C876}" srcOrd="1" destOrd="0" presId="urn:microsoft.com/office/officeart/2005/8/layout/arrow2"/>
    <dgm:cxn modelId="{58802898-4D2B-4A0F-B3FB-7B37BBFBF89E}" type="presParOf" srcId="{165985EF-7653-4B5B-B92D-B96CA158C876}" destId="{1DD541F1-71B6-4EC3-B05A-82A9C7B8E3D3}" srcOrd="0" destOrd="0" presId="urn:microsoft.com/office/officeart/2005/8/layout/arrow2"/>
    <dgm:cxn modelId="{E618DCE6-42B7-4D20-BA0F-5581444EEB00}" type="presParOf" srcId="{165985EF-7653-4B5B-B92D-B96CA158C876}" destId="{2998BE2A-1BE3-4A01-9413-2F3C2F1B068D}" srcOrd="1" destOrd="0" presId="urn:microsoft.com/office/officeart/2005/8/layout/arrow2"/>
    <dgm:cxn modelId="{DB5DA866-1055-472A-973B-0C5BC8ED75F3}" type="presParOf" srcId="{165985EF-7653-4B5B-B92D-B96CA158C876}" destId="{4A805F3F-BAA2-413D-BFCF-E51282212F81}" srcOrd="2" destOrd="0" presId="urn:microsoft.com/office/officeart/2005/8/layout/arrow2"/>
    <dgm:cxn modelId="{7DB1A72D-A2D7-4E1E-B87F-F5F9C52FECA0}" type="presParOf" srcId="{165985EF-7653-4B5B-B92D-B96CA158C876}" destId="{8283E765-64A5-4095-89B3-BA00533EA00E}" srcOrd="3" destOrd="0" presId="urn:microsoft.com/office/officeart/2005/8/layout/arrow2"/>
    <dgm:cxn modelId="{EB0921FA-3E46-4364-9262-B940DAC29D64}" type="presParOf" srcId="{165985EF-7653-4B5B-B92D-B96CA158C876}" destId="{CD53C701-87F6-4AA2-82D7-BB7D9C74DE8E}" srcOrd="4" destOrd="0" presId="urn:microsoft.com/office/officeart/2005/8/layout/arrow2"/>
    <dgm:cxn modelId="{42B5788A-9F36-4BC4-BCB3-0BFAE894BF0C}" type="presParOf" srcId="{165985EF-7653-4B5B-B92D-B96CA158C876}" destId="{6C3354F7-1625-434C-B454-1080A6D17BCC}" srcOrd="5" destOrd="0" presId="urn:microsoft.com/office/officeart/2005/8/layout/arrow2"/>
    <dgm:cxn modelId="{4BEA0852-D3FB-4FBB-9B78-0DBFEBA2D483}" type="presParOf" srcId="{165985EF-7653-4B5B-B92D-B96CA158C876}" destId="{6A8EB085-E7F1-4E6B-8C9D-1FEDC62BE4AC}" srcOrd="6" destOrd="0" presId="urn:microsoft.com/office/officeart/2005/8/layout/arrow2"/>
    <dgm:cxn modelId="{ADB210A0-26F5-447D-B09A-0B25C581612A}" type="presParOf" srcId="{165985EF-7653-4B5B-B92D-B96CA158C876}" destId="{551E1159-BC32-459D-BDFE-65DCF1B20751}"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70CC7C-20BB-495B-ABB8-9A9500711760}" type="doc">
      <dgm:prSet loTypeId="urn:microsoft.com/office/officeart/2005/8/layout/venn3" loCatId="relationship" qsTypeId="urn:microsoft.com/office/officeart/2005/8/quickstyle/simple1" qsCatId="simple" csTypeId="urn:microsoft.com/office/officeart/2005/8/colors/colorful1" csCatId="colorful" phldr="1"/>
      <dgm:spPr/>
      <dgm:t>
        <a:bodyPr/>
        <a:lstStyle/>
        <a:p>
          <a:endParaRPr lang="en-US"/>
        </a:p>
      </dgm:t>
    </dgm:pt>
    <dgm:pt modelId="{C2BB5D3C-880F-4DDA-B603-71C3DB257FF4}">
      <dgm:prSet phldrT="[Text]" phldr="0"/>
      <dgm:spPr/>
      <dgm:t>
        <a:bodyPr/>
        <a:lstStyle/>
        <a:p>
          <a:pPr rtl="0"/>
          <a:r>
            <a:rPr lang="en-US" dirty="0">
              <a:latin typeface="Arial"/>
            </a:rPr>
            <a:t>Thiopental </a:t>
          </a:r>
          <a:endParaRPr lang="en-US" dirty="0"/>
        </a:p>
      </dgm:t>
    </dgm:pt>
    <dgm:pt modelId="{E576BF71-B6CF-4CF3-96E7-D49242C1EC9D}" type="parTrans" cxnId="{6D327B92-D74E-48DD-97A6-9BA4096BB4D0}">
      <dgm:prSet/>
      <dgm:spPr/>
      <dgm:t>
        <a:bodyPr/>
        <a:lstStyle/>
        <a:p>
          <a:endParaRPr lang="en-US"/>
        </a:p>
      </dgm:t>
    </dgm:pt>
    <dgm:pt modelId="{425C30BD-566D-4D0F-90F9-90B8063EB9F1}" type="sibTrans" cxnId="{6D327B92-D74E-48DD-97A6-9BA4096BB4D0}">
      <dgm:prSet/>
      <dgm:spPr/>
      <dgm:t>
        <a:bodyPr/>
        <a:lstStyle/>
        <a:p>
          <a:endParaRPr lang="en-US"/>
        </a:p>
      </dgm:t>
    </dgm:pt>
    <dgm:pt modelId="{CA5B7B2E-107E-416F-AC3B-336B2A1F6A23}">
      <dgm:prSet phldrT="[Text]" phldr="0"/>
      <dgm:spPr/>
      <dgm:t>
        <a:bodyPr/>
        <a:lstStyle/>
        <a:p>
          <a:r>
            <a:rPr lang="en-US" dirty="0">
              <a:latin typeface="Arial"/>
            </a:rPr>
            <a:t>Midazolam</a:t>
          </a:r>
          <a:endParaRPr lang="en-US" dirty="0"/>
        </a:p>
      </dgm:t>
    </dgm:pt>
    <dgm:pt modelId="{3EC04512-41A1-45E5-A327-4A4C1C1E062F}" type="parTrans" cxnId="{E8A700E2-03E9-493D-A5D3-4C8F7F7AEBF3}">
      <dgm:prSet/>
      <dgm:spPr/>
      <dgm:t>
        <a:bodyPr/>
        <a:lstStyle/>
        <a:p>
          <a:endParaRPr lang="en-US"/>
        </a:p>
      </dgm:t>
    </dgm:pt>
    <dgm:pt modelId="{229D0EEC-1A12-4989-AFAA-DD86EBF1D0D5}" type="sibTrans" cxnId="{E8A700E2-03E9-493D-A5D3-4C8F7F7AEBF3}">
      <dgm:prSet/>
      <dgm:spPr/>
      <dgm:t>
        <a:bodyPr/>
        <a:lstStyle/>
        <a:p>
          <a:endParaRPr lang="en-US"/>
        </a:p>
      </dgm:t>
    </dgm:pt>
    <dgm:pt modelId="{22924BC0-7EBD-4EB3-BC71-7E2353C4FCBD}">
      <dgm:prSet phldrT="[Text]" phldr="0"/>
      <dgm:spPr/>
      <dgm:t>
        <a:bodyPr/>
        <a:lstStyle/>
        <a:p>
          <a:pPr rtl="0"/>
          <a:r>
            <a:rPr lang="en-US" dirty="0">
              <a:latin typeface="Arial"/>
            </a:rPr>
            <a:t>Phenobarbital </a:t>
          </a:r>
          <a:endParaRPr lang="en-US" dirty="0"/>
        </a:p>
      </dgm:t>
    </dgm:pt>
    <dgm:pt modelId="{D712BBEC-00E6-43E2-AE6E-3F3BAD6D846A}" type="parTrans" cxnId="{D2743479-A0BA-4C9B-A54C-00B8C204ABAE}">
      <dgm:prSet/>
      <dgm:spPr/>
      <dgm:t>
        <a:bodyPr/>
        <a:lstStyle/>
        <a:p>
          <a:endParaRPr lang="en-US"/>
        </a:p>
      </dgm:t>
    </dgm:pt>
    <dgm:pt modelId="{6E80C298-20A4-49BE-A03C-80BAB79A985D}" type="sibTrans" cxnId="{D2743479-A0BA-4C9B-A54C-00B8C204ABAE}">
      <dgm:prSet/>
      <dgm:spPr/>
      <dgm:t>
        <a:bodyPr/>
        <a:lstStyle/>
        <a:p>
          <a:endParaRPr lang="en-US"/>
        </a:p>
      </dgm:t>
    </dgm:pt>
    <dgm:pt modelId="{FEC215D1-67F9-46D5-AA19-195E10391449}">
      <dgm:prSet phldrT="[Text]" phldr="0"/>
      <dgm:spPr/>
      <dgm:t>
        <a:bodyPr/>
        <a:lstStyle/>
        <a:p>
          <a:pPr rtl="0"/>
          <a:r>
            <a:rPr lang="en-US" dirty="0">
              <a:latin typeface="Arial"/>
            </a:rPr>
            <a:t>Propofol</a:t>
          </a:r>
          <a:endParaRPr lang="en-US" dirty="0"/>
        </a:p>
      </dgm:t>
    </dgm:pt>
    <dgm:pt modelId="{9138FF80-3F89-4FF5-A1A1-378BEF08CB8D}" type="parTrans" cxnId="{C8455159-7F2C-41E5-876A-A6ECC61D1A05}">
      <dgm:prSet/>
      <dgm:spPr/>
      <dgm:t>
        <a:bodyPr/>
        <a:lstStyle/>
        <a:p>
          <a:endParaRPr lang="en-US"/>
        </a:p>
      </dgm:t>
    </dgm:pt>
    <dgm:pt modelId="{9954A5E5-6F99-4B98-9A18-689820E8740D}" type="sibTrans" cxnId="{C8455159-7F2C-41E5-876A-A6ECC61D1A05}">
      <dgm:prSet/>
      <dgm:spPr/>
      <dgm:t>
        <a:bodyPr/>
        <a:lstStyle/>
        <a:p>
          <a:endParaRPr lang="en-US"/>
        </a:p>
      </dgm:t>
    </dgm:pt>
    <dgm:pt modelId="{BC8ADBF9-5208-4CD9-9ED9-EF733FBFC12C}" type="pres">
      <dgm:prSet presAssocID="{BC70CC7C-20BB-495B-ABB8-9A9500711760}" presName="Name0" presStyleCnt="0">
        <dgm:presLayoutVars>
          <dgm:dir/>
          <dgm:resizeHandles val="exact"/>
        </dgm:presLayoutVars>
      </dgm:prSet>
      <dgm:spPr/>
    </dgm:pt>
    <dgm:pt modelId="{A95A50B4-77D1-4850-AC8C-53D212192101}" type="pres">
      <dgm:prSet presAssocID="{C2BB5D3C-880F-4DDA-B603-71C3DB257FF4}" presName="Name5" presStyleLbl="vennNode1" presStyleIdx="0" presStyleCnt="4">
        <dgm:presLayoutVars>
          <dgm:bulletEnabled val="1"/>
        </dgm:presLayoutVars>
      </dgm:prSet>
      <dgm:spPr/>
    </dgm:pt>
    <dgm:pt modelId="{F7102966-5778-4308-A4EA-4EE05C580B63}" type="pres">
      <dgm:prSet presAssocID="{425C30BD-566D-4D0F-90F9-90B8063EB9F1}" presName="space" presStyleCnt="0"/>
      <dgm:spPr/>
    </dgm:pt>
    <dgm:pt modelId="{C8808890-DF0F-4732-BF5D-5474F79E0538}" type="pres">
      <dgm:prSet presAssocID="{CA5B7B2E-107E-416F-AC3B-336B2A1F6A23}" presName="Name5" presStyleLbl="vennNode1" presStyleIdx="1" presStyleCnt="4">
        <dgm:presLayoutVars>
          <dgm:bulletEnabled val="1"/>
        </dgm:presLayoutVars>
      </dgm:prSet>
      <dgm:spPr/>
    </dgm:pt>
    <dgm:pt modelId="{D24A3563-22A5-40CD-A8D4-754523A9E5D9}" type="pres">
      <dgm:prSet presAssocID="{229D0EEC-1A12-4989-AFAA-DD86EBF1D0D5}" presName="space" presStyleCnt="0"/>
      <dgm:spPr/>
    </dgm:pt>
    <dgm:pt modelId="{BB475A59-2342-4F01-BD7C-1DA65B0F4747}" type="pres">
      <dgm:prSet presAssocID="{22924BC0-7EBD-4EB3-BC71-7E2353C4FCBD}" presName="Name5" presStyleLbl="vennNode1" presStyleIdx="2" presStyleCnt="4">
        <dgm:presLayoutVars>
          <dgm:bulletEnabled val="1"/>
        </dgm:presLayoutVars>
      </dgm:prSet>
      <dgm:spPr/>
    </dgm:pt>
    <dgm:pt modelId="{363D84B3-D95B-40A4-8185-AC2B82785803}" type="pres">
      <dgm:prSet presAssocID="{6E80C298-20A4-49BE-A03C-80BAB79A985D}" presName="space" presStyleCnt="0"/>
      <dgm:spPr/>
    </dgm:pt>
    <dgm:pt modelId="{86E6B319-B2EE-43EE-B9CF-62099B87A73E}" type="pres">
      <dgm:prSet presAssocID="{FEC215D1-67F9-46D5-AA19-195E10391449}" presName="Name5" presStyleLbl="vennNode1" presStyleIdx="3" presStyleCnt="4">
        <dgm:presLayoutVars>
          <dgm:bulletEnabled val="1"/>
        </dgm:presLayoutVars>
      </dgm:prSet>
      <dgm:spPr/>
    </dgm:pt>
  </dgm:ptLst>
  <dgm:cxnLst>
    <dgm:cxn modelId="{EFDA2C11-B83B-4BFD-8204-251F69C22300}" type="presOf" srcId="{CA5B7B2E-107E-416F-AC3B-336B2A1F6A23}" destId="{C8808890-DF0F-4732-BF5D-5474F79E0538}" srcOrd="0" destOrd="0" presId="urn:microsoft.com/office/officeart/2005/8/layout/venn3"/>
    <dgm:cxn modelId="{891D9529-B6E2-42BD-95C3-4871E5402A89}" type="presOf" srcId="{BC70CC7C-20BB-495B-ABB8-9A9500711760}" destId="{BC8ADBF9-5208-4CD9-9ED9-EF733FBFC12C}" srcOrd="0" destOrd="0" presId="urn:microsoft.com/office/officeart/2005/8/layout/venn3"/>
    <dgm:cxn modelId="{28EED867-B540-4E88-84A9-DBA2B3EFFF27}" type="presOf" srcId="{C2BB5D3C-880F-4DDA-B603-71C3DB257FF4}" destId="{A95A50B4-77D1-4850-AC8C-53D212192101}" srcOrd="0" destOrd="0" presId="urn:microsoft.com/office/officeart/2005/8/layout/venn3"/>
    <dgm:cxn modelId="{53140D71-9E22-47D0-8615-66A01B20FF06}" type="presOf" srcId="{22924BC0-7EBD-4EB3-BC71-7E2353C4FCBD}" destId="{BB475A59-2342-4F01-BD7C-1DA65B0F4747}" srcOrd="0" destOrd="0" presId="urn:microsoft.com/office/officeart/2005/8/layout/venn3"/>
    <dgm:cxn modelId="{D2743479-A0BA-4C9B-A54C-00B8C204ABAE}" srcId="{BC70CC7C-20BB-495B-ABB8-9A9500711760}" destId="{22924BC0-7EBD-4EB3-BC71-7E2353C4FCBD}" srcOrd="2" destOrd="0" parTransId="{D712BBEC-00E6-43E2-AE6E-3F3BAD6D846A}" sibTransId="{6E80C298-20A4-49BE-A03C-80BAB79A985D}"/>
    <dgm:cxn modelId="{C8455159-7F2C-41E5-876A-A6ECC61D1A05}" srcId="{BC70CC7C-20BB-495B-ABB8-9A9500711760}" destId="{FEC215D1-67F9-46D5-AA19-195E10391449}" srcOrd="3" destOrd="0" parTransId="{9138FF80-3F89-4FF5-A1A1-378BEF08CB8D}" sibTransId="{9954A5E5-6F99-4B98-9A18-689820E8740D}"/>
    <dgm:cxn modelId="{4E206A8F-FC9A-4EFF-9D1F-D1F8165B4387}" type="presOf" srcId="{FEC215D1-67F9-46D5-AA19-195E10391449}" destId="{86E6B319-B2EE-43EE-B9CF-62099B87A73E}" srcOrd="0" destOrd="0" presId="urn:microsoft.com/office/officeart/2005/8/layout/venn3"/>
    <dgm:cxn modelId="{6D327B92-D74E-48DD-97A6-9BA4096BB4D0}" srcId="{BC70CC7C-20BB-495B-ABB8-9A9500711760}" destId="{C2BB5D3C-880F-4DDA-B603-71C3DB257FF4}" srcOrd="0" destOrd="0" parTransId="{E576BF71-B6CF-4CF3-96E7-D49242C1EC9D}" sibTransId="{425C30BD-566D-4D0F-90F9-90B8063EB9F1}"/>
    <dgm:cxn modelId="{E8A700E2-03E9-493D-A5D3-4C8F7F7AEBF3}" srcId="{BC70CC7C-20BB-495B-ABB8-9A9500711760}" destId="{CA5B7B2E-107E-416F-AC3B-336B2A1F6A23}" srcOrd="1" destOrd="0" parTransId="{3EC04512-41A1-45E5-A327-4A4C1C1E062F}" sibTransId="{229D0EEC-1A12-4989-AFAA-DD86EBF1D0D5}"/>
    <dgm:cxn modelId="{37DB759A-F74E-49E1-A191-59F075790D8C}" type="presParOf" srcId="{BC8ADBF9-5208-4CD9-9ED9-EF733FBFC12C}" destId="{A95A50B4-77D1-4850-AC8C-53D212192101}" srcOrd="0" destOrd="0" presId="urn:microsoft.com/office/officeart/2005/8/layout/venn3"/>
    <dgm:cxn modelId="{1CDB7795-379F-44C5-852A-F1F75F59B9C3}" type="presParOf" srcId="{BC8ADBF9-5208-4CD9-9ED9-EF733FBFC12C}" destId="{F7102966-5778-4308-A4EA-4EE05C580B63}" srcOrd="1" destOrd="0" presId="urn:microsoft.com/office/officeart/2005/8/layout/venn3"/>
    <dgm:cxn modelId="{98D0B7E7-CD5C-4C92-AB4B-F8977F8426E2}" type="presParOf" srcId="{BC8ADBF9-5208-4CD9-9ED9-EF733FBFC12C}" destId="{C8808890-DF0F-4732-BF5D-5474F79E0538}" srcOrd="2" destOrd="0" presId="urn:microsoft.com/office/officeart/2005/8/layout/venn3"/>
    <dgm:cxn modelId="{1E48BF0B-FA67-48D3-885B-F7F947E787CA}" type="presParOf" srcId="{BC8ADBF9-5208-4CD9-9ED9-EF733FBFC12C}" destId="{D24A3563-22A5-40CD-A8D4-754523A9E5D9}" srcOrd="3" destOrd="0" presId="urn:microsoft.com/office/officeart/2005/8/layout/venn3"/>
    <dgm:cxn modelId="{86C9D0EB-891B-4E44-AC82-A58748193653}" type="presParOf" srcId="{BC8ADBF9-5208-4CD9-9ED9-EF733FBFC12C}" destId="{BB475A59-2342-4F01-BD7C-1DA65B0F4747}" srcOrd="4" destOrd="0" presId="urn:microsoft.com/office/officeart/2005/8/layout/venn3"/>
    <dgm:cxn modelId="{7016FC8F-1372-40F5-ACB5-FCF610DD09B2}" type="presParOf" srcId="{BC8ADBF9-5208-4CD9-9ED9-EF733FBFC12C}" destId="{363D84B3-D95B-40A4-8185-AC2B82785803}" srcOrd="5" destOrd="0" presId="urn:microsoft.com/office/officeart/2005/8/layout/venn3"/>
    <dgm:cxn modelId="{834E9E45-412A-4223-86F2-48D1BD37FB1E}" type="presParOf" srcId="{BC8ADBF9-5208-4CD9-9ED9-EF733FBFC12C}" destId="{86E6B319-B2EE-43EE-B9CF-62099B87A73E}"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0FA25-F3C2-4B2E-B51B-E52FD8CF8F3D}">
      <dsp:nvSpPr>
        <dsp:cNvPr id="0" name=""/>
        <dsp:cNvSpPr/>
      </dsp:nvSpPr>
      <dsp:spPr>
        <a:xfrm>
          <a:off x="3565584" y="0"/>
          <a:ext cx="5348377" cy="1147493"/>
        </a:xfrm>
        <a:prstGeom prst="rightArrow">
          <a:avLst>
            <a:gd name="adj1" fmla="val 75000"/>
            <a:gd name="adj2" fmla="val 5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rtl="0">
            <a:lnSpc>
              <a:spcPct val="90000"/>
            </a:lnSpc>
            <a:spcBef>
              <a:spcPct val="0"/>
            </a:spcBef>
            <a:spcAft>
              <a:spcPct val="15000"/>
            </a:spcAft>
            <a:buChar char="•"/>
          </a:pPr>
          <a:r>
            <a:rPr lang="en-US" sz="1600" kern="1200">
              <a:latin typeface="Times New Roman"/>
              <a:cs typeface="Times New Roman"/>
            </a:rPr>
            <a:t>Glutamate</a:t>
          </a:r>
        </a:p>
        <a:p>
          <a:pPr marL="171450" lvl="1" indent="-171450" algn="l" defTabSz="711200" rtl="0">
            <a:lnSpc>
              <a:spcPct val="90000"/>
            </a:lnSpc>
            <a:spcBef>
              <a:spcPct val="0"/>
            </a:spcBef>
            <a:spcAft>
              <a:spcPct val="15000"/>
            </a:spcAft>
            <a:buChar char="•"/>
          </a:pPr>
          <a:r>
            <a:rPr lang="en-US" sz="1600" kern="1200">
              <a:latin typeface="Times New Roman"/>
              <a:cs typeface="Times New Roman"/>
            </a:rPr>
            <a:t> Aspartate</a:t>
          </a:r>
        </a:p>
        <a:p>
          <a:pPr marL="171450" lvl="1" indent="-171450" algn="l" defTabSz="711200">
            <a:lnSpc>
              <a:spcPct val="90000"/>
            </a:lnSpc>
            <a:spcBef>
              <a:spcPct val="0"/>
            </a:spcBef>
            <a:spcAft>
              <a:spcPct val="15000"/>
            </a:spcAft>
            <a:buChar char="•"/>
          </a:pPr>
          <a:r>
            <a:rPr lang="en-US" sz="1600" kern="1200">
              <a:latin typeface="Times New Roman"/>
              <a:cs typeface="Times New Roman"/>
            </a:rPr>
            <a:t> acetylcholine</a:t>
          </a:r>
        </a:p>
      </dsp:txBody>
      <dsp:txXfrm>
        <a:off x="3565584" y="143437"/>
        <a:ext cx="4918067" cy="860619"/>
      </dsp:txXfrm>
    </dsp:sp>
    <dsp:sp modelId="{7B9D6AE8-5746-4AE8-817D-C91DC7ED147D}">
      <dsp:nvSpPr>
        <dsp:cNvPr id="0" name=""/>
        <dsp:cNvSpPr/>
      </dsp:nvSpPr>
      <dsp:spPr>
        <a:xfrm>
          <a:off x="0" y="0"/>
          <a:ext cx="3565584" cy="114749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Times New Roman"/>
              <a:cs typeface="Times New Roman"/>
            </a:rPr>
            <a:t>Excitatory neurotransmitters</a:t>
          </a:r>
          <a:endParaRPr lang="en-US" sz="1800" kern="1200">
            <a:latin typeface="Times New Roman"/>
            <a:cs typeface="Times New Roman"/>
          </a:endParaRPr>
        </a:p>
      </dsp:txBody>
      <dsp:txXfrm>
        <a:off x="56016" y="56016"/>
        <a:ext cx="3453552" cy="1035461"/>
      </dsp:txXfrm>
    </dsp:sp>
    <dsp:sp modelId="{6DF44745-AED1-43BA-94F3-481AB7B035AC}">
      <dsp:nvSpPr>
        <dsp:cNvPr id="0" name=""/>
        <dsp:cNvSpPr/>
      </dsp:nvSpPr>
      <dsp:spPr>
        <a:xfrm>
          <a:off x="3565584" y="1262242"/>
          <a:ext cx="5348377" cy="1147493"/>
        </a:xfrm>
        <a:prstGeom prst="rightArrow">
          <a:avLst>
            <a:gd name="adj1" fmla="val 75000"/>
            <a:gd name="adj2" fmla="val 5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rtl="0">
            <a:lnSpc>
              <a:spcPct val="90000"/>
            </a:lnSpc>
            <a:spcBef>
              <a:spcPct val="0"/>
            </a:spcBef>
            <a:spcAft>
              <a:spcPct val="15000"/>
            </a:spcAft>
            <a:buChar char="•"/>
          </a:pPr>
          <a:r>
            <a:rPr lang="en-US" sz="1600" kern="1200">
              <a:latin typeface="Times New Roman"/>
              <a:cs typeface="Times New Roman"/>
            </a:rPr>
            <a:t>gamma-aminobutyric acid</a:t>
          </a:r>
        </a:p>
      </dsp:txBody>
      <dsp:txXfrm>
        <a:off x="3565584" y="1405679"/>
        <a:ext cx="4918067" cy="860619"/>
      </dsp:txXfrm>
    </dsp:sp>
    <dsp:sp modelId="{218C4E80-D541-4FDF-ADCC-B34BFA912015}">
      <dsp:nvSpPr>
        <dsp:cNvPr id="0" name=""/>
        <dsp:cNvSpPr/>
      </dsp:nvSpPr>
      <dsp:spPr>
        <a:xfrm>
          <a:off x="0" y="1262242"/>
          <a:ext cx="3565584" cy="1147493"/>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kern="1200">
              <a:latin typeface="Times New Roman"/>
              <a:cs typeface="Times New Roman"/>
            </a:rPr>
            <a:t> </a:t>
          </a:r>
          <a:r>
            <a:rPr lang="en-US" sz="1800" b="1" kern="1200">
              <a:latin typeface="Times New Roman"/>
              <a:cs typeface="Times New Roman"/>
            </a:rPr>
            <a:t>Inhibitory neurotransmitters  </a:t>
          </a:r>
          <a:endParaRPr lang="en-US" sz="1800" kern="1200">
            <a:latin typeface="Times New Roman"/>
            <a:cs typeface="Times New Roman"/>
          </a:endParaRPr>
        </a:p>
      </dsp:txBody>
      <dsp:txXfrm>
        <a:off x="56016" y="1318258"/>
        <a:ext cx="3453552" cy="1035461"/>
      </dsp:txXfrm>
    </dsp:sp>
    <dsp:sp modelId="{9EA9A31A-1707-4F01-B1D2-BC9F12864B46}">
      <dsp:nvSpPr>
        <dsp:cNvPr id="0" name=""/>
        <dsp:cNvSpPr/>
      </dsp:nvSpPr>
      <dsp:spPr>
        <a:xfrm>
          <a:off x="3565584" y="2524484"/>
          <a:ext cx="5348377" cy="1147493"/>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rtl="0">
            <a:lnSpc>
              <a:spcPct val="90000"/>
            </a:lnSpc>
            <a:spcBef>
              <a:spcPct val="0"/>
            </a:spcBef>
            <a:spcAft>
              <a:spcPct val="15000"/>
            </a:spcAft>
            <a:buChar char="•"/>
          </a:pPr>
          <a:r>
            <a:rPr lang="en-US" sz="1600" kern="1200">
              <a:latin typeface="Times New Roman"/>
              <a:cs typeface="Times New Roman"/>
            </a:rPr>
            <a:t>calcium ion-dependent</a:t>
          </a:r>
        </a:p>
        <a:p>
          <a:pPr marL="171450" lvl="1" indent="-171450" algn="l" defTabSz="711200" rtl="0">
            <a:lnSpc>
              <a:spcPct val="90000"/>
            </a:lnSpc>
            <a:spcBef>
              <a:spcPct val="0"/>
            </a:spcBef>
            <a:spcAft>
              <a:spcPct val="15000"/>
            </a:spcAft>
            <a:buChar char="•"/>
          </a:pPr>
          <a:r>
            <a:rPr lang="en-US" sz="1600" kern="1200">
              <a:latin typeface="Times New Roman"/>
              <a:cs typeface="Times New Roman"/>
            </a:rPr>
            <a:t>potassium ion current </a:t>
          </a:r>
        </a:p>
        <a:p>
          <a:pPr marL="171450" lvl="1" indent="-171450" algn="l" defTabSz="711200">
            <a:lnSpc>
              <a:spcPct val="90000"/>
            </a:lnSpc>
            <a:spcBef>
              <a:spcPct val="0"/>
            </a:spcBef>
            <a:spcAft>
              <a:spcPct val="15000"/>
            </a:spcAft>
            <a:buChar char="•"/>
          </a:pPr>
          <a:r>
            <a:rPr lang="en-US" sz="1600" kern="1200">
              <a:latin typeface="Times New Roman"/>
              <a:cs typeface="Times New Roman"/>
            </a:rPr>
            <a:t>magnesium blockade of N-methyl-d-aspartate (NMDA)</a:t>
          </a:r>
        </a:p>
      </dsp:txBody>
      <dsp:txXfrm>
        <a:off x="3565584" y="2667921"/>
        <a:ext cx="4918067" cy="860619"/>
      </dsp:txXfrm>
    </dsp:sp>
    <dsp:sp modelId="{F793CDF3-F814-4F7A-A190-E4397EC06051}">
      <dsp:nvSpPr>
        <dsp:cNvPr id="0" name=""/>
        <dsp:cNvSpPr/>
      </dsp:nvSpPr>
      <dsp:spPr>
        <a:xfrm>
          <a:off x="0" y="2524484"/>
          <a:ext cx="3565584" cy="1147493"/>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kern="1200">
              <a:latin typeface="Times New Roman"/>
              <a:cs typeface="Times New Roman"/>
            </a:rPr>
            <a:t>Other mechanisms </a:t>
          </a:r>
        </a:p>
      </dsp:txBody>
      <dsp:txXfrm>
        <a:off x="56016" y="2580500"/>
        <a:ext cx="3453552" cy="10354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35E95-8AEB-49E4-8C94-63E6968BA998}">
      <dsp:nvSpPr>
        <dsp:cNvPr id="0" name=""/>
        <dsp:cNvSpPr/>
      </dsp:nvSpPr>
      <dsp:spPr>
        <a:xfrm rot="5400000">
          <a:off x="-348971" y="350653"/>
          <a:ext cx="2326477" cy="1628534"/>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a:t>Stabilizati</a:t>
          </a:r>
          <a:r>
            <a:rPr lang="en-US" sz="1700" b="0" kern="1200"/>
            <a:t>on phase</a:t>
          </a:r>
          <a:r>
            <a:rPr lang="en-US" sz="1700" b="0" kern="1200">
              <a:latin typeface="Arial"/>
            </a:rPr>
            <a:t> </a:t>
          </a:r>
          <a:r>
            <a:rPr lang="en-US" sz="1700" b="0" kern="1200"/>
            <a:t>(0-5 </a:t>
          </a:r>
          <a:r>
            <a:rPr lang="en-US" sz="1700" kern="1200"/>
            <a:t>mins)</a:t>
          </a:r>
          <a:endParaRPr lang="en-US" sz="1700" kern="1200">
            <a:latin typeface="Arial"/>
          </a:endParaRPr>
        </a:p>
      </dsp:txBody>
      <dsp:txXfrm rot="-5400000">
        <a:off x="1" y="815948"/>
        <a:ext cx="1628534" cy="697943"/>
      </dsp:txXfrm>
    </dsp:sp>
    <dsp:sp modelId="{CDC34542-CEDB-4C19-9C44-53D6658252C7}">
      <dsp:nvSpPr>
        <dsp:cNvPr id="0" name=""/>
        <dsp:cNvSpPr/>
      </dsp:nvSpPr>
      <dsp:spPr>
        <a:xfrm rot="5400000">
          <a:off x="3780196" y="-2149980"/>
          <a:ext cx="1512210" cy="5815534"/>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rtl="0">
            <a:lnSpc>
              <a:spcPct val="90000"/>
            </a:lnSpc>
            <a:spcBef>
              <a:spcPct val="0"/>
            </a:spcBef>
            <a:spcAft>
              <a:spcPct val="15000"/>
            </a:spcAft>
            <a:buChar char="•"/>
          </a:pPr>
          <a:r>
            <a:rPr lang="en-US" sz="900" kern="1200">
              <a:latin typeface="Arial"/>
            </a:rPr>
            <a:t>Stabilize the patient (ABCs)</a:t>
          </a:r>
          <a:endParaRPr lang="en-US" sz="900" kern="1200"/>
        </a:p>
        <a:p>
          <a:pPr marL="57150" lvl="1" indent="-57150" algn="l" defTabSz="400050">
            <a:lnSpc>
              <a:spcPct val="90000"/>
            </a:lnSpc>
            <a:spcBef>
              <a:spcPct val="0"/>
            </a:spcBef>
            <a:spcAft>
              <a:spcPct val="15000"/>
            </a:spcAft>
            <a:buChar char="•"/>
          </a:pPr>
          <a:endParaRPr lang="en-US" sz="900" kern="1200">
            <a:latin typeface="Arial"/>
          </a:endParaRPr>
        </a:p>
        <a:p>
          <a:pPr marL="57150" lvl="1" indent="-57150" algn="l" defTabSz="400050" rtl="0">
            <a:lnSpc>
              <a:spcPct val="90000"/>
            </a:lnSpc>
            <a:spcBef>
              <a:spcPct val="0"/>
            </a:spcBef>
            <a:spcAft>
              <a:spcPct val="15000"/>
            </a:spcAft>
            <a:buChar char="•"/>
          </a:pPr>
          <a:r>
            <a:rPr lang="en-US" sz="900" kern="1200">
              <a:latin typeface="Arial"/>
            </a:rPr>
            <a:t>Monitor vitals.</a:t>
          </a:r>
          <a:endParaRPr lang="en-US" sz="900" kern="1200"/>
        </a:p>
        <a:p>
          <a:pPr marL="57150" lvl="1" indent="-57150" algn="l" defTabSz="400050">
            <a:lnSpc>
              <a:spcPct val="90000"/>
            </a:lnSpc>
            <a:spcBef>
              <a:spcPct val="0"/>
            </a:spcBef>
            <a:spcAft>
              <a:spcPct val="15000"/>
            </a:spcAft>
            <a:buChar char="•"/>
          </a:pPr>
          <a:endParaRPr lang="en-US" sz="900" kern="1200">
            <a:latin typeface="Arial"/>
          </a:endParaRPr>
        </a:p>
        <a:p>
          <a:pPr marL="57150" lvl="1" indent="-57150" algn="l" defTabSz="400050" rtl="0">
            <a:lnSpc>
              <a:spcPct val="90000"/>
            </a:lnSpc>
            <a:spcBef>
              <a:spcPct val="0"/>
            </a:spcBef>
            <a:spcAft>
              <a:spcPct val="15000"/>
            </a:spcAft>
            <a:buChar char="•"/>
          </a:pPr>
          <a:r>
            <a:rPr lang="en-US" sz="900" kern="1200">
              <a:latin typeface="Arial"/>
            </a:rPr>
            <a:t>Assess oxygenation.</a:t>
          </a:r>
          <a:endParaRPr lang="en-US" sz="900" kern="1200"/>
        </a:p>
        <a:p>
          <a:pPr marL="57150" lvl="1" indent="-57150" algn="l" defTabSz="400050">
            <a:lnSpc>
              <a:spcPct val="90000"/>
            </a:lnSpc>
            <a:spcBef>
              <a:spcPct val="0"/>
            </a:spcBef>
            <a:spcAft>
              <a:spcPct val="15000"/>
            </a:spcAft>
            <a:buChar char="•"/>
          </a:pPr>
          <a:endParaRPr lang="en-US" sz="900" kern="1200">
            <a:latin typeface="Arial"/>
          </a:endParaRPr>
        </a:p>
        <a:p>
          <a:pPr marL="57150" lvl="1" indent="-57150" algn="l" defTabSz="400050" rtl="0">
            <a:lnSpc>
              <a:spcPct val="90000"/>
            </a:lnSpc>
            <a:spcBef>
              <a:spcPct val="0"/>
            </a:spcBef>
            <a:spcAft>
              <a:spcPct val="15000"/>
            </a:spcAft>
            <a:buChar char="•"/>
          </a:pPr>
          <a:r>
            <a:rPr lang="en-US" sz="900" kern="1200">
              <a:latin typeface="Arial"/>
            </a:rPr>
            <a:t>Obtain a glucose level. </a:t>
          </a:r>
        </a:p>
        <a:p>
          <a:pPr marL="57150" lvl="1" indent="-57150" algn="l" defTabSz="400050" rtl="0">
            <a:lnSpc>
              <a:spcPct val="90000"/>
            </a:lnSpc>
            <a:spcBef>
              <a:spcPct val="0"/>
            </a:spcBef>
            <a:spcAft>
              <a:spcPct val="15000"/>
            </a:spcAft>
            <a:buChar char="•"/>
          </a:pPr>
          <a:endParaRPr lang="en-US" sz="900" kern="1200">
            <a:latin typeface="Arial"/>
          </a:endParaRPr>
        </a:p>
        <a:p>
          <a:pPr marL="57150" lvl="1" indent="-57150" algn="l" defTabSz="400050">
            <a:lnSpc>
              <a:spcPct val="90000"/>
            </a:lnSpc>
            <a:spcBef>
              <a:spcPct val="0"/>
            </a:spcBef>
            <a:spcAft>
              <a:spcPct val="15000"/>
            </a:spcAft>
            <a:buChar char="•"/>
          </a:pPr>
          <a:r>
            <a:rPr lang="en-US" sz="900" kern="1200">
              <a:latin typeface="Arial"/>
            </a:rPr>
            <a:t>Obtain IV access &amp; labs.</a:t>
          </a:r>
          <a:endParaRPr lang="en-US" sz="900" kern="1200"/>
        </a:p>
      </dsp:txBody>
      <dsp:txXfrm rot="-5400000">
        <a:off x="1628534" y="75502"/>
        <a:ext cx="5741714" cy="1364570"/>
      </dsp:txXfrm>
    </dsp:sp>
    <dsp:sp modelId="{ECECE3E0-0044-48EC-B28D-8BE66085F2DC}">
      <dsp:nvSpPr>
        <dsp:cNvPr id="0" name=""/>
        <dsp:cNvSpPr/>
      </dsp:nvSpPr>
      <dsp:spPr>
        <a:xfrm rot="5400000">
          <a:off x="-348971" y="2392028"/>
          <a:ext cx="2326477" cy="1628534"/>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a:latin typeface="Arial"/>
            </a:rPr>
            <a:t>Initial therapy phase (5-20 mins)</a:t>
          </a:r>
          <a:endParaRPr lang="en-US" sz="1700" kern="1200"/>
        </a:p>
      </dsp:txBody>
      <dsp:txXfrm rot="-5400000">
        <a:off x="1" y="2857323"/>
        <a:ext cx="1628534" cy="697943"/>
      </dsp:txXfrm>
    </dsp:sp>
    <dsp:sp modelId="{B57D7C9F-F2CF-4A94-A4A7-D6DB36E3B386}">
      <dsp:nvSpPr>
        <dsp:cNvPr id="0" name=""/>
        <dsp:cNvSpPr/>
      </dsp:nvSpPr>
      <dsp:spPr>
        <a:xfrm rot="5400000">
          <a:off x="3780196" y="-108605"/>
          <a:ext cx="1512210" cy="5815534"/>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rtl="0">
            <a:lnSpc>
              <a:spcPct val="90000"/>
            </a:lnSpc>
            <a:spcBef>
              <a:spcPct val="0"/>
            </a:spcBef>
            <a:spcAft>
              <a:spcPct val="15000"/>
            </a:spcAft>
            <a:buChar char="•"/>
          </a:pPr>
          <a:r>
            <a:rPr lang="en-US" sz="900" kern="1200">
              <a:latin typeface="Arial"/>
            </a:rPr>
            <a:t>Benzodiazepines are first line.</a:t>
          </a:r>
          <a:endParaRPr lang="en-US" sz="900" kern="1200"/>
        </a:p>
        <a:p>
          <a:pPr marL="114300" lvl="2" indent="-57150" algn="l" defTabSz="400050" rtl="0">
            <a:lnSpc>
              <a:spcPct val="90000"/>
            </a:lnSpc>
            <a:spcBef>
              <a:spcPct val="0"/>
            </a:spcBef>
            <a:spcAft>
              <a:spcPct val="15000"/>
            </a:spcAft>
            <a:buChar char="•"/>
          </a:pPr>
          <a:r>
            <a:rPr lang="en-US" sz="900" kern="1200">
              <a:latin typeface="Arial"/>
            </a:rPr>
            <a:t>Midazolam IM (10mg &gt; 40 kg &amp; 5 mg for 13-40 kg) single dose.</a:t>
          </a:r>
        </a:p>
        <a:p>
          <a:pPr marL="114300" lvl="2" indent="-57150" algn="l" defTabSz="400050" rtl="0">
            <a:lnSpc>
              <a:spcPct val="90000"/>
            </a:lnSpc>
            <a:spcBef>
              <a:spcPct val="0"/>
            </a:spcBef>
            <a:spcAft>
              <a:spcPct val="15000"/>
            </a:spcAft>
            <a:buChar char="•"/>
          </a:pPr>
          <a:r>
            <a:rPr lang="en-US" sz="900" kern="1200">
              <a:latin typeface="Arial"/>
            </a:rPr>
            <a:t>Lorazepam IV (0.1 mg/kg/dose; max 4 mg/dose) may repeat once.</a:t>
          </a:r>
        </a:p>
        <a:p>
          <a:pPr marL="114300" lvl="2" indent="-57150" algn="l" defTabSz="400050">
            <a:lnSpc>
              <a:spcPct val="90000"/>
            </a:lnSpc>
            <a:spcBef>
              <a:spcPct val="0"/>
            </a:spcBef>
            <a:spcAft>
              <a:spcPct val="15000"/>
            </a:spcAft>
            <a:buChar char="•"/>
          </a:pPr>
          <a:r>
            <a:rPr lang="en-US" sz="900" kern="1200">
              <a:latin typeface="Arial"/>
            </a:rPr>
            <a:t>Diazepam IV (0.15-0.2 mg/kg/dose; max 10 mg/dose) may repeat once.</a:t>
          </a:r>
          <a:endParaRPr lang="en-US" sz="900" kern="1200"/>
        </a:p>
        <a:p>
          <a:pPr marL="57150" lvl="1" indent="-57150" algn="l" defTabSz="400050">
            <a:lnSpc>
              <a:spcPct val="90000"/>
            </a:lnSpc>
            <a:spcBef>
              <a:spcPct val="0"/>
            </a:spcBef>
            <a:spcAft>
              <a:spcPct val="15000"/>
            </a:spcAft>
            <a:buChar char="•"/>
          </a:pPr>
          <a:endParaRPr lang="en-US" sz="900" kern="1200">
            <a:latin typeface="Arial"/>
          </a:endParaRPr>
        </a:p>
        <a:p>
          <a:pPr marL="57150" lvl="1" indent="-57150" algn="l" defTabSz="400050" rtl="0">
            <a:lnSpc>
              <a:spcPct val="90000"/>
            </a:lnSpc>
            <a:spcBef>
              <a:spcPct val="0"/>
            </a:spcBef>
            <a:spcAft>
              <a:spcPct val="15000"/>
            </a:spcAft>
            <a:buChar char="•"/>
          </a:pPr>
          <a:r>
            <a:rPr lang="en-US" sz="900" kern="1200">
              <a:latin typeface="Arial"/>
            </a:rPr>
            <a:t>If none of these options are available:</a:t>
          </a:r>
        </a:p>
        <a:p>
          <a:pPr marL="114300" lvl="2" indent="-57150" algn="l" defTabSz="400050" rtl="0">
            <a:lnSpc>
              <a:spcPct val="90000"/>
            </a:lnSpc>
            <a:spcBef>
              <a:spcPct val="0"/>
            </a:spcBef>
            <a:spcAft>
              <a:spcPct val="15000"/>
            </a:spcAft>
            <a:buChar char="•"/>
          </a:pPr>
          <a:r>
            <a:rPr lang="en-US" sz="900" kern="1200">
              <a:latin typeface="Arial"/>
            </a:rPr>
            <a:t>Phenobarbital IV (15mg/kg/dose) single dose.</a:t>
          </a:r>
        </a:p>
        <a:p>
          <a:pPr marL="114300" lvl="2" indent="-57150" algn="l" defTabSz="400050" rtl="0">
            <a:lnSpc>
              <a:spcPct val="90000"/>
            </a:lnSpc>
            <a:spcBef>
              <a:spcPct val="0"/>
            </a:spcBef>
            <a:spcAft>
              <a:spcPct val="15000"/>
            </a:spcAft>
            <a:buChar char="•"/>
          </a:pPr>
          <a:r>
            <a:rPr lang="en-US" sz="900" kern="1200">
              <a:latin typeface="Arial"/>
            </a:rPr>
            <a:t>Diazepam rectal (0.2-0.5 mg/kg/dose; max 20 mg/dose) once dose.</a:t>
          </a:r>
        </a:p>
        <a:p>
          <a:pPr marL="114300" lvl="2" indent="-57150" algn="l" defTabSz="400050" rtl="0">
            <a:lnSpc>
              <a:spcPct val="90000"/>
            </a:lnSpc>
            <a:spcBef>
              <a:spcPct val="0"/>
            </a:spcBef>
            <a:spcAft>
              <a:spcPct val="15000"/>
            </a:spcAft>
            <a:buChar char="•"/>
          </a:pPr>
          <a:r>
            <a:rPr lang="en-US" sz="900" kern="1200">
              <a:latin typeface="Arial"/>
            </a:rPr>
            <a:t>Intranasal/buccal midazolam.</a:t>
          </a:r>
        </a:p>
      </dsp:txBody>
      <dsp:txXfrm rot="-5400000">
        <a:off x="1628534" y="2116877"/>
        <a:ext cx="5741714" cy="13645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C67FBF-FC24-4755-8050-09DCD97FBAA9}">
      <dsp:nvSpPr>
        <dsp:cNvPr id="0" name=""/>
        <dsp:cNvSpPr/>
      </dsp:nvSpPr>
      <dsp:spPr>
        <a:xfrm>
          <a:off x="1680645" y="0"/>
          <a:ext cx="6824430" cy="4265269"/>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D541F1-71B6-4EC3-B05A-82A9C7B8E3D3}">
      <dsp:nvSpPr>
        <dsp:cNvPr id="0" name=""/>
        <dsp:cNvSpPr/>
      </dsp:nvSpPr>
      <dsp:spPr>
        <a:xfrm>
          <a:off x="2352851" y="3171654"/>
          <a:ext cx="156961" cy="156961"/>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98BE2A-1BE3-4A01-9413-2F3C2F1B068D}">
      <dsp:nvSpPr>
        <dsp:cNvPr id="0" name=""/>
        <dsp:cNvSpPr/>
      </dsp:nvSpPr>
      <dsp:spPr>
        <a:xfrm>
          <a:off x="2431332" y="3250134"/>
          <a:ext cx="1166977" cy="1015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171" tIns="0" rIns="0" bIns="0" numCol="1" spcCol="1270" anchor="t" anchorCtr="0">
          <a:noAutofit/>
        </a:bodyPr>
        <a:lstStyle/>
        <a:p>
          <a:pPr marL="0" lvl="0" indent="0" algn="l" defTabSz="622300" rtl="0">
            <a:lnSpc>
              <a:spcPct val="90000"/>
            </a:lnSpc>
            <a:spcBef>
              <a:spcPct val="0"/>
            </a:spcBef>
            <a:spcAft>
              <a:spcPct val="35000"/>
            </a:spcAft>
            <a:buNone/>
          </a:pPr>
          <a:r>
            <a:rPr lang="en-US" sz="1400" kern="1200" err="1">
              <a:latin typeface="Arial"/>
            </a:rPr>
            <a:t>Fosphenytoin</a:t>
          </a:r>
          <a:r>
            <a:rPr lang="en-US" sz="1400" kern="1200">
              <a:latin typeface="Arial"/>
            </a:rPr>
            <a:t> IV 20 mg PE/kg x1</a:t>
          </a:r>
          <a:endParaRPr lang="en-US" sz="1400" kern="1200"/>
        </a:p>
        <a:p>
          <a:pPr marL="57150" lvl="1" indent="-57150" algn="l" defTabSz="488950" rtl="0">
            <a:lnSpc>
              <a:spcPct val="90000"/>
            </a:lnSpc>
            <a:spcBef>
              <a:spcPct val="0"/>
            </a:spcBef>
            <a:spcAft>
              <a:spcPct val="15000"/>
            </a:spcAft>
            <a:buChar char="•"/>
          </a:pPr>
          <a:r>
            <a:rPr lang="en-US" sz="1100" kern="1200">
              <a:latin typeface="Arial"/>
            </a:rPr>
            <a:t>Max 1500 PE/dose </a:t>
          </a:r>
          <a:endParaRPr lang="en-US" sz="1100" kern="1200"/>
        </a:p>
      </dsp:txBody>
      <dsp:txXfrm>
        <a:off x="2431332" y="3250134"/>
        <a:ext cx="1166977" cy="1015134"/>
      </dsp:txXfrm>
    </dsp:sp>
    <dsp:sp modelId="{4A805F3F-BAA2-413D-BFCF-E51282212F81}">
      <dsp:nvSpPr>
        <dsp:cNvPr id="0" name=""/>
        <dsp:cNvSpPr/>
      </dsp:nvSpPr>
      <dsp:spPr>
        <a:xfrm>
          <a:off x="3461821" y="2179552"/>
          <a:ext cx="272977" cy="272977"/>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83E765-64A5-4095-89B3-BA00533EA00E}">
      <dsp:nvSpPr>
        <dsp:cNvPr id="0" name=""/>
        <dsp:cNvSpPr/>
      </dsp:nvSpPr>
      <dsp:spPr>
        <a:xfrm>
          <a:off x="3598310" y="2316041"/>
          <a:ext cx="1433130" cy="1949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645" tIns="0" rIns="0" bIns="0" numCol="1" spcCol="1270" anchor="t" anchorCtr="0">
          <a:noAutofit/>
        </a:bodyPr>
        <a:lstStyle/>
        <a:p>
          <a:pPr marL="0" lvl="0" indent="0" algn="l" defTabSz="622300" rtl="0">
            <a:lnSpc>
              <a:spcPct val="90000"/>
            </a:lnSpc>
            <a:spcBef>
              <a:spcPct val="0"/>
            </a:spcBef>
            <a:spcAft>
              <a:spcPct val="35000"/>
            </a:spcAft>
            <a:buNone/>
          </a:pPr>
          <a:r>
            <a:rPr lang="en-US" sz="1400" kern="1200">
              <a:latin typeface="Arial"/>
            </a:rPr>
            <a:t>Valproic acid IV 40 mg/kg x1 </a:t>
          </a:r>
          <a:endParaRPr lang="en-US" sz="1400" kern="1200"/>
        </a:p>
        <a:p>
          <a:pPr marL="57150" lvl="1" indent="-57150" algn="l" defTabSz="488950" rtl="0">
            <a:lnSpc>
              <a:spcPct val="90000"/>
            </a:lnSpc>
            <a:spcBef>
              <a:spcPct val="0"/>
            </a:spcBef>
            <a:spcAft>
              <a:spcPct val="15000"/>
            </a:spcAft>
            <a:buChar char="•"/>
          </a:pPr>
          <a:r>
            <a:rPr lang="en-US" sz="1100" kern="1200">
              <a:latin typeface="Arial"/>
            </a:rPr>
            <a:t>Max 3000 mg/dose</a:t>
          </a:r>
        </a:p>
      </dsp:txBody>
      <dsp:txXfrm>
        <a:off x="3598310" y="2316041"/>
        <a:ext cx="1433130" cy="1949227"/>
      </dsp:txXfrm>
    </dsp:sp>
    <dsp:sp modelId="{CD53C701-87F6-4AA2-82D7-BB7D9C74DE8E}">
      <dsp:nvSpPr>
        <dsp:cNvPr id="0" name=""/>
        <dsp:cNvSpPr/>
      </dsp:nvSpPr>
      <dsp:spPr>
        <a:xfrm>
          <a:off x="4877890" y="1448485"/>
          <a:ext cx="361694" cy="361694"/>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3354F7-1625-434C-B454-1080A6D17BCC}">
      <dsp:nvSpPr>
        <dsp:cNvPr id="0" name=""/>
        <dsp:cNvSpPr/>
      </dsp:nvSpPr>
      <dsp:spPr>
        <a:xfrm>
          <a:off x="5058738" y="1629332"/>
          <a:ext cx="1433130" cy="2635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1655" tIns="0" rIns="0" bIns="0" numCol="1" spcCol="1270" anchor="t" anchorCtr="0">
          <a:noAutofit/>
        </a:bodyPr>
        <a:lstStyle/>
        <a:p>
          <a:pPr marL="0" lvl="0" indent="0" algn="l" defTabSz="622300" rtl="0">
            <a:lnSpc>
              <a:spcPct val="90000"/>
            </a:lnSpc>
            <a:spcBef>
              <a:spcPct val="0"/>
            </a:spcBef>
            <a:spcAft>
              <a:spcPct val="35000"/>
            </a:spcAft>
            <a:buNone/>
          </a:pPr>
          <a:r>
            <a:rPr lang="en-US" sz="1400" kern="1200">
              <a:latin typeface="Arial"/>
            </a:rPr>
            <a:t>Levetiracetam IV 60mg/kg x1 </a:t>
          </a:r>
        </a:p>
        <a:p>
          <a:pPr marL="57150" lvl="1" indent="-57150" algn="l" defTabSz="488950" rtl="0">
            <a:lnSpc>
              <a:spcPct val="90000"/>
            </a:lnSpc>
            <a:spcBef>
              <a:spcPct val="0"/>
            </a:spcBef>
            <a:spcAft>
              <a:spcPct val="15000"/>
            </a:spcAft>
            <a:buChar char="•"/>
          </a:pPr>
          <a:r>
            <a:rPr lang="en-US" sz="1100" kern="1200">
              <a:latin typeface="Arial"/>
            </a:rPr>
            <a:t>Max 4500 mg/dose </a:t>
          </a:r>
        </a:p>
      </dsp:txBody>
      <dsp:txXfrm>
        <a:off x="5058738" y="1629332"/>
        <a:ext cx="1433130" cy="2635936"/>
      </dsp:txXfrm>
    </dsp:sp>
    <dsp:sp modelId="{6A8EB085-E7F1-4E6B-8C9D-1FEDC62BE4AC}">
      <dsp:nvSpPr>
        <dsp:cNvPr id="0" name=""/>
        <dsp:cNvSpPr/>
      </dsp:nvSpPr>
      <dsp:spPr>
        <a:xfrm>
          <a:off x="6420212" y="964803"/>
          <a:ext cx="484534" cy="484534"/>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1E1159-BC32-459D-BDFE-65DCF1B20751}">
      <dsp:nvSpPr>
        <dsp:cNvPr id="0" name=""/>
        <dsp:cNvSpPr/>
      </dsp:nvSpPr>
      <dsp:spPr>
        <a:xfrm>
          <a:off x="6662479" y="1207071"/>
          <a:ext cx="1433130" cy="3058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745" tIns="0" rIns="0" bIns="0" numCol="1" spcCol="1270" anchor="t" anchorCtr="0">
          <a:noAutofit/>
        </a:bodyPr>
        <a:lstStyle/>
        <a:p>
          <a:pPr marL="0" lvl="0" indent="0" algn="l" defTabSz="622300" rtl="0">
            <a:lnSpc>
              <a:spcPct val="90000"/>
            </a:lnSpc>
            <a:spcBef>
              <a:spcPct val="0"/>
            </a:spcBef>
            <a:spcAft>
              <a:spcPct val="35000"/>
            </a:spcAft>
            <a:buNone/>
          </a:pPr>
          <a:r>
            <a:rPr lang="en-US" sz="1400" kern="1200">
              <a:latin typeface="Arial"/>
            </a:rPr>
            <a:t>Alternative: phenobarbital IV 15 mg/kg x1</a:t>
          </a:r>
        </a:p>
      </dsp:txBody>
      <dsp:txXfrm>
        <a:off x="6662479" y="1207071"/>
        <a:ext cx="1433130" cy="30581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5A50B4-77D1-4850-AC8C-53D212192101}">
      <dsp:nvSpPr>
        <dsp:cNvPr id="0" name=""/>
        <dsp:cNvSpPr/>
      </dsp:nvSpPr>
      <dsp:spPr>
        <a:xfrm>
          <a:off x="2296" y="676606"/>
          <a:ext cx="2304386" cy="2304386"/>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6818" tIns="20320" rIns="126818" bIns="2032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Arial"/>
            </a:rPr>
            <a:t>Thiopental </a:t>
          </a:r>
          <a:endParaRPr lang="en-US" sz="1600" kern="1200" dirty="0"/>
        </a:p>
      </dsp:txBody>
      <dsp:txXfrm>
        <a:off x="339766" y="1014076"/>
        <a:ext cx="1629446" cy="1629446"/>
      </dsp:txXfrm>
    </dsp:sp>
    <dsp:sp modelId="{C8808890-DF0F-4732-BF5D-5474F79E0538}">
      <dsp:nvSpPr>
        <dsp:cNvPr id="0" name=""/>
        <dsp:cNvSpPr/>
      </dsp:nvSpPr>
      <dsp:spPr>
        <a:xfrm>
          <a:off x="1845806" y="676606"/>
          <a:ext cx="2304386" cy="2304386"/>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6818" tIns="20320" rIns="126818"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a:rPr>
            <a:t>Midazolam</a:t>
          </a:r>
          <a:endParaRPr lang="en-US" sz="1600" kern="1200" dirty="0"/>
        </a:p>
      </dsp:txBody>
      <dsp:txXfrm>
        <a:off x="2183276" y="1014076"/>
        <a:ext cx="1629446" cy="1629446"/>
      </dsp:txXfrm>
    </dsp:sp>
    <dsp:sp modelId="{BB475A59-2342-4F01-BD7C-1DA65B0F4747}">
      <dsp:nvSpPr>
        <dsp:cNvPr id="0" name=""/>
        <dsp:cNvSpPr/>
      </dsp:nvSpPr>
      <dsp:spPr>
        <a:xfrm>
          <a:off x="3689315" y="676606"/>
          <a:ext cx="2304386" cy="2304386"/>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6818" tIns="20320" rIns="126818" bIns="2032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Arial"/>
            </a:rPr>
            <a:t>Phenobarbital </a:t>
          </a:r>
          <a:endParaRPr lang="en-US" sz="1600" kern="1200" dirty="0"/>
        </a:p>
      </dsp:txBody>
      <dsp:txXfrm>
        <a:off x="4026785" y="1014076"/>
        <a:ext cx="1629446" cy="1629446"/>
      </dsp:txXfrm>
    </dsp:sp>
    <dsp:sp modelId="{86E6B319-B2EE-43EE-B9CF-62099B87A73E}">
      <dsp:nvSpPr>
        <dsp:cNvPr id="0" name=""/>
        <dsp:cNvSpPr/>
      </dsp:nvSpPr>
      <dsp:spPr>
        <a:xfrm>
          <a:off x="5532825" y="676606"/>
          <a:ext cx="2304386" cy="2304386"/>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6818" tIns="20320" rIns="126818" bIns="2032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Arial"/>
            </a:rPr>
            <a:t>Propofol</a:t>
          </a:r>
          <a:endParaRPr lang="en-US" sz="1600" kern="1200" dirty="0"/>
        </a:p>
      </dsp:txBody>
      <dsp:txXfrm>
        <a:off x="5870295" y="1014076"/>
        <a:ext cx="1629446" cy="1629446"/>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C2B481-72CB-4644-B80E-A768913FC48E}" type="datetimeFigureOut">
              <a:t>12/22/2022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496F2B-B26F-455E-8116-364B0C630CB0}" type="slidenum">
              <a:t>‹#›</a:t>
            </a:fld>
            <a:endParaRPr lang="en-US"/>
          </a:p>
        </p:txBody>
      </p:sp>
    </p:spTree>
    <p:extLst>
      <p:ext uri="{BB962C8B-B14F-4D97-AF65-F5344CB8AC3E}">
        <p14:creationId xmlns:p14="http://schemas.microsoft.com/office/powerpoint/2010/main" val="1746896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 arrival, patient was unresponsive, intubated for airway protection, loaded with Keppra, and started on midazolam and propofol gtt.</a:t>
            </a:r>
          </a:p>
        </p:txBody>
      </p:sp>
      <p:sp>
        <p:nvSpPr>
          <p:cNvPr id="4" name="Slide Number Placeholder 3"/>
          <p:cNvSpPr>
            <a:spLocks noGrp="1"/>
          </p:cNvSpPr>
          <p:nvPr>
            <p:ph type="sldNum" sz="quarter" idx="5"/>
          </p:nvPr>
        </p:nvSpPr>
        <p:spPr/>
        <p:txBody>
          <a:bodyPr/>
          <a:lstStyle/>
          <a:p>
            <a:fld id="{B0496F2B-B26F-455E-8116-364B0C630CB0}" type="slidenum">
              <a:rPr lang="en-US"/>
              <a:t>3</a:t>
            </a:fld>
            <a:endParaRPr lang="en-US"/>
          </a:p>
        </p:txBody>
      </p:sp>
    </p:spTree>
    <p:extLst>
      <p:ext uri="{BB962C8B-B14F-4D97-AF65-F5344CB8AC3E}">
        <p14:creationId xmlns:p14="http://schemas.microsoft.com/office/powerpoint/2010/main" val="3362905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B0496F2B-B26F-455E-8116-364B0C630CB0}" type="slidenum">
              <a:rPr lang="en-US"/>
              <a:t>5</a:t>
            </a:fld>
            <a:endParaRPr lang="en-US"/>
          </a:p>
        </p:txBody>
      </p:sp>
    </p:spTree>
    <p:extLst>
      <p:ext uri="{BB962C8B-B14F-4D97-AF65-F5344CB8AC3E}">
        <p14:creationId xmlns:p14="http://schemas.microsoft.com/office/powerpoint/2010/main" val="271313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both </a:t>
            </a:r>
            <a:r>
              <a:rPr lang="en-US" b="1"/>
              <a:t>excitatory neurotransmitters</a:t>
            </a:r>
            <a:r>
              <a:rPr lang="en-US"/>
              <a:t> (glutamate, aspartate, and acetylcholine) and </a:t>
            </a:r>
            <a:r>
              <a:rPr lang="en-US" b="1"/>
              <a:t>inhibitory neurotransmitters</a:t>
            </a:r>
            <a:r>
              <a:rPr lang="en-US"/>
              <a:t> (gamma-aminobutyric acid) and mechanisms (calcium ion-dependent potassium ion current and magnesium blockade of N-methyl-d-aspartate (NMDA)) in the brain that play a role in the genesis and inhibition of isolated seizures. Excessive excitation and/or inadequate inhibition results in status epilepticus. </a:t>
            </a:r>
          </a:p>
          <a:p>
            <a:endParaRPr lang="en-US">
              <a:cs typeface="Calibri"/>
            </a:endParaRPr>
          </a:p>
        </p:txBody>
      </p:sp>
      <p:sp>
        <p:nvSpPr>
          <p:cNvPr id="4" name="Slide Number Placeholder 3"/>
          <p:cNvSpPr>
            <a:spLocks noGrp="1"/>
          </p:cNvSpPr>
          <p:nvPr>
            <p:ph type="sldNum" sz="quarter" idx="5"/>
          </p:nvPr>
        </p:nvSpPr>
        <p:spPr/>
        <p:txBody>
          <a:bodyPr/>
          <a:lstStyle/>
          <a:p>
            <a:fld id="{B0496F2B-B26F-455E-8116-364B0C630CB0}" type="slidenum">
              <a:rPr lang="en-US"/>
              <a:t>7</a:t>
            </a:fld>
            <a:endParaRPr lang="en-US"/>
          </a:p>
        </p:txBody>
      </p:sp>
    </p:spTree>
    <p:extLst>
      <p:ext uri="{BB962C8B-B14F-4D97-AF65-F5344CB8AC3E}">
        <p14:creationId xmlns:p14="http://schemas.microsoft.com/office/powerpoint/2010/main" val="852526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496F2B-B26F-455E-8116-364B0C630CB0}" type="slidenum">
              <a:rPr lang="en-US" smtClean="0"/>
              <a:t>17</a:t>
            </a:fld>
            <a:endParaRPr lang="en-US"/>
          </a:p>
        </p:txBody>
      </p:sp>
    </p:spTree>
    <p:extLst>
      <p:ext uri="{BB962C8B-B14F-4D97-AF65-F5344CB8AC3E}">
        <p14:creationId xmlns:p14="http://schemas.microsoft.com/office/powerpoint/2010/main" val="2588399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seizures are controlled with propofol, the effective infusion rate should be maintained for 24 hours and then tapered at a rate of 5 percent per hour. This helps to prevent rebound seizures that commonly occur with abrupt propofol discontinuation. It is critical that high therapeutic levels of at least one longer-acting antiseizure medication are maintained prior to tapering the propofol in order to reduce the risk of seizure recurrence. </a:t>
            </a:r>
          </a:p>
          <a:p>
            <a:r>
              <a:rPr lang="en-US"/>
              <a:t>Treatment with propofol should generally be considered unsuccessful if it does not terminate seizure activity within approximately 60 minutes. In this case, switching to or adding a benzodiazepine drip (midazolam) or a high-dose barbiturate (ie, pentobarbital or thiopental) infusion may help. </a:t>
            </a:r>
          </a:p>
        </p:txBody>
      </p:sp>
      <p:sp>
        <p:nvSpPr>
          <p:cNvPr id="4" name="Slide Number Placeholder 3"/>
          <p:cNvSpPr>
            <a:spLocks noGrp="1"/>
          </p:cNvSpPr>
          <p:nvPr>
            <p:ph type="sldNum" sz="quarter" idx="5"/>
          </p:nvPr>
        </p:nvSpPr>
        <p:spPr/>
        <p:txBody>
          <a:bodyPr/>
          <a:lstStyle/>
          <a:p>
            <a:fld id="{B0496F2B-B26F-455E-8116-364B0C630CB0}" type="slidenum">
              <a:t>19</a:t>
            </a:fld>
            <a:endParaRPr lang="en-US"/>
          </a:p>
        </p:txBody>
      </p:sp>
    </p:spTree>
    <p:extLst>
      <p:ext uri="{BB962C8B-B14F-4D97-AF65-F5344CB8AC3E}">
        <p14:creationId xmlns:p14="http://schemas.microsoft.com/office/powerpoint/2010/main" val="2907330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B0496F2B-B26F-455E-8116-364B0C630CB0}" type="slidenum">
              <a:t>20</a:t>
            </a:fld>
            <a:endParaRPr lang="en-US"/>
          </a:p>
        </p:txBody>
      </p:sp>
    </p:spTree>
    <p:extLst>
      <p:ext uri="{BB962C8B-B14F-4D97-AF65-F5344CB8AC3E}">
        <p14:creationId xmlns:p14="http://schemas.microsoft.com/office/powerpoint/2010/main" val="2026858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Meningitis </a:t>
            </a:r>
          </a:p>
        </p:txBody>
      </p:sp>
      <p:sp>
        <p:nvSpPr>
          <p:cNvPr id="4" name="Slide Number Placeholder 3"/>
          <p:cNvSpPr>
            <a:spLocks noGrp="1"/>
          </p:cNvSpPr>
          <p:nvPr>
            <p:ph type="sldNum" sz="quarter" idx="5"/>
          </p:nvPr>
        </p:nvSpPr>
        <p:spPr/>
        <p:txBody>
          <a:bodyPr/>
          <a:lstStyle/>
          <a:p>
            <a:fld id="{B0496F2B-B26F-455E-8116-364B0C630CB0}" type="slidenum">
              <a:rPr lang="en-US"/>
              <a:t>25</a:t>
            </a:fld>
            <a:endParaRPr lang="en-US"/>
          </a:p>
        </p:txBody>
      </p:sp>
    </p:spTree>
    <p:extLst>
      <p:ext uri="{BB962C8B-B14F-4D97-AF65-F5344CB8AC3E}">
        <p14:creationId xmlns:p14="http://schemas.microsoft.com/office/powerpoint/2010/main" val="3419338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Fentanyl drip 250 mcg/</a:t>
            </a:r>
            <a:r>
              <a:rPr lang="en-US" dirty="0" err="1"/>
              <a:t>hr</a:t>
            </a:r>
            <a:endParaRPr lang="en-US" dirty="0"/>
          </a:p>
          <a:p>
            <a:r>
              <a:rPr lang="en-US" dirty="0" err="1"/>
              <a:t>Precedex</a:t>
            </a:r>
            <a:r>
              <a:rPr lang="en-US" dirty="0"/>
              <a:t> held</a:t>
            </a:r>
          </a:p>
        </p:txBody>
      </p:sp>
      <p:sp>
        <p:nvSpPr>
          <p:cNvPr id="4" name="Slide Number Placeholder 3"/>
          <p:cNvSpPr>
            <a:spLocks noGrp="1"/>
          </p:cNvSpPr>
          <p:nvPr>
            <p:ph type="sldNum" sz="quarter" idx="5"/>
          </p:nvPr>
        </p:nvSpPr>
        <p:spPr/>
        <p:txBody>
          <a:bodyPr/>
          <a:lstStyle/>
          <a:p>
            <a:fld id="{B0496F2B-B26F-455E-8116-364B0C630CB0}" type="slidenum">
              <a:rPr lang="en-US" smtClean="0"/>
              <a:t>29</a:t>
            </a:fld>
            <a:endParaRPr lang="en-US"/>
          </a:p>
        </p:txBody>
      </p:sp>
    </p:spTree>
    <p:extLst>
      <p:ext uri="{BB962C8B-B14F-4D97-AF65-F5344CB8AC3E}">
        <p14:creationId xmlns:p14="http://schemas.microsoft.com/office/powerpoint/2010/main" val="2994096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496F2B-B26F-455E-8116-364B0C630CB0}" type="slidenum">
              <a:rPr lang="en-US" smtClean="0"/>
              <a:t>30</a:t>
            </a:fld>
            <a:endParaRPr lang="en-US"/>
          </a:p>
        </p:txBody>
      </p:sp>
    </p:spTree>
    <p:extLst>
      <p:ext uri="{BB962C8B-B14F-4D97-AF65-F5344CB8AC3E}">
        <p14:creationId xmlns:p14="http://schemas.microsoft.com/office/powerpoint/2010/main" val="2320244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496F2B-B26F-455E-8116-364B0C630CB0}" type="slidenum">
              <a:rPr lang="en-US" smtClean="0"/>
              <a:t>33</a:t>
            </a:fld>
            <a:endParaRPr lang="en-US"/>
          </a:p>
        </p:txBody>
      </p:sp>
    </p:spTree>
    <p:extLst>
      <p:ext uri="{BB962C8B-B14F-4D97-AF65-F5344CB8AC3E}">
        <p14:creationId xmlns:p14="http://schemas.microsoft.com/office/powerpoint/2010/main" val="2150073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904937"/>
          </a:xfrm>
          <a:prstGeom prst="rect">
            <a:avLst/>
          </a:prstGeom>
        </p:spPr>
      </p:pic>
      <p:sp>
        <p:nvSpPr>
          <p:cNvPr id="2" name="Title 1"/>
          <p:cNvSpPr>
            <a:spLocks noGrp="1"/>
          </p:cNvSpPr>
          <p:nvPr>
            <p:ph type="ctrTitle"/>
          </p:nvPr>
        </p:nvSpPr>
        <p:spPr>
          <a:xfrm>
            <a:off x="914400" y="1435315"/>
            <a:ext cx="7702633" cy="2148634"/>
          </a:xfrm>
        </p:spPr>
        <p:txBody>
          <a:bodyPr anchor="t">
            <a:normAutofit/>
          </a:bodyPr>
          <a:lstStyle>
            <a:lvl1pPr algn="l">
              <a:lnSpc>
                <a:spcPts val="4800"/>
              </a:lnSpc>
              <a:defRPr sz="4500" b="1">
                <a:solidFill>
                  <a:srgbClr val="FFFFFF"/>
                </a:solidFill>
                <a:latin typeface="Times New Roman"/>
                <a:cs typeface="Times New Roman"/>
              </a:defRPr>
            </a:lvl1pPr>
          </a:lstStyle>
          <a:p>
            <a:r>
              <a:rPr lang="en-US"/>
              <a:t>Click to edit Master title style</a:t>
            </a:r>
          </a:p>
        </p:txBody>
      </p:sp>
      <p:sp>
        <p:nvSpPr>
          <p:cNvPr id="3" name="Subtitle 2"/>
          <p:cNvSpPr>
            <a:spLocks noGrp="1"/>
          </p:cNvSpPr>
          <p:nvPr>
            <p:ph type="subTitle" idx="1"/>
          </p:nvPr>
        </p:nvSpPr>
        <p:spPr>
          <a:xfrm>
            <a:off x="914400" y="3705734"/>
            <a:ext cx="6241333" cy="1791975"/>
          </a:xfrm>
        </p:spPr>
        <p:txBody>
          <a:bodyPr>
            <a:normAutofit/>
          </a:bodyPr>
          <a:lstStyle>
            <a:lvl1pPr marL="0" indent="0" algn="l">
              <a:lnSpc>
                <a:spcPts val="2700"/>
              </a:lnSpc>
              <a:buNone/>
              <a:defRPr sz="23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9" name="Picture 8">
            <a:extLst>
              <a:ext uri="{FF2B5EF4-FFF2-40B4-BE49-F238E27FC236}">
                <a16:creationId xmlns:a16="http://schemas.microsoft.com/office/drawing/2014/main" id="{0CA13F30-7EC3-BC42-B0B5-4C8FED00189E}"/>
              </a:ext>
            </a:extLst>
          </p:cNvPr>
          <p:cNvPicPr>
            <a:picLocks noChangeAspect="1"/>
          </p:cNvPicPr>
          <p:nvPr userDrawn="1"/>
        </p:nvPicPr>
        <p:blipFill>
          <a:blip r:embed="rId3"/>
          <a:srcRect/>
          <a:stretch/>
        </p:blipFill>
        <p:spPr>
          <a:xfrm>
            <a:off x="8617033" y="4601720"/>
            <a:ext cx="1670839" cy="2008898"/>
          </a:xfrm>
          <a:prstGeom prst="rect">
            <a:avLst/>
          </a:prstGeom>
        </p:spPr>
      </p:pic>
    </p:spTree>
  </p:cSld>
  <p:clrMapOvr>
    <a:masterClrMapping/>
  </p:clrMapOvr>
  <p:extLst>
    <p:ext uri="{DCECCB84-F9BA-43D5-87BE-67443E8EF086}">
      <p15:sldGuideLst xmlns:p15="http://schemas.microsoft.com/office/powerpoint/2012/main">
        <p15:guide id="1" orient="horz" pos="2160" userDrawn="1">
          <p15:clr>
            <a:srgbClr val="FBAE40"/>
          </p15:clr>
        </p15:guide>
        <p15:guide id="2" pos="592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01896" cy="6905027"/>
          </a:xfrm>
          <a:prstGeom prst="rect">
            <a:avLst/>
          </a:prstGeom>
        </p:spPr>
      </p:pic>
      <p:sp>
        <p:nvSpPr>
          <p:cNvPr id="2" name="Title 1"/>
          <p:cNvSpPr>
            <a:spLocks noGrp="1"/>
          </p:cNvSpPr>
          <p:nvPr>
            <p:ph type="ctrTitle"/>
          </p:nvPr>
        </p:nvSpPr>
        <p:spPr>
          <a:xfrm>
            <a:off x="914400" y="1435315"/>
            <a:ext cx="7702633" cy="2148634"/>
          </a:xfrm>
        </p:spPr>
        <p:txBody>
          <a:bodyPr anchor="t">
            <a:normAutofit/>
          </a:bodyPr>
          <a:lstStyle>
            <a:lvl1pPr algn="l">
              <a:lnSpc>
                <a:spcPts val="4800"/>
              </a:lnSpc>
              <a:defRPr sz="4500" b="1">
                <a:solidFill>
                  <a:srgbClr val="FFFFFF"/>
                </a:solidFill>
                <a:latin typeface="Times New Roman"/>
                <a:cs typeface="Times New Roman"/>
              </a:defRPr>
            </a:lvl1pPr>
          </a:lstStyle>
          <a:p>
            <a:r>
              <a:rPr lang="en-US"/>
              <a:t>Click to edit Master title style</a:t>
            </a:r>
          </a:p>
        </p:txBody>
      </p:sp>
      <p:sp>
        <p:nvSpPr>
          <p:cNvPr id="3" name="Subtitle 2"/>
          <p:cNvSpPr>
            <a:spLocks noGrp="1"/>
          </p:cNvSpPr>
          <p:nvPr>
            <p:ph type="subTitle" idx="1"/>
          </p:nvPr>
        </p:nvSpPr>
        <p:spPr>
          <a:xfrm>
            <a:off x="914400" y="3705734"/>
            <a:ext cx="6241333" cy="1791975"/>
          </a:xfrm>
        </p:spPr>
        <p:txBody>
          <a:bodyPr>
            <a:normAutofit/>
          </a:bodyPr>
          <a:lstStyle>
            <a:lvl1pPr marL="0" indent="0" algn="l">
              <a:lnSpc>
                <a:spcPts val="2700"/>
              </a:lnSpc>
              <a:buNone/>
              <a:defRPr sz="23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8" name="Picture 7">
            <a:extLst>
              <a:ext uri="{FF2B5EF4-FFF2-40B4-BE49-F238E27FC236}">
                <a16:creationId xmlns:a16="http://schemas.microsoft.com/office/drawing/2014/main" id="{55C94AED-1E81-481A-9E4E-6F6179F1F93D}"/>
              </a:ext>
            </a:extLst>
          </p:cNvPr>
          <p:cNvPicPr>
            <a:picLocks noChangeAspect="1"/>
          </p:cNvPicPr>
          <p:nvPr userDrawn="1"/>
        </p:nvPicPr>
        <p:blipFill>
          <a:blip r:embed="rId3"/>
          <a:srcRect/>
          <a:stretch/>
        </p:blipFill>
        <p:spPr>
          <a:xfrm>
            <a:off x="8617033" y="4601720"/>
            <a:ext cx="1670839" cy="2008898"/>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422"/>
            <a:ext cx="12192000" cy="6850578"/>
          </a:xfrm>
          <a:prstGeom prst="rect">
            <a:avLst/>
          </a:prstGeom>
        </p:spPr>
      </p:pic>
      <p:sp>
        <p:nvSpPr>
          <p:cNvPr id="2" name="Title 1"/>
          <p:cNvSpPr>
            <a:spLocks noGrp="1"/>
          </p:cNvSpPr>
          <p:nvPr>
            <p:ph type="ctrTitle"/>
          </p:nvPr>
        </p:nvSpPr>
        <p:spPr>
          <a:xfrm>
            <a:off x="914400" y="1435315"/>
            <a:ext cx="7702633" cy="2148634"/>
          </a:xfrm>
        </p:spPr>
        <p:txBody>
          <a:bodyPr anchor="t">
            <a:normAutofit/>
          </a:bodyPr>
          <a:lstStyle>
            <a:lvl1pPr algn="l">
              <a:lnSpc>
                <a:spcPts val="4800"/>
              </a:lnSpc>
              <a:defRPr sz="4500" b="1">
                <a:solidFill>
                  <a:schemeClr val="accent1"/>
                </a:solidFill>
                <a:latin typeface="Times New Roman"/>
                <a:cs typeface="Times New Roman"/>
              </a:defRPr>
            </a:lvl1pPr>
          </a:lstStyle>
          <a:p>
            <a:r>
              <a:rPr lang="en-US"/>
              <a:t>Click to edit Master title style</a:t>
            </a:r>
          </a:p>
        </p:txBody>
      </p:sp>
      <p:sp>
        <p:nvSpPr>
          <p:cNvPr id="3" name="Subtitle 2"/>
          <p:cNvSpPr>
            <a:spLocks noGrp="1"/>
          </p:cNvSpPr>
          <p:nvPr>
            <p:ph type="subTitle" idx="1"/>
          </p:nvPr>
        </p:nvSpPr>
        <p:spPr>
          <a:xfrm>
            <a:off x="914400" y="3705734"/>
            <a:ext cx="6241333" cy="1791975"/>
          </a:xfrm>
        </p:spPr>
        <p:txBody>
          <a:bodyPr>
            <a:normAutofit/>
          </a:bodyPr>
          <a:lstStyle>
            <a:lvl1pPr marL="0" indent="0" algn="l">
              <a:lnSpc>
                <a:spcPts val="2700"/>
              </a:lnSpc>
              <a:buNone/>
              <a:defRPr sz="23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7" name="Picture 6">
            <a:extLst>
              <a:ext uri="{FF2B5EF4-FFF2-40B4-BE49-F238E27FC236}">
                <a16:creationId xmlns:a16="http://schemas.microsoft.com/office/drawing/2014/main" id="{D764EE45-7CFA-42C3-B503-B521B1A89F27}"/>
              </a:ext>
            </a:extLst>
          </p:cNvPr>
          <p:cNvPicPr>
            <a:picLocks noChangeAspect="1"/>
          </p:cNvPicPr>
          <p:nvPr userDrawn="1"/>
        </p:nvPicPr>
        <p:blipFill>
          <a:blip r:embed="rId3"/>
          <a:srcRect/>
          <a:stretch/>
        </p:blipFill>
        <p:spPr>
          <a:xfrm>
            <a:off x="8617033" y="4601720"/>
            <a:ext cx="1670839" cy="2008898"/>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MS_Powerpoint_Opt1-5.jpg">
            <a:extLst>
              <a:ext uri="{FF2B5EF4-FFF2-40B4-BE49-F238E27FC236}">
                <a16:creationId xmlns:a16="http://schemas.microsoft.com/office/drawing/2014/main" id="{3C25AE18-8372-EF4C-86A0-C568202BF17B}"/>
              </a:ext>
            </a:extLst>
          </p:cNvPr>
          <p:cNvPicPr>
            <a:picLocks noChangeAspect="1"/>
          </p:cNvPicPr>
          <p:nvPr userDrawn="1"/>
        </p:nvPicPr>
        <p:blipFill rotWithShape="1">
          <a:blip r:embed="rId2"/>
          <a:srcRect l="9614" r="9614"/>
          <a:stretch/>
        </p:blipFill>
        <p:spPr>
          <a:xfrm>
            <a:off x="0" y="0"/>
            <a:ext cx="12192000" cy="6858000"/>
          </a:xfrm>
          <a:prstGeom prst="rect">
            <a:avLst/>
          </a:prstGeom>
          <a:solidFill>
            <a:schemeClr val="accent2"/>
          </a:solidFill>
        </p:spPr>
      </p:pic>
      <p:sp>
        <p:nvSpPr>
          <p:cNvPr id="2" name="Title 1"/>
          <p:cNvSpPr>
            <a:spLocks noGrp="1"/>
          </p:cNvSpPr>
          <p:nvPr>
            <p:ph type="title" hasCustomPrompt="1"/>
          </p:nvPr>
        </p:nvSpPr>
        <p:spPr>
          <a:xfrm>
            <a:off x="963084" y="1684143"/>
            <a:ext cx="10363200" cy="2700106"/>
          </a:xfrm>
        </p:spPr>
        <p:txBody>
          <a:bodyPr anchor="t">
            <a:noAutofit/>
          </a:bodyPr>
          <a:lstStyle>
            <a:lvl1pPr algn="l">
              <a:lnSpc>
                <a:spcPts val="4800"/>
              </a:lnSpc>
              <a:defRPr sz="4500" b="1" cap="none">
                <a:solidFill>
                  <a:schemeClr val="bg1"/>
                </a:solidFill>
              </a:defRPr>
            </a:lvl1pPr>
          </a:lstStyle>
          <a:p>
            <a:r>
              <a:rPr lang="en-US"/>
              <a:t>Click to edit master title style</a:t>
            </a:r>
          </a:p>
        </p:txBody>
      </p:sp>
      <p:pic>
        <p:nvPicPr>
          <p:cNvPr id="6" name="Picture 5" descr="footer.png">
            <a:extLst>
              <a:ext uri="{FF2B5EF4-FFF2-40B4-BE49-F238E27FC236}">
                <a16:creationId xmlns:a16="http://schemas.microsoft.com/office/drawing/2014/main" id="{889F4390-73C2-5A4A-B551-037D3074A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F3C53B5-8603-724C-84BF-A302DC9D17CF}"/>
              </a:ext>
            </a:extLst>
          </p:cNvPr>
          <p:cNvPicPr>
            <a:picLocks noChangeAspect="1"/>
          </p:cNvPicPr>
          <p:nvPr userDrawn="1"/>
        </p:nvPicPr>
        <p:blipFill>
          <a:blip r:embed="rId2"/>
          <a:stretch>
            <a:fillRect/>
          </a:stretch>
        </p:blipFill>
        <p:spPr>
          <a:xfrm>
            <a:off x="0" y="3683"/>
            <a:ext cx="12192000" cy="6858000"/>
          </a:xfrm>
          <a:prstGeom prst="rect">
            <a:avLst/>
          </a:prstGeom>
        </p:spPr>
      </p:pic>
      <p:sp>
        <p:nvSpPr>
          <p:cNvPr id="2" name="Title 1"/>
          <p:cNvSpPr>
            <a:spLocks noGrp="1"/>
          </p:cNvSpPr>
          <p:nvPr>
            <p:ph type="title" hasCustomPrompt="1"/>
          </p:nvPr>
        </p:nvSpPr>
        <p:spPr>
          <a:xfrm>
            <a:off x="963084" y="1684143"/>
            <a:ext cx="10363200" cy="2700106"/>
          </a:xfrm>
        </p:spPr>
        <p:txBody>
          <a:bodyPr anchor="t">
            <a:noAutofit/>
          </a:bodyPr>
          <a:lstStyle>
            <a:lvl1pPr algn="l">
              <a:lnSpc>
                <a:spcPts val="4800"/>
              </a:lnSpc>
              <a:defRPr sz="4500" b="1" cap="none">
                <a:solidFill>
                  <a:srgbClr val="00AEEF"/>
                </a:solidFill>
              </a:defRPr>
            </a:lvl1pPr>
          </a:lstStyle>
          <a:p>
            <a:r>
              <a:rPr lang="en-US"/>
              <a:t>Click to edit master title style</a:t>
            </a:r>
          </a:p>
        </p:txBody>
      </p:sp>
      <p:pic>
        <p:nvPicPr>
          <p:cNvPr id="4" name="Picture 3" descr="footer.png">
            <a:extLst>
              <a:ext uri="{FF2B5EF4-FFF2-40B4-BE49-F238E27FC236}">
                <a16:creationId xmlns:a16="http://schemas.microsoft.com/office/drawing/2014/main" id="{B0B2C842-F6B0-FC46-AA9F-359D213156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MS_Powerpoint_Opt1-5.jpg">
            <a:extLst>
              <a:ext uri="{FF2B5EF4-FFF2-40B4-BE49-F238E27FC236}">
                <a16:creationId xmlns:a16="http://schemas.microsoft.com/office/drawing/2014/main" id="{064A5FB4-15AF-D34E-B8F8-4F87E2C4894A}"/>
              </a:ext>
            </a:extLst>
          </p:cNvPr>
          <p:cNvPicPr>
            <a:picLocks noChangeAspect="1"/>
          </p:cNvPicPr>
          <p:nvPr userDrawn="1"/>
        </p:nvPicPr>
        <p:blipFill rotWithShape="1">
          <a:blip r:embed="rId2"/>
          <a:srcRect l="9614" r="9614"/>
          <a:stretch/>
        </p:blipFill>
        <p:spPr>
          <a:xfrm>
            <a:off x="0" y="13622"/>
            <a:ext cx="12192000" cy="6858000"/>
          </a:xfrm>
          <a:prstGeom prst="rect">
            <a:avLst/>
          </a:prstGeom>
          <a:solidFill>
            <a:schemeClr val="accent2"/>
          </a:solidFill>
        </p:spPr>
      </p:pic>
      <p:sp>
        <p:nvSpPr>
          <p:cNvPr id="6" name="Title 5"/>
          <p:cNvSpPr>
            <a:spLocks noGrp="1"/>
          </p:cNvSpPr>
          <p:nvPr>
            <p:ph type="title"/>
          </p:nvPr>
        </p:nvSpPr>
        <p:spPr/>
        <p:txBody>
          <a:bodyPr>
            <a:normAutofit/>
          </a:bodyPr>
          <a:lstStyle>
            <a:lvl1pPr>
              <a:defRPr sz="2900">
                <a:solidFill>
                  <a:srgbClr val="FFFFFF"/>
                </a:solidFill>
              </a:defRPr>
            </a:lvl1pPr>
          </a:lstStyle>
          <a:p>
            <a:r>
              <a:rPr lang="en-US"/>
              <a:t>Click to edit Master title style</a:t>
            </a:r>
          </a:p>
        </p:txBody>
      </p:sp>
      <p:sp>
        <p:nvSpPr>
          <p:cNvPr id="8" name="Content Placeholder 7"/>
          <p:cNvSpPr>
            <a:spLocks noGrp="1"/>
          </p:cNvSpPr>
          <p:nvPr>
            <p:ph sz="quarter" idx="10"/>
          </p:nvPr>
        </p:nvSpPr>
        <p:spPr>
          <a:xfrm>
            <a:off x="609600" y="1493586"/>
            <a:ext cx="10972800" cy="4688266"/>
          </a:xfrm>
        </p:spPr>
        <p:txBody>
          <a:bodyPr>
            <a:normAutofit/>
          </a:bodyPr>
          <a:lstStyle>
            <a:lvl1pPr marL="457200" indent="-457200">
              <a:lnSpc>
                <a:spcPct val="150000"/>
              </a:lnSpc>
              <a:buSzPct val="100000"/>
              <a:buFont typeface="+mj-lt"/>
              <a:buAutoNum type="arabicPeriod"/>
              <a:defRPr sz="2300">
                <a:solidFill>
                  <a:schemeClr val="bg1"/>
                </a:solidFill>
              </a:defRPr>
            </a:lvl1pPr>
            <a:lvl2pPr marL="800100" indent="-342900">
              <a:buFont typeface="+mj-lt"/>
              <a:buAutoNum type="arabicPeriod"/>
              <a:defRPr>
                <a:solidFill>
                  <a:schemeClr val="bg1"/>
                </a:solidFill>
              </a:defRPr>
            </a:lvl2pPr>
            <a:lvl3pPr marL="1257300" indent="-342900">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Edit Master text styles</a:t>
            </a:r>
          </a:p>
        </p:txBody>
      </p:sp>
      <p:pic>
        <p:nvPicPr>
          <p:cNvPr id="7" name="Picture 6" descr="footer.png">
            <a:extLst>
              <a:ext uri="{FF2B5EF4-FFF2-40B4-BE49-F238E27FC236}">
                <a16:creationId xmlns:a16="http://schemas.microsoft.com/office/drawing/2014/main" id="{8E4013B6-E34B-3B42-9DB6-847E0DCF6E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F3C53B5-8603-724C-84BF-A302DC9D17C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Title 5"/>
          <p:cNvSpPr>
            <a:spLocks noGrp="1"/>
          </p:cNvSpPr>
          <p:nvPr>
            <p:ph type="title"/>
          </p:nvPr>
        </p:nvSpPr>
        <p:spPr/>
        <p:txBody>
          <a:bodyPr>
            <a:normAutofit/>
          </a:bodyPr>
          <a:lstStyle>
            <a:lvl1pPr>
              <a:defRPr sz="2900">
                <a:solidFill>
                  <a:schemeClr val="accent1"/>
                </a:solidFill>
              </a:defRPr>
            </a:lvl1pPr>
          </a:lstStyle>
          <a:p>
            <a:r>
              <a:rPr lang="en-US"/>
              <a:t>Click to edit Master title style</a:t>
            </a:r>
          </a:p>
        </p:txBody>
      </p:sp>
      <p:sp>
        <p:nvSpPr>
          <p:cNvPr id="8" name="Content Placeholder 7"/>
          <p:cNvSpPr>
            <a:spLocks noGrp="1"/>
          </p:cNvSpPr>
          <p:nvPr>
            <p:ph sz="quarter" idx="10"/>
          </p:nvPr>
        </p:nvSpPr>
        <p:spPr>
          <a:xfrm>
            <a:off x="609600" y="1493586"/>
            <a:ext cx="10972800" cy="4688266"/>
          </a:xfrm>
        </p:spPr>
        <p:txBody>
          <a:bodyPr>
            <a:normAutofit/>
          </a:bodyPr>
          <a:lstStyle>
            <a:lvl1pPr marL="457200" indent="-457200">
              <a:lnSpc>
                <a:spcPct val="150000"/>
              </a:lnSpc>
              <a:buSzPct val="100000"/>
              <a:buFont typeface="+mj-lt"/>
              <a:buAutoNum type="arabicPeriod"/>
              <a:defRPr sz="2300">
                <a:solidFill>
                  <a:schemeClr val="tx1">
                    <a:lumMod val="65000"/>
                    <a:lumOff val="35000"/>
                  </a:schemeClr>
                </a:solidFill>
              </a:defRPr>
            </a:lvl1pPr>
            <a:lvl2pPr marL="800100" indent="-342900">
              <a:buFont typeface="+mj-lt"/>
              <a:buAutoNum type="arabicPeriod"/>
              <a:defRPr>
                <a:solidFill>
                  <a:schemeClr val="bg1"/>
                </a:solidFill>
              </a:defRPr>
            </a:lvl2pPr>
            <a:lvl3pPr marL="1257300" indent="-342900">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a:t>Edit Master text styles</a:t>
            </a:r>
          </a:p>
        </p:txBody>
      </p:sp>
      <p:pic>
        <p:nvPicPr>
          <p:cNvPr id="5" name="Picture 4" descr="footer.png">
            <a:extLst>
              <a:ext uri="{FF2B5EF4-FFF2-40B4-BE49-F238E27FC236}">
                <a16:creationId xmlns:a16="http://schemas.microsoft.com/office/drawing/2014/main" id="{FF67EED4-F2D2-ED4D-9E37-A39E23C90C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a:t>Click to edit Master title style</a:t>
            </a:r>
          </a:p>
        </p:txBody>
      </p:sp>
      <p:sp>
        <p:nvSpPr>
          <p:cNvPr id="4" name="Footer Placeholder 3"/>
          <p:cNvSpPr>
            <a:spLocks noGrp="1"/>
          </p:cNvSpPr>
          <p:nvPr>
            <p:ph type="ftr" sz="quarter" idx="11"/>
          </p:nvPr>
        </p:nvSpPr>
        <p:spPr>
          <a:xfrm>
            <a:off x="609600" y="6356351"/>
            <a:ext cx="3860800" cy="365125"/>
          </a:xfrm>
          <a:prstGeom prst="rect">
            <a:avLst/>
          </a:prstGeom>
        </p:spPr>
        <p:txBody>
          <a:bodyPr/>
          <a:lstStyle/>
          <a:p>
            <a:r>
              <a:rPr lang="en-US"/>
              <a:t>Mount Sinai / Presentation Name / Date</a:t>
            </a:r>
          </a:p>
        </p:txBody>
      </p:sp>
      <p:sp>
        <p:nvSpPr>
          <p:cNvPr id="5" name="Slide Number Placeholder 4"/>
          <p:cNvSpPr>
            <a:spLocks noGrp="1"/>
          </p:cNvSpPr>
          <p:nvPr>
            <p:ph type="sldNum" sz="quarter" idx="12"/>
          </p:nvPr>
        </p:nvSpPr>
        <p:spPr/>
        <p:txBody>
          <a:bodyPr/>
          <a:lstStyle/>
          <a:p>
            <a:fld id="{9F8FBD0B-D5BA-AC4A-B182-CCF391B5588A}" type="slidenum">
              <a:rPr lang="en-US" smtClean="0"/>
              <a:pPr/>
              <a:t>‹#›</a:t>
            </a:fld>
            <a:endParaRPr lang="en-US"/>
          </a:p>
        </p:txBody>
      </p:sp>
      <p:sp>
        <p:nvSpPr>
          <p:cNvPr id="7" name="Text Placeholder 2"/>
          <p:cNvSpPr>
            <a:spLocks noGrp="1"/>
          </p:cNvSpPr>
          <p:nvPr>
            <p:ph type="body" idx="1"/>
          </p:nvPr>
        </p:nvSpPr>
        <p:spPr>
          <a:xfrm>
            <a:off x="609600" y="1739781"/>
            <a:ext cx="10972800" cy="4197252"/>
          </a:xfrm>
        </p:spPr>
        <p:txBody>
          <a:bodyPr anchor="t">
            <a:normAutofit/>
          </a:bodyPr>
          <a:lstStyle>
            <a:lvl1pPr marL="0" indent="0">
              <a:lnSpc>
                <a:spcPts val="5200"/>
              </a:lnSpc>
              <a:buNone/>
              <a:defRPr sz="5100" b="1">
                <a:solidFill>
                  <a:schemeClr val="accent1"/>
                </a:solidFill>
                <a:latin typeface="Times New Roman"/>
                <a:cs typeface="Times New Roman"/>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pic>
        <p:nvPicPr>
          <p:cNvPr id="6" name="Picture 5" descr="footer.png">
            <a:extLst>
              <a:ext uri="{FF2B5EF4-FFF2-40B4-BE49-F238E27FC236}">
                <a16:creationId xmlns:a16="http://schemas.microsoft.com/office/drawing/2014/main" id="{EE9DD1E8-740A-554F-9F80-A2C0C37EB6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a:t>Click to edit Master title style</a:t>
            </a:r>
          </a:p>
        </p:txBody>
      </p:sp>
      <p:sp>
        <p:nvSpPr>
          <p:cNvPr id="4" name="Footer Placeholder 3"/>
          <p:cNvSpPr>
            <a:spLocks noGrp="1"/>
          </p:cNvSpPr>
          <p:nvPr>
            <p:ph type="ftr" sz="quarter" idx="11"/>
          </p:nvPr>
        </p:nvSpPr>
        <p:spPr>
          <a:xfrm>
            <a:off x="609600" y="6356351"/>
            <a:ext cx="3860800" cy="365125"/>
          </a:xfrm>
          <a:prstGeom prst="rect">
            <a:avLst/>
          </a:prstGeom>
        </p:spPr>
        <p:txBody>
          <a:bodyPr/>
          <a:lstStyle/>
          <a:p>
            <a:r>
              <a:rPr lang="en-US"/>
              <a:t>Mount Sinai / Presentation Name / Date</a:t>
            </a:r>
          </a:p>
        </p:txBody>
      </p:sp>
      <p:sp>
        <p:nvSpPr>
          <p:cNvPr id="5" name="Slide Number Placeholder 4"/>
          <p:cNvSpPr>
            <a:spLocks noGrp="1"/>
          </p:cNvSpPr>
          <p:nvPr>
            <p:ph type="sldNum" sz="quarter" idx="12"/>
          </p:nvPr>
        </p:nvSpPr>
        <p:spPr/>
        <p:txBody>
          <a:bodyPr/>
          <a:lstStyle/>
          <a:p>
            <a:fld id="{9F8FBD0B-D5BA-AC4A-B182-CCF391B5588A}" type="slidenum">
              <a:rPr lang="en-US" smtClean="0"/>
              <a:pPr/>
              <a:t>‹#›</a:t>
            </a:fld>
            <a:endParaRPr lang="en-US"/>
          </a:p>
        </p:txBody>
      </p:sp>
      <p:sp>
        <p:nvSpPr>
          <p:cNvPr id="7" name="Text Placeholder 2"/>
          <p:cNvSpPr>
            <a:spLocks noGrp="1"/>
          </p:cNvSpPr>
          <p:nvPr>
            <p:ph type="body" idx="1"/>
          </p:nvPr>
        </p:nvSpPr>
        <p:spPr>
          <a:xfrm>
            <a:off x="609600" y="1739781"/>
            <a:ext cx="10972800" cy="4197252"/>
          </a:xfrm>
        </p:spPr>
        <p:txBody>
          <a:bodyPr anchor="t">
            <a:normAutofit/>
          </a:bodyPr>
          <a:lstStyle>
            <a:lvl1pPr marL="0" indent="0">
              <a:lnSpc>
                <a:spcPts val="4200"/>
              </a:lnSpc>
              <a:buNone/>
              <a:defRPr sz="3600" b="1">
                <a:solidFill>
                  <a:schemeClr val="accent1"/>
                </a:solidFill>
                <a:latin typeface="Times New Roman"/>
                <a:cs typeface="Times New Roman"/>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pic>
        <p:nvPicPr>
          <p:cNvPr id="8" name="Picture 7" descr="footer.png">
            <a:extLst>
              <a:ext uri="{FF2B5EF4-FFF2-40B4-BE49-F238E27FC236}">
                <a16:creationId xmlns:a16="http://schemas.microsoft.com/office/drawing/2014/main" id="{79BA4351-791C-044C-9F37-D90112642F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609600" y="1600201"/>
            <a:ext cx="10972800" cy="4525963"/>
          </a:xfrm>
        </p:spPr>
        <p:txBody>
          <a:bodyPr/>
          <a:lstStyle>
            <a:lvl1pPr marL="347472" indent="-347472">
              <a:lnSpc>
                <a:spcPts val="2300"/>
              </a:lnSpc>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latin typeface="Arial"/>
                <a:cs typeface="Arial"/>
              </a:defRPr>
            </a:lvl4pPr>
            <a:lvl5pPr>
              <a:defRPr>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609600" y="6356351"/>
            <a:ext cx="3860800" cy="365125"/>
          </a:xfrm>
          <a:prstGeom prst="rect">
            <a:avLst/>
          </a:prstGeom>
        </p:spPr>
        <p:txBody>
          <a:bodyPr/>
          <a:lstStyle/>
          <a:p>
            <a:r>
              <a:rPr lang="en-US"/>
              <a:t>Mount Sinai / Presentation Name / Date</a:t>
            </a:r>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pic>
        <p:nvPicPr>
          <p:cNvPr id="8" name="Picture 7" descr="footer.png">
            <a:extLst>
              <a:ext uri="{FF2B5EF4-FFF2-40B4-BE49-F238E27FC236}">
                <a16:creationId xmlns:a16="http://schemas.microsoft.com/office/drawing/2014/main" id="{86345813-6581-DF45-8308-04214D7CD8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609600" y="1600201"/>
            <a:ext cx="4693920" cy="4525963"/>
          </a:xfrm>
        </p:spPr>
        <p:txBody>
          <a:bodyPr>
            <a:noAutofit/>
          </a:bodyPr>
          <a:lstStyle>
            <a:lvl1pPr marL="0" indent="0">
              <a:lnSpc>
                <a:spcPts val="2300"/>
              </a:lnSpc>
              <a:spcBef>
                <a:spcPts val="0"/>
              </a:spcBef>
              <a:buNone/>
              <a:defRPr sz="1700">
                <a:solidFill>
                  <a:schemeClr val="accent1"/>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latin typeface="Arial"/>
                <a:cs typeface="Arial"/>
              </a:defRPr>
            </a:lvl4pPr>
            <a:lvl5pPr>
              <a:defRPr>
                <a:solidFill>
                  <a:schemeClr val="tx1">
                    <a:lumMod val="65000"/>
                    <a:lumOff val="35000"/>
                  </a:schemeClr>
                </a:solidFill>
              </a:defRPr>
            </a:lvl5pPr>
          </a:lstStyle>
          <a:p>
            <a:pPr lvl="0"/>
            <a:r>
              <a:rPr lang="en-US"/>
              <a:t>Edit Master text styles</a:t>
            </a:r>
          </a:p>
        </p:txBody>
      </p:sp>
      <p:sp>
        <p:nvSpPr>
          <p:cNvPr id="5" name="Footer Placeholder 4"/>
          <p:cNvSpPr>
            <a:spLocks noGrp="1"/>
          </p:cNvSpPr>
          <p:nvPr>
            <p:ph type="ftr" sz="quarter" idx="11"/>
          </p:nvPr>
        </p:nvSpPr>
        <p:spPr>
          <a:xfrm>
            <a:off x="609600" y="6356351"/>
            <a:ext cx="3860800" cy="365125"/>
          </a:xfrm>
          <a:prstGeom prst="rect">
            <a:avLst/>
          </a:prstGeom>
        </p:spPr>
        <p:txBody>
          <a:bodyPr/>
          <a:lstStyle/>
          <a:p>
            <a:r>
              <a:rPr lang="en-US"/>
              <a:t>Mount Sinai / Presentation Name / Date</a:t>
            </a:r>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8" name="Text Placeholder 7"/>
          <p:cNvSpPr>
            <a:spLocks noGrp="1"/>
          </p:cNvSpPr>
          <p:nvPr>
            <p:ph type="body" sz="quarter" idx="13"/>
          </p:nvPr>
        </p:nvSpPr>
        <p:spPr>
          <a:xfrm>
            <a:off x="6754368" y="1600201"/>
            <a:ext cx="4693920" cy="4525963"/>
          </a:xfrm>
        </p:spPr>
        <p:txBody>
          <a:bodyPr>
            <a:noAutofit/>
          </a:bodyPr>
          <a:lstStyle>
            <a:lvl1pPr marL="0" indent="0">
              <a:lnSpc>
                <a:spcPts val="1900"/>
              </a:lnSpc>
              <a:spcBef>
                <a:spcPts val="0"/>
              </a:spcBef>
              <a:buNone/>
              <a:defRPr sz="1400"/>
            </a:lvl1pPr>
            <a:lvl2pPr>
              <a:buNone/>
              <a:defRPr/>
            </a:lvl2pPr>
            <a:lvl3pPr>
              <a:buNone/>
              <a:defRPr/>
            </a:lvl3pPr>
            <a:lvl4pPr>
              <a:buNone/>
              <a:defRPr/>
            </a:lvl4pPr>
            <a:lvl5pPr>
              <a:buNone/>
              <a:defRPr/>
            </a:lvl5pPr>
          </a:lstStyle>
          <a:p>
            <a:pPr lvl="0"/>
            <a:r>
              <a:rPr lang="en-US"/>
              <a:t>Edit Master text styles</a:t>
            </a:r>
          </a:p>
        </p:txBody>
      </p:sp>
      <p:pic>
        <p:nvPicPr>
          <p:cNvPr id="9" name="Picture 8" descr="footer.png">
            <a:extLst>
              <a:ext uri="{FF2B5EF4-FFF2-40B4-BE49-F238E27FC236}">
                <a16:creationId xmlns:a16="http://schemas.microsoft.com/office/drawing/2014/main" id="{53175252-E8DF-EA4C-B46B-4F0F2ABBCA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609600" y="1600201"/>
            <a:ext cx="4693920" cy="4525963"/>
          </a:xfrm>
        </p:spPr>
        <p:txBody>
          <a:bodyPr>
            <a:noAutofit/>
          </a:bodyPr>
          <a:lstStyle>
            <a:lvl1pPr marL="0" marR="0" indent="0" algn="l" defTabSz="457200" rtl="0" eaLnBrk="1" fontAlgn="auto" latinLnBrk="0" hangingPunct="1">
              <a:lnSpc>
                <a:spcPts val="1900"/>
              </a:lnSpc>
              <a:spcBef>
                <a:spcPts val="0"/>
              </a:spcBef>
              <a:spcAft>
                <a:spcPts val="0"/>
              </a:spcAft>
              <a:buClrTx/>
              <a:buSzPct val="70000"/>
              <a:buFont typeface="Lucida Grande"/>
              <a:buNone/>
              <a:tabLst/>
              <a:defRPr sz="1400">
                <a:solidFill>
                  <a:schemeClr val="accent1"/>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latin typeface="Arial"/>
                <a:cs typeface="Arial"/>
              </a:defRPr>
            </a:lvl4pPr>
            <a:lvl5pPr>
              <a:defRPr>
                <a:solidFill>
                  <a:schemeClr val="tx1">
                    <a:lumMod val="65000"/>
                    <a:lumOff val="35000"/>
                  </a:schemeClr>
                </a:solidFill>
              </a:defRPr>
            </a:lvl5pPr>
          </a:lstStyle>
          <a:p>
            <a:pPr lvl="0"/>
            <a:r>
              <a:rPr lang="en-US"/>
              <a:t>Edit Master text styles</a:t>
            </a:r>
          </a:p>
        </p:txBody>
      </p:sp>
      <p:sp>
        <p:nvSpPr>
          <p:cNvPr id="5" name="Footer Placeholder 4"/>
          <p:cNvSpPr>
            <a:spLocks noGrp="1"/>
          </p:cNvSpPr>
          <p:nvPr>
            <p:ph type="ftr" sz="quarter" idx="11"/>
          </p:nvPr>
        </p:nvSpPr>
        <p:spPr>
          <a:xfrm>
            <a:off x="609600" y="6356351"/>
            <a:ext cx="3860800" cy="365125"/>
          </a:xfrm>
          <a:prstGeom prst="rect">
            <a:avLst/>
          </a:prstGeom>
        </p:spPr>
        <p:txBody>
          <a:bodyPr/>
          <a:lstStyle/>
          <a:p>
            <a:r>
              <a:rPr lang="en-US"/>
              <a:t>Mount Sinai / Presentation Name / Date</a:t>
            </a:r>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8" name="Text Placeholder 7"/>
          <p:cNvSpPr>
            <a:spLocks noGrp="1"/>
          </p:cNvSpPr>
          <p:nvPr>
            <p:ph type="body" sz="quarter" idx="13"/>
          </p:nvPr>
        </p:nvSpPr>
        <p:spPr>
          <a:xfrm>
            <a:off x="6754368" y="1600201"/>
            <a:ext cx="4693920" cy="4525963"/>
          </a:xfrm>
        </p:spPr>
        <p:txBody>
          <a:bodyPr>
            <a:noAutofit/>
          </a:bodyPr>
          <a:lstStyle>
            <a:lvl1pPr marL="0" indent="0">
              <a:lnSpc>
                <a:spcPts val="1900"/>
              </a:lnSpc>
              <a:spcBef>
                <a:spcPts val="0"/>
              </a:spcBef>
              <a:buNone/>
              <a:defRPr sz="1400">
                <a:solidFill>
                  <a:schemeClr val="accent1"/>
                </a:solidFill>
              </a:defRPr>
            </a:lvl1pPr>
            <a:lvl2pPr>
              <a:buNone/>
              <a:defRPr/>
            </a:lvl2pPr>
            <a:lvl3pPr>
              <a:buNone/>
              <a:defRPr/>
            </a:lvl3pPr>
            <a:lvl4pPr>
              <a:buNone/>
              <a:defRPr/>
            </a:lvl4pPr>
            <a:lvl5pPr>
              <a:buNone/>
              <a:defRPr/>
            </a:lvl5pPr>
          </a:lstStyle>
          <a:p>
            <a:pPr lvl="0"/>
            <a:r>
              <a:rPr lang="en-US"/>
              <a:t>Edit Master text styles</a:t>
            </a:r>
          </a:p>
        </p:txBody>
      </p:sp>
      <p:pic>
        <p:nvPicPr>
          <p:cNvPr id="9" name="Picture 8" descr="footer.png">
            <a:extLst>
              <a:ext uri="{FF2B5EF4-FFF2-40B4-BE49-F238E27FC236}">
                <a16:creationId xmlns:a16="http://schemas.microsoft.com/office/drawing/2014/main" id="{E6E570C5-95EB-9D45-81B1-AA263092E9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a:t>Click to edit Master title style</a:t>
            </a:r>
          </a:p>
        </p:txBody>
      </p:sp>
      <p:sp>
        <p:nvSpPr>
          <p:cNvPr id="5" name="Footer Placeholder 4"/>
          <p:cNvSpPr>
            <a:spLocks noGrp="1"/>
          </p:cNvSpPr>
          <p:nvPr>
            <p:ph type="ftr" sz="quarter" idx="11"/>
          </p:nvPr>
        </p:nvSpPr>
        <p:spPr>
          <a:xfrm>
            <a:off x="609600" y="6356351"/>
            <a:ext cx="3860800" cy="365125"/>
          </a:xfrm>
          <a:prstGeom prst="rect">
            <a:avLst/>
          </a:prstGeom>
        </p:spPr>
        <p:txBody>
          <a:bodyPr/>
          <a:lstStyle/>
          <a:p>
            <a:r>
              <a:rPr lang="en-US"/>
              <a:t>Mount Sinai / Presentation Name / Date</a:t>
            </a:r>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9" name="Table Placeholder 8"/>
          <p:cNvSpPr>
            <a:spLocks noGrp="1"/>
          </p:cNvSpPr>
          <p:nvPr>
            <p:ph type="tbl" sz="quarter" idx="13"/>
          </p:nvPr>
        </p:nvSpPr>
        <p:spPr>
          <a:xfrm>
            <a:off x="609600" y="1371599"/>
            <a:ext cx="10972800" cy="4800600"/>
          </a:xfrm>
        </p:spPr>
        <p:txBody>
          <a:bodyPr/>
          <a:lstStyle/>
          <a:p>
            <a:r>
              <a:rPr lang="en-US"/>
              <a:t>Click icon to add table</a:t>
            </a:r>
          </a:p>
        </p:txBody>
      </p:sp>
      <p:pic>
        <p:nvPicPr>
          <p:cNvPr id="8" name="Picture 7" descr="footer.png">
            <a:extLst>
              <a:ext uri="{FF2B5EF4-FFF2-40B4-BE49-F238E27FC236}">
                <a16:creationId xmlns:a16="http://schemas.microsoft.com/office/drawing/2014/main" id="{BF6B7788-BEA2-CD44-B56F-E5501D770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a:t>Click to edit Master title style</a:t>
            </a:r>
          </a:p>
        </p:txBody>
      </p:sp>
      <p:sp>
        <p:nvSpPr>
          <p:cNvPr id="5" name="Footer Placeholder 4"/>
          <p:cNvSpPr>
            <a:spLocks noGrp="1"/>
          </p:cNvSpPr>
          <p:nvPr>
            <p:ph type="ftr" sz="quarter" idx="11"/>
          </p:nvPr>
        </p:nvSpPr>
        <p:spPr>
          <a:xfrm>
            <a:off x="609600" y="6356351"/>
            <a:ext cx="3860800" cy="365125"/>
          </a:xfrm>
          <a:prstGeom prst="rect">
            <a:avLst/>
          </a:prstGeom>
        </p:spPr>
        <p:txBody>
          <a:bodyPr/>
          <a:lstStyle/>
          <a:p>
            <a:r>
              <a:rPr lang="en-US"/>
              <a:t>Mount Sinai / Presentation Name / Date</a:t>
            </a:r>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10" name="Chart Placeholder 7"/>
          <p:cNvSpPr>
            <a:spLocks noGrp="1"/>
          </p:cNvSpPr>
          <p:nvPr>
            <p:ph type="chart" sz="quarter" idx="14"/>
          </p:nvPr>
        </p:nvSpPr>
        <p:spPr>
          <a:xfrm>
            <a:off x="609600" y="1913468"/>
            <a:ext cx="10972800" cy="4258731"/>
          </a:xfrm>
        </p:spPr>
        <p:txBody>
          <a:bodyPr/>
          <a:lstStyle/>
          <a:p>
            <a:r>
              <a:rPr lang="en-US"/>
              <a:t>Click icon to add chart</a:t>
            </a:r>
          </a:p>
        </p:txBody>
      </p:sp>
      <p:sp>
        <p:nvSpPr>
          <p:cNvPr id="11" name="Text Placeholder 8"/>
          <p:cNvSpPr>
            <a:spLocks noGrp="1"/>
          </p:cNvSpPr>
          <p:nvPr>
            <p:ph type="body" sz="quarter" idx="15"/>
          </p:nvPr>
        </p:nvSpPr>
        <p:spPr>
          <a:xfrm>
            <a:off x="609600" y="1170433"/>
            <a:ext cx="10972800" cy="743035"/>
          </a:xfrm>
        </p:spPr>
        <p:txBody>
          <a:bodyPr>
            <a:noAutofit/>
          </a:bodyPr>
          <a:lstStyle>
            <a:lvl1pPr marL="0" indent="0">
              <a:lnSpc>
                <a:spcPts val="1900"/>
              </a:lnSpc>
              <a:buNone/>
              <a:defRPr sz="1400">
                <a:solidFill>
                  <a:schemeClr val="tx1"/>
                </a:solidFill>
              </a:defRPr>
            </a:lvl1pPr>
          </a:lstStyle>
          <a:p>
            <a:pPr lvl="0"/>
            <a:r>
              <a:rPr lang="en-US"/>
              <a:t>Edit Master text styles</a:t>
            </a:r>
          </a:p>
        </p:txBody>
      </p:sp>
      <p:pic>
        <p:nvPicPr>
          <p:cNvPr id="8" name="Picture 7" descr="footer.png">
            <a:extLst>
              <a:ext uri="{FF2B5EF4-FFF2-40B4-BE49-F238E27FC236}">
                <a16:creationId xmlns:a16="http://schemas.microsoft.com/office/drawing/2014/main" id="{B99714E6-FCB9-274A-ADEF-962EBB1E3D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000"/>
            </a:lvl1pPr>
          </a:lstStyle>
          <a:p>
            <a:r>
              <a:rPr lang="en-US"/>
              <a:t>Click to edit Master title style</a:t>
            </a:r>
          </a:p>
        </p:txBody>
      </p:sp>
      <p:sp>
        <p:nvSpPr>
          <p:cNvPr id="5" name="Footer Placeholder 4"/>
          <p:cNvSpPr>
            <a:spLocks noGrp="1"/>
          </p:cNvSpPr>
          <p:nvPr>
            <p:ph type="ftr" sz="quarter" idx="11"/>
          </p:nvPr>
        </p:nvSpPr>
        <p:spPr>
          <a:xfrm>
            <a:off x="609600" y="6356351"/>
            <a:ext cx="3860800" cy="365125"/>
          </a:xfrm>
          <a:prstGeom prst="rect">
            <a:avLst/>
          </a:prstGeom>
        </p:spPr>
        <p:txBody>
          <a:bodyPr/>
          <a:lstStyle/>
          <a:p>
            <a:r>
              <a:rPr lang="en-US"/>
              <a:t>Mount Sinai / Presentation Name / Date</a:t>
            </a:r>
          </a:p>
        </p:txBody>
      </p:sp>
      <p:sp>
        <p:nvSpPr>
          <p:cNvPr id="6" name="Slide Number Placeholder 5"/>
          <p:cNvSpPr>
            <a:spLocks noGrp="1"/>
          </p:cNvSpPr>
          <p:nvPr>
            <p:ph type="sldNum" sz="quarter" idx="12"/>
          </p:nvPr>
        </p:nvSpPr>
        <p:spPr/>
        <p:txBody>
          <a:bodyPr/>
          <a:lstStyle/>
          <a:p>
            <a:fld id="{9F8FBD0B-D5BA-AC4A-B182-CCF391B5588A}" type="slidenum">
              <a:rPr lang="en-US" smtClean="0"/>
              <a:pPr/>
              <a:t>‹#›</a:t>
            </a:fld>
            <a:endParaRPr lang="en-US"/>
          </a:p>
        </p:txBody>
      </p:sp>
      <p:sp>
        <p:nvSpPr>
          <p:cNvPr id="8" name="Chart Placeholder 7"/>
          <p:cNvSpPr>
            <a:spLocks noGrp="1"/>
          </p:cNvSpPr>
          <p:nvPr>
            <p:ph type="chart" sz="quarter" idx="13"/>
          </p:nvPr>
        </p:nvSpPr>
        <p:spPr>
          <a:xfrm>
            <a:off x="609600" y="2651760"/>
            <a:ext cx="4693920" cy="3149600"/>
          </a:xfrm>
        </p:spPr>
        <p:txBody>
          <a:bodyPr/>
          <a:lstStyle/>
          <a:p>
            <a:r>
              <a:rPr lang="en-US"/>
              <a:t>Click icon to add chart</a:t>
            </a:r>
          </a:p>
        </p:txBody>
      </p:sp>
      <p:sp>
        <p:nvSpPr>
          <p:cNvPr id="9" name="Text Placeholder 8"/>
          <p:cNvSpPr>
            <a:spLocks noGrp="1"/>
          </p:cNvSpPr>
          <p:nvPr>
            <p:ph type="body" sz="quarter" idx="14"/>
          </p:nvPr>
        </p:nvSpPr>
        <p:spPr>
          <a:xfrm>
            <a:off x="609601" y="1170432"/>
            <a:ext cx="4694767" cy="1531938"/>
          </a:xfrm>
        </p:spPr>
        <p:txBody>
          <a:bodyPr>
            <a:noAutofit/>
          </a:bodyPr>
          <a:lstStyle>
            <a:lvl1pPr marL="0" indent="0">
              <a:buNone/>
              <a:defRPr sz="1400">
                <a:solidFill>
                  <a:schemeClr val="accent1"/>
                </a:solidFill>
              </a:defRPr>
            </a:lvl1pPr>
          </a:lstStyle>
          <a:p>
            <a:pPr lvl="0"/>
            <a:r>
              <a:rPr lang="en-US"/>
              <a:t>Edit Master text styles</a:t>
            </a:r>
          </a:p>
        </p:txBody>
      </p:sp>
      <p:sp>
        <p:nvSpPr>
          <p:cNvPr id="10" name="Chart Placeholder 7"/>
          <p:cNvSpPr>
            <a:spLocks noGrp="1"/>
          </p:cNvSpPr>
          <p:nvPr>
            <p:ph type="chart" sz="quarter" idx="15"/>
          </p:nvPr>
        </p:nvSpPr>
        <p:spPr>
          <a:xfrm>
            <a:off x="6754368" y="2651760"/>
            <a:ext cx="4693920" cy="3149600"/>
          </a:xfrm>
        </p:spPr>
        <p:txBody>
          <a:bodyPr/>
          <a:lstStyle/>
          <a:p>
            <a:r>
              <a:rPr lang="en-US"/>
              <a:t>Click icon to add chart</a:t>
            </a:r>
          </a:p>
        </p:txBody>
      </p:sp>
      <p:sp>
        <p:nvSpPr>
          <p:cNvPr id="11" name="Text Placeholder 8"/>
          <p:cNvSpPr>
            <a:spLocks noGrp="1"/>
          </p:cNvSpPr>
          <p:nvPr>
            <p:ph type="body" sz="quarter" idx="16"/>
          </p:nvPr>
        </p:nvSpPr>
        <p:spPr>
          <a:xfrm>
            <a:off x="6754369" y="1143000"/>
            <a:ext cx="4694767" cy="1531938"/>
          </a:xfrm>
        </p:spPr>
        <p:txBody>
          <a:bodyPr>
            <a:noAutofit/>
          </a:bodyPr>
          <a:lstStyle>
            <a:lvl1pPr marL="0" indent="0">
              <a:buNone/>
              <a:defRPr sz="1400">
                <a:solidFill>
                  <a:schemeClr val="accent1"/>
                </a:solidFill>
              </a:defRPr>
            </a:lvl1pPr>
          </a:lstStyle>
          <a:p>
            <a:pPr lvl="0"/>
            <a:r>
              <a:rPr lang="en-US"/>
              <a:t>Edit Master text styles</a:t>
            </a:r>
          </a:p>
        </p:txBody>
      </p:sp>
      <p:pic>
        <p:nvPicPr>
          <p:cNvPr id="13" name="Picture 12" descr="footer.png">
            <a:extLst>
              <a:ext uri="{FF2B5EF4-FFF2-40B4-BE49-F238E27FC236}">
                <a16:creationId xmlns:a16="http://schemas.microsoft.com/office/drawing/2014/main" id="{A9855D4D-14E0-2D4B-99D2-988ACB8303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721475"/>
            <a:ext cx="12192000" cy="14020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12/22/2022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36097"/>
            <a:ext cx="10972800" cy="625171"/>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820">
                <a:solidFill>
                  <a:schemeClr val="tx1">
                    <a:tint val="75000"/>
                  </a:schemeClr>
                </a:solidFill>
                <a:latin typeface="Arial"/>
                <a:cs typeface="Arial"/>
              </a:defRPr>
            </a:lvl1pPr>
          </a:lstStyle>
          <a:p>
            <a:fld id="{9F8FBD0B-D5BA-AC4A-B182-CCF391B5588A}" type="slidenum">
              <a:rPr lang="en-US" smtClean="0"/>
              <a:pPr/>
              <a:t>‹#›</a:t>
            </a:fld>
            <a:endParaRPr lang="en-US"/>
          </a:p>
        </p:txBody>
      </p:sp>
      <p:sp>
        <p:nvSpPr>
          <p:cNvPr id="7" name="Footer Placeholder 4"/>
          <p:cNvSpPr>
            <a:spLocks noGrp="1"/>
          </p:cNvSpPr>
          <p:nvPr>
            <p:ph type="ftr" sz="quarter" idx="3"/>
          </p:nvPr>
        </p:nvSpPr>
        <p:spPr>
          <a:xfrm>
            <a:off x="609600" y="6356351"/>
            <a:ext cx="3860800" cy="365125"/>
          </a:xfrm>
          <a:prstGeom prst="rect">
            <a:avLst/>
          </a:prstGeom>
        </p:spPr>
        <p:txBody>
          <a:bodyPr vert="horz" lIns="91440" tIns="45720" rIns="91440" bIns="45720" rtlCol="0" anchor="ctr"/>
          <a:lstStyle>
            <a:lvl1pPr algn="l">
              <a:defRPr sz="820">
                <a:solidFill>
                  <a:schemeClr val="tx1">
                    <a:tint val="75000"/>
                  </a:schemeClr>
                </a:solidFill>
                <a:latin typeface="Arial"/>
                <a:cs typeface="Arial"/>
              </a:defRPr>
            </a:lvl1pPr>
          </a:lstStyle>
          <a:p>
            <a:r>
              <a:rPr lang="en-US"/>
              <a:t>Mount Sinai / Presentation Name / Date</a:t>
            </a:r>
          </a:p>
        </p:txBody>
      </p:sp>
    </p:spTree>
  </p:cSld>
  <p:clrMap bg1="lt1" tx1="dk1" bg2="lt2" tx2="dk2" accent1="accent1" accent2="accent2" accent3="accent3" accent4="accent4" accent5="accent5" accent6="accent6" hlink="hlink" folHlink="folHlink"/>
  <p:sldLayoutIdLst>
    <p:sldLayoutId id="2147483706" r:id="rId1"/>
    <p:sldLayoutId id="2147483713" r:id="rId2"/>
    <p:sldLayoutId id="2147483714" r:id="rId3"/>
    <p:sldLayoutId id="2147483708" r:id="rId4"/>
    <p:sldLayoutId id="2147483716" r:id="rId5"/>
    <p:sldLayoutId id="2147483712" r:id="rId6"/>
    <p:sldLayoutId id="2147483717" r:id="rId7"/>
    <p:sldLayoutId id="2147483711" r:id="rId8"/>
    <p:sldLayoutId id="2147483718" r:id="rId9"/>
    <p:sldLayoutId id="2147483707" r:id="rId10"/>
    <p:sldLayoutId id="2147483719" r:id="rId11"/>
    <p:sldLayoutId id="2147483720" r:id="rId12"/>
    <p:sldLayoutId id="2147483721" r:id="rId13"/>
    <p:sldLayoutId id="2147483723" r:id="rId14"/>
    <p:sldLayoutId id="2147483722" r:id="rId15"/>
  </p:sldLayoutIdLst>
  <p:hf hdr="0" dt="0"/>
  <p:txStyles>
    <p:titleStyle>
      <a:lvl1pPr algn="l" defTabSz="457200" rtl="0" eaLnBrk="1" latinLnBrk="0" hangingPunct="1">
        <a:spcBef>
          <a:spcPct val="0"/>
        </a:spcBef>
        <a:buNone/>
        <a:defRPr sz="2000" b="1" kern="1200">
          <a:solidFill>
            <a:schemeClr val="accent1"/>
          </a:solidFill>
          <a:latin typeface="Times New Roman"/>
          <a:ea typeface="+mj-ea"/>
          <a:cs typeface="Times New Roman"/>
        </a:defRPr>
      </a:lvl1pPr>
    </p:titleStyle>
    <p:bodyStyle>
      <a:lvl1pPr marL="256032" indent="-347472" algn="l" defTabSz="457200" rtl="0" eaLnBrk="1" latinLnBrk="0" hangingPunct="1">
        <a:spcBef>
          <a:spcPct val="20000"/>
        </a:spcBef>
        <a:buSzPct val="70000"/>
        <a:buFont typeface="Lucida Grande"/>
        <a:buChar char="▶"/>
        <a:defRPr sz="1800" kern="1200">
          <a:solidFill>
            <a:schemeClr val="tx1">
              <a:lumMod val="65000"/>
              <a:lumOff val="35000"/>
            </a:schemeClr>
          </a:solidFill>
          <a:latin typeface="Arial"/>
          <a:ea typeface="+mn-ea"/>
          <a:cs typeface="Arial"/>
        </a:defRPr>
      </a:lvl1pPr>
      <a:lvl2pPr marL="742950" indent="-285750" algn="l" defTabSz="457200" rtl="0" eaLnBrk="1" latinLnBrk="0" hangingPunct="1">
        <a:spcBef>
          <a:spcPct val="20000"/>
        </a:spcBef>
        <a:buFont typeface="Arial"/>
        <a:buChar char="–"/>
        <a:defRPr sz="1600" kern="1200">
          <a:solidFill>
            <a:schemeClr val="tx1">
              <a:lumMod val="65000"/>
              <a:lumOff val="35000"/>
            </a:schemeClr>
          </a:solidFill>
          <a:latin typeface="Arial"/>
          <a:ea typeface="+mn-ea"/>
          <a:cs typeface="Arial"/>
        </a:defRPr>
      </a:lvl2pPr>
      <a:lvl3pPr marL="1143000" indent="-228600" algn="l" defTabSz="457200" rtl="0" eaLnBrk="1" latinLnBrk="0" hangingPunct="1">
        <a:spcBef>
          <a:spcPct val="20000"/>
        </a:spcBef>
        <a:buFont typeface="Arial"/>
        <a:buChar char="•"/>
        <a:defRPr sz="1400" kern="1200">
          <a:solidFill>
            <a:schemeClr val="tx1">
              <a:lumMod val="65000"/>
              <a:lumOff val="35000"/>
            </a:schemeClr>
          </a:solidFill>
          <a:latin typeface="Arial"/>
          <a:ea typeface="+mn-ea"/>
          <a:cs typeface="Arial"/>
        </a:defRPr>
      </a:lvl3pPr>
      <a:lvl4pPr marL="1600200" indent="-228600" algn="l" defTabSz="457200" rtl="0" eaLnBrk="1" latinLnBrk="0" hangingPunct="1">
        <a:spcBef>
          <a:spcPct val="20000"/>
        </a:spcBef>
        <a:buFont typeface="Arial"/>
        <a:buChar char="–"/>
        <a:defRPr sz="1200" kern="1200">
          <a:solidFill>
            <a:schemeClr val="tx1">
              <a:lumMod val="65000"/>
              <a:lumOff val="35000"/>
            </a:schemeClr>
          </a:solidFill>
          <a:latin typeface="Arial"/>
          <a:ea typeface="+mn-ea"/>
          <a:cs typeface="Arial"/>
        </a:defRPr>
      </a:lvl4pPr>
      <a:lvl5pPr marL="2057400" indent="-228600" algn="l" defTabSz="457200" rtl="0" eaLnBrk="1" latinLnBrk="0" hangingPunct="1">
        <a:spcBef>
          <a:spcPct val="20000"/>
        </a:spcBef>
        <a:buFont typeface="Arial"/>
        <a:buChar char="»"/>
        <a:defRPr sz="10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11D_CB92721F.xml"/><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microsoft.com/office/2018/10/relationships/comments" Target="../comments/modernComment_122_C79C03A1.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microsoft.com/office/2018/10/relationships/comments" Target="../comments/modernComment_123_AAF1DEF5.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hyperlink" Target="https://freepngimg.com/png/85354-text-question-blog-questions-logo-any" TargetMode="External"/><Relationship Id="rId2" Type="http://schemas.openxmlformats.org/officeDocument/2006/relationships/image" Target="../media/image10.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0118" y="1445659"/>
            <a:ext cx="7466312" cy="2148634"/>
          </a:xfrm>
        </p:spPr>
        <p:txBody>
          <a:bodyPr>
            <a:normAutofit/>
          </a:bodyPr>
          <a:lstStyle/>
          <a:p>
            <a:pPr algn="ctr"/>
            <a:r>
              <a:rPr lang="en-US" b="0" cap="all"/>
              <a:t> refractory status epilepticus </a:t>
            </a:r>
          </a:p>
        </p:txBody>
      </p:sp>
      <p:sp>
        <p:nvSpPr>
          <p:cNvPr id="3" name="Subtitle 2"/>
          <p:cNvSpPr>
            <a:spLocks noGrp="1"/>
          </p:cNvSpPr>
          <p:nvPr>
            <p:ph type="subTitle" idx="1"/>
          </p:nvPr>
        </p:nvSpPr>
        <p:spPr>
          <a:xfrm>
            <a:off x="2209801" y="3705734"/>
            <a:ext cx="5074067" cy="1791975"/>
          </a:xfrm>
        </p:spPr>
        <p:txBody>
          <a:bodyPr vert="horz" lIns="91440" tIns="45720" rIns="91440" bIns="45720" rtlCol="0" anchor="t">
            <a:normAutofit/>
          </a:bodyPr>
          <a:lstStyle/>
          <a:p>
            <a:pPr>
              <a:lnSpc>
                <a:spcPct val="100000"/>
              </a:lnSpc>
              <a:spcBef>
                <a:spcPts val="0"/>
              </a:spcBef>
            </a:pPr>
            <a:r>
              <a:rPr lang="en-US"/>
              <a:t>Amal Bittar, PharmD.</a:t>
            </a:r>
          </a:p>
          <a:p>
            <a:pPr>
              <a:lnSpc>
                <a:spcPct val="100000"/>
              </a:lnSpc>
              <a:spcBef>
                <a:spcPts val="0"/>
              </a:spcBef>
            </a:pPr>
            <a:r>
              <a:rPr lang="en-US"/>
              <a:t>PGY-1 Pharmacy Resident, MSSN.</a:t>
            </a:r>
          </a:p>
        </p:txBody>
      </p:sp>
    </p:spTree>
    <p:extLst>
      <p:ext uri="{BB962C8B-B14F-4D97-AF65-F5344CB8AC3E}">
        <p14:creationId xmlns:p14="http://schemas.microsoft.com/office/powerpoint/2010/main" val="156043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Objectives</a:t>
            </a:r>
          </a:p>
        </p:txBody>
      </p:sp>
      <p:sp>
        <p:nvSpPr>
          <p:cNvPr id="9" name="Content Placeholder 8"/>
          <p:cNvSpPr>
            <a:spLocks noGrp="1"/>
          </p:cNvSpPr>
          <p:nvPr>
            <p:ph sz="quarter" idx="10"/>
          </p:nvPr>
        </p:nvSpPr>
        <p:spPr>
          <a:xfrm>
            <a:off x="1981200" y="1540653"/>
            <a:ext cx="9064171" cy="4688266"/>
          </a:xfrm>
        </p:spPr>
        <p:txBody>
          <a:bodyPr anchor="t">
            <a:normAutofit/>
          </a:bodyPr>
          <a:lstStyle/>
          <a:p>
            <a:pPr>
              <a:lnSpc>
                <a:spcPct val="200000"/>
              </a:lnSpc>
            </a:pPr>
            <a:r>
              <a:rPr lang="en-US" dirty="0"/>
              <a:t>Discuss status epilepticus patient case findings.</a:t>
            </a:r>
          </a:p>
          <a:p>
            <a:pPr>
              <a:lnSpc>
                <a:spcPct val="200000"/>
              </a:lnSpc>
            </a:pPr>
            <a:r>
              <a:rPr lang="en-US" dirty="0"/>
              <a:t>Understand complications that may present in patient with status epilepticus.</a:t>
            </a:r>
          </a:p>
          <a:p>
            <a:pPr>
              <a:lnSpc>
                <a:spcPct val="200000"/>
              </a:lnSpc>
            </a:pPr>
            <a:r>
              <a:rPr lang="en-US" dirty="0"/>
              <a:t>Review treatment options for status epilepticus complications.</a:t>
            </a:r>
          </a:p>
          <a:p>
            <a:endParaRPr lang="en-US" dirty="0"/>
          </a:p>
        </p:txBody>
      </p:sp>
    </p:spTree>
    <p:extLst>
      <p:ext uri="{BB962C8B-B14F-4D97-AF65-F5344CB8AC3E}">
        <p14:creationId xmlns:p14="http://schemas.microsoft.com/office/powerpoint/2010/main" val="2354522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6A2B6-D297-B807-0E63-5C0CF91CAB86}"/>
              </a:ext>
            </a:extLst>
          </p:cNvPr>
          <p:cNvSpPr>
            <a:spLocks noGrp="1"/>
          </p:cNvSpPr>
          <p:nvPr>
            <p:ph type="title"/>
          </p:nvPr>
        </p:nvSpPr>
        <p:spPr>
          <a:xfrm>
            <a:off x="609600" y="436097"/>
            <a:ext cx="10972800" cy="879171"/>
          </a:xfrm>
        </p:spPr>
        <p:txBody>
          <a:bodyPr>
            <a:normAutofit/>
          </a:bodyPr>
          <a:lstStyle/>
          <a:p>
            <a:r>
              <a:rPr lang="en-US" sz="2800"/>
              <a:t>Patient presentation </a:t>
            </a:r>
          </a:p>
        </p:txBody>
      </p:sp>
      <p:sp>
        <p:nvSpPr>
          <p:cNvPr id="3" name="Content Placeholder 2">
            <a:extLst>
              <a:ext uri="{FF2B5EF4-FFF2-40B4-BE49-F238E27FC236}">
                <a16:creationId xmlns:a16="http://schemas.microsoft.com/office/drawing/2014/main" id="{4A543FE5-F654-DC52-3335-267060FFD757}"/>
              </a:ext>
            </a:extLst>
          </p:cNvPr>
          <p:cNvSpPr>
            <a:spLocks noGrp="1"/>
          </p:cNvSpPr>
          <p:nvPr>
            <p:ph idx="1"/>
          </p:nvPr>
        </p:nvSpPr>
        <p:spPr>
          <a:xfrm>
            <a:off x="609600" y="1152678"/>
            <a:ext cx="10972800" cy="4973486"/>
          </a:xfrm>
        </p:spPr>
        <p:txBody>
          <a:bodyPr vert="horz" lIns="91440" tIns="45720" rIns="91440" bIns="45720" rtlCol="0" anchor="t">
            <a:normAutofit lnSpcReduction="10000"/>
          </a:bodyPr>
          <a:lstStyle/>
          <a:p>
            <a:pPr marL="347345" indent="-347345">
              <a:lnSpc>
                <a:spcPct val="150000"/>
              </a:lnSpc>
            </a:pPr>
            <a:r>
              <a:rPr lang="en-US" sz="2000">
                <a:latin typeface="Times New Roman"/>
              </a:rPr>
              <a:t>WE is a 62 female with past medical history of chronic kidney disease (CKD) stage 2/3 on peritoneal dialysis (PD), coronary artery disease status post non-ST segment elevation myocardial infarction (NSTEMI), chronic alcohol use, opioid abuse on methadone, HIV, recently admitted for bleeding from PD catheter, found to have right renal mass, admitted for a witnessed  seizure</a:t>
            </a:r>
          </a:p>
          <a:p>
            <a:pPr marL="0" indent="0">
              <a:lnSpc>
                <a:spcPct val="150000"/>
              </a:lnSpc>
              <a:buNone/>
            </a:pPr>
            <a:r>
              <a:rPr lang="en-US" sz="2000">
                <a:latin typeface="Times New Roman"/>
              </a:rPr>
              <a:t>. </a:t>
            </a:r>
          </a:p>
          <a:p>
            <a:pPr marL="347345" indent="-347345">
              <a:lnSpc>
                <a:spcPct val="150000"/>
              </a:lnSpc>
              <a:spcBef>
                <a:spcPts val="1000"/>
              </a:spcBef>
            </a:pPr>
            <a:r>
              <a:rPr lang="en-US" sz="2000">
                <a:latin typeface="Times New Roman"/>
              </a:rPr>
              <a:t>Social history: History of addiction to heroin, cocaine, marijuana, on methadone dail</a:t>
            </a:r>
            <a:r>
              <a:rPr lang="en-US" sz="2000"/>
              <a:t>y</a:t>
            </a:r>
            <a:endParaRPr lang="en-US" sz="2000">
              <a:latin typeface="Times New Roman"/>
            </a:endParaRPr>
          </a:p>
          <a:p>
            <a:pPr marL="347345" indent="-347345">
              <a:lnSpc>
                <a:spcPct val="150000"/>
              </a:lnSpc>
              <a:spcBef>
                <a:spcPts val="1000"/>
              </a:spcBef>
            </a:pPr>
            <a:r>
              <a:rPr lang="en-US" sz="2000">
                <a:latin typeface="Times New Roman"/>
              </a:rPr>
              <a:t>Allergies: Tetracycline, shrimp</a:t>
            </a:r>
            <a:endParaRPr lang="en-US"/>
          </a:p>
          <a:p>
            <a:pPr marL="347345" indent="-347345">
              <a:lnSpc>
                <a:spcPct val="150000"/>
              </a:lnSpc>
              <a:spcBef>
                <a:spcPts val="1000"/>
              </a:spcBef>
            </a:pPr>
            <a:r>
              <a:rPr lang="en-US" sz="2000">
                <a:latin typeface="Times New Roman"/>
              </a:rPr>
              <a:t>Home medications: Ticagrelor 90 mg q12hr, carvedilol 12.5 mg po q12hr, emtricitabine-tenofovir 200mg-25 mg po QD, Etravirine 200 mg po q12hr, lanthanum 1000 mg po TID with meals, quetiapine 25 mg po QHS, Renal caps po QD, trazodone 300 mg po QHS.</a:t>
            </a:r>
            <a:endParaRPr lang="en-US">
              <a:latin typeface="Times New Roman"/>
            </a:endParaRPr>
          </a:p>
        </p:txBody>
      </p:sp>
      <p:sp>
        <p:nvSpPr>
          <p:cNvPr id="5" name="Slide Number Placeholder 4">
            <a:extLst>
              <a:ext uri="{FF2B5EF4-FFF2-40B4-BE49-F238E27FC236}">
                <a16:creationId xmlns:a16="http://schemas.microsoft.com/office/drawing/2014/main" id="{8ACCCE71-3D3C-FF65-C360-8EBA5D66E289}"/>
              </a:ext>
            </a:extLst>
          </p:cNvPr>
          <p:cNvSpPr>
            <a:spLocks noGrp="1"/>
          </p:cNvSpPr>
          <p:nvPr>
            <p:ph type="sldNum" sz="quarter" idx="12"/>
          </p:nvPr>
        </p:nvSpPr>
        <p:spPr/>
        <p:txBody>
          <a:bodyPr/>
          <a:lstStyle/>
          <a:p>
            <a:fld id="{9F8FBD0B-D5BA-AC4A-B182-CCF391B5588A}" type="slidenum">
              <a:rPr lang="en-US" smtClean="0"/>
              <a:pPr/>
              <a:t>3</a:t>
            </a:fld>
            <a:endParaRPr lang="en-US"/>
          </a:p>
        </p:txBody>
      </p:sp>
    </p:spTree>
    <p:extLst>
      <p:ext uri="{BB962C8B-B14F-4D97-AF65-F5344CB8AC3E}">
        <p14:creationId xmlns:p14="http://schemas.microsoft.com/office/powerpoint/2010/main" val="4270031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E217B-145A-A013-E907-D5967EAA9343}"/>
              </a:ext>
            </a:extLst>
          </p:cNvPr>
          <p:cNvSpPr>
            <a:spLocks noGrp="1"/>
          </p:cNvSpPr>
          <p:nvPr>
            <p:ph type="title"/>
          </p:nvPr>
        </p:nvSpPr>
        <p:spPr/>
        <p:txBody>
          <a:bodyPr/>
          <a:lstStyle/>
          <a:p>
            <a:r>
              <a:rPr lang="en-US"/>
              <a:t>Status Epilepticus </a:t>
            </a:r>
          </a:p>
        </p:txBody>
      </p:sp>
    </p:spTree>
    <p:extLst>
      <p:ext uri="{BB962C8B-B14F-4D97-AF65-F5344CB8AC3E}">
        <p14:creationId xmlns:p14="http://schemas.microsoft.com/office/powerpoint/2010/main" val="1693634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80DF00A-7D17-F2A0-002A-3E02A0C98B94}"/>
              </a:ext>
            </a:extLst>
          </p:cNvPr>
          <p:cNvSpPr>
            <a:spLocks noGrp="1"/>
          </p:cNvSpPr>
          <p:nvPr>
            <p:ph type="ftr" sz="quarter" idx="11"/>
          </p:nvPr>
        </p:nvSpPr>
        <p:spPr>
          <a:xfrm>
            <a:off x="625502" y="6356351"/>
            <a:ext cx="3860800" cy="365125"/>
          </a:xfrm>
        </p:spPr>
        <p:txBody>
          <a:bodyPr/>
          <a:lstStyle/>
          <a:p>
            <a:r>
              <a:rPr lang="en-US" dirty="0" err="1"/>
              <a:t>Wyile</a:t>
            </a:r>
            <a:r>
              <a:rPr lang="en-US" dirty="0"/>
              <a:t> T et al. </a:t>
            </a:r>
            <a:r>
              <a:rPr lang="en-US" dirty="0" err="1"/>
              <a:t>StatPearls</a:t>
            </a:r>
            <a:r>
              <a:rPr lang="en-US" dirty="0"/>
              <a:t> [Internet]. 2022.</a:t>
            </a:r>
          </a:p>
        </p:txBody>
      </p:sp>
      <p:sp>
        <p:nvSpPr>
          <p:cNvPr id="5" name="Slide Number Placeholder 4">
            <a:extLst>
              <a:ext uri="{FF2B5EF4-FFF2-40B4-BE49-F238E27FC236}">
                <a16:creationId xmlns:a16="http://schemas.microsoft.com/office/drawing/2014/main" id="{2818DA43-F62B-EBEE-3154-916B790952C2}"/>
              </a:ext>
            </a:extLst>
          </p:cNvPr>
          <p:cNvSpPr>
            <a:spLocks noGrp="1"/>
          </p:cNvSpPr>
          <p:nvPr>
            <p:ph type="sldNum" sz="quarter" idx="12"/>
          </p:nvPr>
        </p:nvSpPr>
        <p:spPr/>
        <p:txBody>
          <a:bodyPr/>
          <a:lstStyle/>
          <a:p>
            <a:fld id="{9F8FBD0B-D5BA-AC4A-B182-CCF391B5588A}" type="slidenum">
              <a:rPr lang="en-US" smtClean="0"/>
              <a:pPr/>
              <a:t>5</a:t>
            </a:fld>
            <a:endParaRPr lang="en-US"/>
          </a:p>
        </p:txBody>
      </p:sp>
      <p:graphicFrame>
        <p:nvGraphicFramePr>
          <p:cNvPr id="10" name="Table 10">
            <a:extLst>
              <a:ext uri="{FF2B5EF4-FFF2-40B4-BE49-F238E27FC236}">
                <a16:creationId xmlns:a16="http://schemas.microsoft.com/office/drawing/2014/main" id="{780E006B-A4DB-6621-BB36-F6602F0D4F14}"/>
              </a:ext>
            </a:extLst>
          </p:cNvPr>
          <p:cNvGraphicFramePr>
            <a:graphicFrameLocks noGrp="1"/>
          </p:cNvGraphicFramePr>
          <p:nvPr>
            <p:ph idx="1"/>
            <p:extLst>
              <p:ext uri="{D42A27DB-BD31-4B8C-83A1-F6EECF244321}">
                <p14:modId xmlns:p14="http://schemas.microsoft.com/office/powerpoint/2010/main" val="3150292984"/>
              </p:ext>
            </p:extLst>
          </p:nvPr>
        </p:nvGraphicFramePr>
        <p:xfrm>
          <a:off x="677333" y="2503714"/>
          <a:ext cx="10843397" cy="3931161"/>
        </p:xfrm>
        <a:graphic>
          <a:graphicData uri="http://schemas.openxmlformats.org/drawingml/2006/table">
            <a:tbl>
              <a:tblPr firstRow="1" bandRow="1">
                <a:tableStyleId>{5C22544A-7EE6-4342-B048-85BDC9FD1C3A}</a:tableStyleId>
              </a:tblPr>
              <a:tblGrid>
                <a:gridCol w="3218067">
                  <a:extLst>
                    <a:ext uri="{9D8B030D-6E8A-4147-A177-3AD203B41FA5}">
                      <a16:colId xmlns:a16="http://schemas.microsoft.com/office/drawing/2014/main" val="654287459"/>
                    </a:ext>
                  </a:extLst>
                </a:gridCol>
                <a:gridCol w="7625330">
                  <a:extLst>
                    <a:ext uri="{9D8B030D-6E8A-4147-A177-3AD203B41FA5}">
                      <a16:colId xmlns:a16="http://schemas.microsoft.com/office/drawing/2014/main" val="3236126520"/>
                    </a:ext>
                  </a:extLst>
                </a:gridCol>
              </a:tblGrid>
              <a:tr h="322550">
                <a:tc>
                  <a:txBody>
                    <a:bodyPr/>
                    <a:lstStyle/>
                    <a:p>
                      <a:r>
                        <a:rPr lang="en-US"/>
                        <a:t>Seizure </a:t>
                      </a:r>
                    </a:p>
                  </a:txBody>
                  <a:tcPr/>
                </a:tc>
                <a:tc>
                  <a:txBody>
                    <a:bodyPr/>
                    <a:lstStyle/>
                    <a:p>
                      <a:r>
                        <a:rPr lang="en-US"/>
                        <a:t>Definition </a:t>
                      </a:r>
                    </a:p>
                  </a:txBody>
                  <a:tcPr/>
                </a:tc>
                <a:extLst>
                  <a:ext uri="{0D108BD9-81ED-4DB2-BD59-A6C34878D82A}">
                    <a16:rowId xmlns:a16="http://schemas.microsoft.com/office/drawing/2014/main" val="1546211395"/>
                  </a:ext>
                </a:extLst>
              </a:tr>
              <a:tr h="564464">
                <a:tc>
                  <a:txBody>
                    <a:bodyPr/>
                    <a:lstStyle/>
                    <a:p>
                      <a:pPr marL="0" lvl="0" indent="0" algn="l">
                        <a:lnSpc>
                          <a:spcPct val="100000"/>
                        </a:lnSpc>
                        <a:spcBef>
                          <a:spcPts val="0"/>
                        </a:spcBef>
                        <a:spcAft>
                          <a:spcPts val="0"/>
                        </a:spcAft>
                        <a:buNone/>
                      </a:pPr>
                      <a:r>
                        <a:rPr lang="en-US" sz="1800" b="1" i="0" u="none" strike="noStrike" noProof="0">
                          <a:latin typeface="Times New Roman"/>
                        </a:rPr>
                        <a:t>Convulsive SE. </a:t>
                      </a:r>
                    </a:p>
                  </a:txBody>
                  <a:tcPr/>
                </a:tc>
                <a:tc>
                  <a:txBody>
                    <a:bodyPr/>
                    <a:lstStyle/>
                    <a:p>
                      <a:pPr lvl="0" algn="l">
                        <a:lnSpc>
                          <a:spcPct val="100000"/>
                        </a:lnSpc>
                        <a:spcBef>
                          <a:spcPts val="0"/>
                        </a:spcBef>
                        <a:spcAft>
                          <a:spcPts val="0"/>
                        </a:spcAft>
                        <a:buNone/>
                      </a:pPr>
                      <a:r>
                        <a:rPr lang="en-US" sz="1800" b="0" i="0" u="none" strike="noStrike" noProof="0">
                          <a:latin typeface="Times New Roman"/>
                        </a:rPr>
                        <a:t> Consists of generalized tonic-</a:t>
                      </a:r>
                      <a:r>
                        <a:rPr lang="en-US" sz="1800" b="0" i="0" u="none" strike="noStrike" noProof="0" err="1">
                          <a:latin typeface="Times New Roman"/>
                        </a:rPr>
                        <a:t>clonic</a:t>
                      </a:r>
                      <a:r>
                        <a:rPr lang="en-US" sz="1800" b="0" i="0" u="none" strike="noStrike" noProof="0">
                          <a:latin typeface="Times New Roman"/>
                        </a:rPr>
                        <a:t> movements and mental status impairment. </a:t>
                      </a:r>
                    </a:p>
                    <a:p>
                      <a:pPr lvl="0">
                        <a:buNone/>
                      </a:pPr>
                      <a:endParaRPr lang="en-US"/>
                    </a:p>
                  </a:txBody>
                  <a:tcPr/>
                </a:tc>
                <a:extLst>
                  <a:ext uri="{0D108BD9-81ED-4DB2-BD59-A6C34878D82A}">
                    <a16:rowId xmlns:a16="http://schemas.microsoft.com/office/drawing/2014/main" val="707356516"/>
                  </a:ext>
                </a:extLst>
              </a:tr>
              <a:tr h="661229">
                <a:tc>
                  <a:txBody>
                    <a:bodyPr/>
                    <a:lstStyle/>
                    <a:p>
                      <a:pPr lvl="0">
                        <a:buNone/>
                      </a:pPr>
                      <a:r>
                        <a:rPr lang="en-US" sz="1800" b="1" i="0" u="none" strike="noStrike" noProof="0">
                          <a:latin typeface="Times New Roman"/>
                        </a:rPr>
                        <a:t>Non-convulsive SE</a:t>
                      </a:r>
                      <a:endParaRPr lang="en-US" b="1" u="none"/>
                    </a:p>
                  </a:txBody>
                  <a:tcPr/>
                </a:tc>
                <a:tc>
                  <a:txBody>
                    <a:bodyPr/>
                    <a:lstStyle/>
                    <a:p>
                      <a:pPr lvl="0" algn="l">
                        <a:lnSpc>
                          <a:spcPct val="100000"/>
                        </a:lnSpc>
                        <a:spcBef>
                          <a:spcPts val="0"/>
                        </a:spcBef>
                        <a:spcAft>
                          <a:spcPts val="0"/>
                        </a:spcAft>
                        <a:buNone/>
                      </a:pPr>
                      <a:r>
                        <a:rPr lang="en-US" sz="1800" b="0" i="0" u="none" strike="noStrike" noProof="0">
                          <a:latin typeface="Times New Roman"/>
                        </a:rPr>
                        <a:t>Seizure activity identified on an electroencephalogram (EEG) with no accompanying tonic-</a:t>
                      </a:r>
                      <a:r>
                        <a:rPr lang="en-US" sz="1800" b="0" i="0" u="none" strike="noStrike" noProof="0" err="1">
                          <a:latin typeface="Times New Roman"/>
                        </a:rPr>
                        <a:t>clonic</a:t>
                      </a:r>
                      <a:r>
                        <a:rPr lang="en-US" sz="1800" b="0" i="0" u="none" strike="noStrike" noProof="0">
                          <a:latin typeface="Times New Roman"/>
                        </a:rPr>
                        <a:t> movements.</a:t>
                      </a:r>
                    </a:p>
                  </a:txBody>
                  <a:tcPr/>
                </a:tc>
                <a:extLst>
                  <a:ext uri="{0D108BD9-81ED-4DB2-BD59-A6C34878D82A}">
                    <a16:rowId xmlns:a16="http://schemas.microsoft.com/office/drawing/2014/main" val="2057391439"/>
                  </a:ext>
                </a:extLst>
              </a:tr>
              <a:tr h="806377">
                <a:tc>
                  <a:txBody>
                    <a:bodyPr/>
                    <a:lstStyle/>
                    <a:p>
                      <a:pPr lvl="0">
                        <a:buNone/>
                      </a:pPr>
                      <a:r>
                        <a:rPr lang="en-US" sz="1800" b="1" i="0" u="none" strike="noStrike" noProof="0">
                          <a:latin typeface="Times New Roman"/>
                        </a:rPr>
                        <a:t>Focal motor SE </a:t>
                      </a:r>
                      <a:endParaRPr lang="en-US" b="1" u="none"/>
                    </a:p>
                  </a:txBody>
                  <a:tcPr/>
                </a:tc>
                <a:tc>
                  <a:txBody>
                    <a:bodyPr/>
                    <a:lstStyle/>
                    <a:p>
                      <a:pPr lvl="0">
                        <a:buNone/>
                      </a:pPr>
                      <a:r>
                        <a:rPr lang="en-US" sz="1800" b="0" i="0" u="none" strike="noStrike" noProof="0">
                          <a:latin typeface="Times New Roman"/>
                        </a:rPr>
                        <a:t>Involves the refractory motor activity of a limb or a group of muscles on one side of the body with or without loss of consciousness is myoclonic status epilepticus.</a:t>
                      </a:r>
                      <a:endParaRPr lang="en-US"/>
                    </a:p>
                  </a:txBody>
                  <a:tcPr/>
                </a:tc>
                <a:extLst>
                  <a:ext uri="{0D108BD9-81ED-4DB2-BD59-A6C34878D82A}">
                    <a16:rowId xmlns:a16="http://schemas.microsoft.com/office/drawing/2014/main" val="351061720"/>
                  </a:ext>
                </a:extLst>
              </a:tr>
              <a:tr h="564464">
                <a:tc>
                  <a:txBody>
                    <a:bodyPr/>
                    <a:lstStyle/>
                    <a:p>
                      <a:pPr lvl="0">
                        <a:buNone/>
                      </a:pPr>
                      <a:r>
                        <a:rPr lang="en-US" sz="1800" b="1" i="0" u="none" strike="noStrike" noProof="0">
                          <a:latin typeface="Times New Roman"/>
                        </a:rPr>
                        <a:t>Refractory SE</a:t>
                      </a:r>
                      <a:endParaRPr lang="en-US" b="1" u="none"/>
                    </a:p>
                  </a:txBody>
                  <a:tcPr/>
                </a:tc>
                <a:tc>
                  <a:txBody>
                    <a:bodyPr/>
                    <a:lstStyle/>
                    <a:p>
                      <a:pPr lvl="0">
                        <a:buNone/>
                      </a:pPr>
                      <a:r>
                        <a:rPr lang="en-US" sz="1800" b="0" i="0" u="none" strike="noStrike" noProof="0">
                          <a:latin typeface="Times New Roman"/>
                        </a:rPr>
                        <a:t> Refers to continuing seizures (convulsive or non-convulsive) despite appropriate antiepileptic drugs. Failure of initial (1st line) and subsequent (2nd line) therapy.</a:t>
                      </a:r>
                      <a:endParaRPr lang="en-US"/>
                    </a:p>
                  </a:txBody>
                  <a:tcPr/>
                </a:tc>
                <a:extLst>
                  <a:ext uri="{0D108BD9-81ED-4DB2-BD59-A6C34878D82A}">
                    <a16:rowId xmlns:a16="http://schemas.microsoft.com/office/drawing/2014/main" val="3996476285"/>
                  </a:ext>
                </a:extLst>
              </a:tr>
              <a:tr h="709612">
                <a:tc>
                  <a:txBody>
                    <a:bodyPr/>
                    <a:lstStyle/>
                    <a:p>
                      <a:pPr lvl="0">
                        <a:buNone/>
                      </a:pPr>
                      <a:r>
                        <a:rPr lang="en-US" sz="1800" b="1" i="0" u="none" strike="noStrike" noProof="0" dirty="0">
                          <a:latin typeface="Times New Roman"/>
                        </a:rPr>
                        <a:t>Super refractory SE </a:t>
                      </a:r>
                      <a:endParaRPr lang="en-US" b="1" u="none" dirty="0"/>
                    </a:p>
                  </a:txBody>
                  <a:tcPr/>
                </a:tc>
                <a:tc>
                  <a:txBody>
                    <a:bodyPr/>
                    <a:lstStyle/>
                    <a:p>
                      <a:pPr lvl="0">
                        <a:buNone/>
                      </a:pPr>
                      <a:r>
                        <a:rPr lang="en-US" sz="1800" b="0" i="0" u="none" strike="noStrike" noProof="0" dirty="0">
                          <a:latin typeface="Times New Roman"/>
                        </a:rPr>
                        <a:t>Failure of continuous infusion anesthetics to control seizure, or recurrence of seizure upon withdrawal of continuous infusion anesthetics</a:t>
                      </a:r>
                      <a:endParaRPr lang="en-US" dirty="0"/>
                    </a:p>
                  </a:txBody>
                  <a:tcPr/>
                </a:tc>
                <a:extLst>
                  <a:ext uri="{0D108BD9-81ED-4DB2-BD59-A6C34878D82A}">
                    <a16:rowId xmlns:a16="http://schemas.microsoft.com/office/drawing/2014/main" val="1711576356"/>
                  </a:ext>
                </a:extLst>
              </a:tr>
            </a:tbl>
          </a:graphicData>
        </a:graphic>
      </p:graphicFrame>
      <p:sp>
        <p:nvSpPr>
          <p:cNvPr id="9" name="Title 8">
            <a:extLst>
              <a:ext uri="{FF2B5EF4-FFF2-40B4-BE49-F238E27FC236}">
                <a16:creationId xmlns:a16="http://schemas.microsoft.com/office/drawing/2014/main" id="{E38E6158-AA1F-2ED2-74F2-9EA33F73B8C5}"/>
              </a:ext>
            </a:extLst>
          </p:cNvPr>
          <p:cNvSpPr>
            <a:spLocks noGrp="1"/>
          </p:cNvSpPr>
          <p:nvPr>
            <p:ph type="title"/>
          </p:nvPr>
        </p:nvSpPr>
        <p:spPr/>
        <p:txBody>
          <a:bodyPr>
            <a:normAutofit/>
          </a:bodyPr>
          <a:lstStyle/>
          <a:p>
            <a:r>
              <a:rPr lang="en-US" sz="3200"/>
              <a:t>Definitions</a:t>
            </a:r>
          </a:p>
        </p:txBody>
      </p:sp>
      <p:sp>
        <p:nvSpPr>
          <p:cNvPr id="11" name="TextBox 10">
            <a:extLst>
              <a:ext uri="{FF2B5EF4-FFF2-40B4-BE49-F238E27FC236}">
                <a16:creationId xmlns:a16="http://schemas.microsoft.com/office/drawing/2014/main" id="{7BA260EC-6094-8220-787A-2A2D50645E5E}"/>
              </a:ext>
            </a:extLst>
          </p:cNvPr>
          <p:cNvSpPr txBox="1"/>
          <p:nvPr/>
        </p:nvSpPr>
        <p:spPr>
          <a:xfrm>
            <a:off x="612476" y="1060684"/>
            <a:ext cx="1139836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Status epilepticus</a:t>
            </a:r>
            <a:r>
              <a:rPr lang="en-US"/>
              <a:t>: seizure with 5 minutes or more of continuous clinical and/or electrographic seizure activity or recurrent seizure activity without recovery between seizures. </a:t>
            </a:r>
            <a:r>
              <a:rPr lang="en-US">
                <a:cs typeface="Times New Roman"/>
              </a:rPr>
              <a:t>​</a:t>
            </a:r>
          </a:p>
          <a:p>
            <a:endParaRPr lang="en-US">
              <a:ea typeface="+mn-lt"/>
              <a:cs typeface="+mn-lt"/>
            </a:endParaRPr>
          </a:p>
          <a:p>
            <a:r>
              <a:rPr lang="en-US">
                <a:ea typeface="+mn-lt"/>
                <a:cs typeface="+mn-lt"/>
              </a:rPr>
              <a:t>Status epilepticus may be convulsive, non-convulsive, focal motor, myoclonic, and any can become refractory.</a:t>
            </a:r>
          </a:p>
        </p:txBody>
      </p:sp>
    </p:spTree>
    <p:extLst>
      <p:ext uri="{BB962C8B-B14F-4D97-AF65-F5344CB8AC3E}">
        <p14:creationId xmlns:p14="http://schemas.microsoft.com/office/powerpoint/2010/main" val="2876646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818DA43-F62B-EBEE-3154-916B790952C2}"/>
              </a:ext>
            </a:extLst>
          </p:cNvPr>
          <p:cNvSpPr>
            <a:spLocks noGrp="1"/>
          </p:cNvSpPr>
          <p:nvPr>
            <p:ph type="sldNum" sz="quarter" idx="12"/>
          </p:nvPr>
        </p:nvSpPr>
        <p:spPr/>
        <p:txBody>
          <a:bodyPr/>
          <a:lstStyle/>
          <a:p>
            <a:fld id="{9F8FBD0B-D5BA-AC4A-B182-CCF391B5588A}" type="slidenum">
              <a:rPr lang="en-US" smtClean="0"/>
              <a:pPr/>
              <a:t>6</a:t>
            </a:fld>
            <a:endParaRPr lang="en-US"/>
          </a:p>
        </p:txBody>
      </p:sp>
      <p:sp>
        <p:nvSpPr>
          <p:cNvPr id="7" name="Title 6">
            <a:extLst>
              <a:ext uri="{FF2B5EF4-FFF2-40B4-BE49-F238E27FC236}">
                <a16:creationId xmlns:a16="http://schemas.microsoft.com/office/drawing/2014/main" id="{B1283F87-7079-D491-05C6-115427691098}"/>
              </a:ext>
            </a:extLst>
          </p:cNvPr>
          <p:cNvSpPr>
            <a:spLocks noGrp="1"/>
          </p:cNvSpPr>
          <p:nvPr>
            <p:ph type="title"/>
          </p:nvPr>
        </p:nvSpPr>
        <p:spPr>
          <a:xfrm>
            <a:off x="609600" y="315145"/>
            <a:ext cx="10972800" cy="625171"/>
          </a:xfrm>
        </p:spPr>
        <p:txBody>
          <a:bodyPr>
            <a:normAutofit/>
          </a:bodyPr>
          <a:lstStyle/>
          <a:p>
            <a:r>
              <a:rPr lang="en-US" sz="3200"/>
              <a:t>Etiology  </a:t>
            </a:r>
          </a:p>
        </p:txBody>
      </p:sp>
      <p:sp>
        <p:nvSpPr>
          <p:cNvPr id="9" name="Content Placeholder 8">
            <a:extLst>
              <a:ext uri="{FF2B5EF4-FFF2-40B4-BE49-F238E27FC236}">
                <a16:creationId xmlns:a16="http://schemas.microsoft.com/office/drawing/2014/main" id="{C308FAC1-2852-B2AF-C3B2-6A0C1C6BB949}"/>
              </a:ext>
            </a:extLst>
          </p:cNvPr>
          <p:cNvSpPr>
            <a:spLocks noGrp="1"/>
          </p:cNvSpPr>
          <p:nvPr>
            <p:ph idx="1"/>
          </p:nvPr>
        </p:nvSpPr>
        <p:spPr>
          <a:xfrm>
            <a:off x="609600" y="947058"/>
            <a:ext cx="10972800" cy="5275867"/>
          </a:xfrm>
        </p:spPr>
        <p:txBody>
          <a:bodyPr vert="horz" lIns="91440" tIns="45720" rIns="91440" bIns="45720" rtlCol="0" anchor="t">
            <a:noAutofit/>
          </a:bodyPr>
          <a:lstStyle/>
          <a:p>
            <a:pPr marL="0" indent="0">
              <a:buNone/>
            </a:pPr>
            <a:r>
              <a:rPr lang="en-US" sz="2000" dirty="0">
                <a:latin typeface="Times New Roman"/>
              </a:rPr>
              <a:t>Potential acute processes include: </a:t>
            </a:r>
          </a:p>
          <a:p>
            <a:pPr lvl="1"/>
            <a:r>
              <a:rPr lang="en-US" dirty="0">
                <a:latin typeface="Times New Roman"/>
              </a:rPr>
              <a:t>Central nervous system (CNS) infections (meningitis, encephalitis, and intracranial abscess) </a:t>
            </a:r>
          </a:p>
          <a:p>
            <a:pPr lvl="1"/>
            <a:r>
              <a:rPr lang="en-US" dirty="0">
                <a:latin typeface="Times New Roman"/>
              </a:rPr>
              <a:t>Metabolic abnormalities (hypoglycemia, hyponatremia, hypocalcemia, hepatic encephalopathy, and inborn errors of metabolism in children) </a:t>
            </a:r>
          </a:p>
          <a:p>
            <a:pPr lvl="1"/>
            <a:r>
              <a:rPr lang="en-US" dirty="0">
                <a:latin typeface="Times New Roman"/>
              </a:rPr>
              <a:t>Cerebrovascular accidents </a:t>
            </a:r>
          </a:p>
          <a:p>
            <a:pPr lvl="1"/>
            <a:r>
              <a:rPr lang="en-US" dirty="0">
                <a:latin typeface="Times New Roman"/>
              </a:rPr>
              <a:t>Head trauma (with or without intracranial bleed) </a:t>
            </a:r>
          </a:p>
          <a:p>
            <a:pPr lvl="1"/>
            <a:r>
              <a:rPr lang="en-US" dirty="0">
                <a:latin typeface="Times New Roman"/>
              </a:rPr>
              <a:t>Drug toxicity </a:t>
            </a:r>
          </a:p>
          <a:p>
            <a:pPr lvl="1"/>
            <a:r>
              <a:rPr lang="en-US" dirty="0">
                <a:latin typeface="Times New Roman"/>
              </a:rPr>
              <a:t>Drug withdrawal syndromes (e.g., alcohol, benzodiazepines, and barbiturates) </a:t>
            </a:r>
          </a:p>
          <a:p>
            <a:pPr lvl="1"/>
            <a:r>
              <a:rPr lang="en-US" dirty="0">
                <a:latin typeface="Times New Roman"/>
              </a:rPr>
              <a:t>Hypoxia </a:t>
            </a:r>
          </a:p>
          <a:p>
            <a:pPr lvl="1"/>
            <a:r>
              <a:rPr lang="en-US" dirty="0">
                <a:latin typeface="Times New Roman"/>
              </a:rPr>
              <a:t>Hypertensive emergency </a:t>
            </a:r>
          </a:p>
          <a:p>
            <a:pPr lvl="1"/>
            <a:endParaRPr lang="en-US" dirty="0">
              <a:latin typeface="Times New Roman"/>
            </a:endParaRPr>
          </a:p>
          <a:p>
            <a:pPr marL="0" indent="0">
              <a:buNone/>
            </a:pPr>
            <a:r>
              <a:rPr lang="en-US" sz="2000" dirty="0">
                <a:latin typeface="Times New Roman"/>
              </a:rPr>
              <a:t>Chronic processes that may result in status epilepticus include: </a:t>
            </a:r>
          </a:p>
          <a:p>
            <a:pPr lvl="1"/>
            <a:r>
              <a:rPr lang="en-US" dirty="0">
                <a:latin typeface="Times New Roman"/>
              </a:rPr>
              <a:t>Pre-existing epilepsy with breakthrough seizures or non-compliance with anti-epileptic drugs </a:t>
            </a:r>
          </a:p>
          <a:p>
            <a:pPr lvl="1"/>
            <a:r>
              <a:rPr lang="en-US" dirty="0">
                <a:latin typeface="Times New Roman"/>
              </a:rPr>
              <a:t>Ethanol withdrawal </a:t>
            </a:r>
          </a:p>
          <a:p>
            <a:pPr lvl="1"/>
            <a:r>
              <a:rPr lang="en-US" dirty="0">
                <a:latin typeface="Times New Roman"/>
              </a:rPr>
              <a:t>CNS tumors </a:t>
            </a:r>
          </a:p>
          <a:p>
            <a:pPr lvl="1"/>
            <a:r>
              <a:rPr lang="en-US" dirty="0">
                <a:latin typeface="Times New Roman"/>
                <a:cs typeface="Times New Roman"/>
              </a:rPr>
              <a:t>Autoimmune disorders </a:t>
            </a:r>
            <a:endParaRPr lang="en-US" dirty="0"/>
          </a:p>
          <a:p>
            <a:pPr lvl="1"/>
            <a:r>
              <a:rPr lang="en-US" dirty="0">
                <a:latin typeface="Times New Roman"/>
              </a:rPr>
              <a:t>Remote CNS pathology (e.g., traumatic brain injury, stroke)  </a:t>
            </a:r>
          </a:p>
        </p:txBody>
      </p:sp>
      <p:sp>
        <p:nvSpPr>
          <p:cNvPr id="2" name="Footer Placeholder 3">
            <a:extLst>
              <a:ext uri="{FF2B5EF4-FFF2-40B4-BE49-F238E27FC236}">
                <a16:creationId xmlns:a16="http://schemas.microsoft.com/office/drawing/2014/main" id="{8B555EF9-A039-A248-910F-2B20690AEB0B}"/>
              </a:ext>
            </a:extLst>
          </p:cNvPr>
          <p:cNvSpPr txBox="1">
            <a:spLocks/>
          </p:cNvSpPr>
          <p:nvPr/>
        </p:nvSpPr>
        <p:spPr>
          <a:xfrm>
            <a:off x="609600" y="6356350"/>
            <a:ext cx="3860800" cy="365125"/>
          </a:xfrm>
          <a:prstGeom prst="rect">
            <a:avLst/>
          </a:prstGeom>
        </p:spPr>
        <p:txBody>
          <a:bodyPr vert="horz" lIns="91440" tIns="45720" rIns="91440" bIns="45720" rtlCol="0" anchor="ctr"/>
          <a:lstStyle>
            <a:defPPr>
              <a:defRPr lang="en-US"/>
            </a:defPPr>
            <a:lvl1pPr marL="0" algn="l" defTabSz="914400" rtl="0" eaLnBrk="1" latinLnBrk="0" hangingPunct="1">
              <a:defRPr sz="820" kern="1200">
                <a:solidFill>
                  <a:schemeClr val="tx1">
                    <a:tint val="75000"/>
                  </a:schemeClr>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t>Wyile</a:t>
            </a:r>
            <a:r>
              <a:rPr lang="en-US" dirty="0"/>
              <a:t> T et al. </a:t>
            </a:r>
            <a:r>
              <a:rPr lang="en-US" dirty="0" err="1"/>
              <a:t>StatPearls</a:t>
            </a:r>
            <a:r>
              <a:rPr lang="en-US" dirty="0"/>
              <a:t> [Internet]. 2022.</a:t>
            </a:r>
          </a:p>
        </p:txBody>
      </p:sp>
    </p:spTree>
    <p:extLst>
      <p:ext uri="{BB962C8B-B14F-4D97-AF65-F5344CB8AC3E}">
        <p14:creationId xmlns:p14="http://schemas.microsoft.com/office/powerpoint/2010/main" val="2175108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D465C-BE9B-BDC9-0237-4846BF36AE42}"/>
              </a:ext>
            </a:extLst>
          </p:cNvPr>
          <p:cNvSpPr>
            <a:spLocks noGrp="1"/>
          </p:cNvSpPr>
          <p:nvPr>
            <p:ph type="title"/>
          </p:nvPr>
        </p:nvSpPr>
        <p:spPr/>
        <p:txBody>
          <a:bodyPr>
            <a:normAutofit/>
          </a:bodyPr>
          <a:lstStyle/>
          <a:p>
            <a:r>
              <a:rPr lang="en-US" sz="3200"/>
              <a:t>Pathophysiology</a:t>
            </a:r>
          </a:p>
        </p:txBody>
      </p:sp>
      <p:sp>
        <p:nvSpPr>
          <p:cNvPr id="5" name="Slide Number Placeholder 4">
            <a:extLst>
              <a:ext uri="{FF2B5EF4-FFF2-40B4-BE49-F238E27FC236}">
                <a16:creationId xmlns:a16="http://schemas.microsoft.com/office/drawing/2014/main" id="{1DD840E4-3B07-9795-DC90-F38BBC139D37}"/>
              </a:ext>
            </a:extLst>
          </p:cNvPr>
          <p:cNvSpPr>
            <a:spLocks noGrp="1"/>
          </p:cNvSpPr>
          <p:nvPr>
            <p:ph type="sldNum" sz="quarter" idx="12"/>
          </p:nvPr>
        </p:nvSpPr>
        <p:spPr/>
        <p:txBody>
          <a:bodyPr/>
          <a:lstStyle/>
          <a:p>
            <a:fld id="{9F8FBD0B-D5BA-AC4A-B182-CCF391B5588A}" type="slidenum">
              <a:rPr lang="en-US" smtClean="0"/>
              <a:pPr/>
              <a:t>7</a:t>
            </a:fld>
            <a:endParaRPr lang="en-US"/>
          </a:p>
        </p:txBody>
      </p:sp>
      <p:sp>
        <p:nvSpPr>
          <p:cNvPr id="14" name="Content Placeholder 8">
            <a:extLst>
              <a:ext uri="{FF2B5EF4-FFF2-40B4-BE49-F238E27FC236}">
                <a16:creationId xmlns:a16="http://schemas.microsoft.com/office/drawing/2014/main" id="{A9FFA824-4BA7-8B7C-4234-EA627A2D68B4}"/>
              </a:ext>
            </a:extLst>
          </p:cNvPr>
          <p:cNvSpPr>
            <a:spLocks noGrp="1"/>
          </p:cNvSpPr>
          <p:nvPr>
            <p:ph idx="1"/>
          </p:nvPr>
        </p:nvSpPr>
        <p:spPr>
          <a:xfrm>
            <a:off x="609600" y="1116391"/>
            <a:ext cx="10972800" cy="5106534"/>
          </a:xfrm>
        </p:spPr>
        <p:txBody>
          <a:bodyPr vert="horz" lIns="91440" tIns="45720" rIns="91440" bIns="45720" rtlCol="0" anchor="t">
            <a:noAutofit/>
          </a:bodyPr>
          <a:lstStyle/>
          <a:p>
            <a:pPr marL="347345" indent="-347345">
              <a:lnSpc>
                <a:spcPct val="150000"/>
              </a:lnSpc>
              <a:buNone/>
            </a:pPr>
            <a:r>
              <a:rPr lang="en-US" sz="2000">
                <a:latin typeface="Times New Roman"/>
              </a:rPr>
              <a:t>A seizure is a paroxysmal electrical discharge of neurons in the brain resulting in a change of function or behavior. It is important to understand that a seizure is a CNS event and may present as convulsive or non-convulsive.</a:t>
            </a:r>
            <a:endParaRPr lang="en-US">
              <a:latin typeface="Times New Roman"/>
            </a:endParaRPr>
          </a:p>
          <a:p>
            <a:pPr marL="347345" indent="-347345">
              <a:lnSpc>
                <a:spcPct val="150000"/>
              </a:lnSpc>
              <a:buNone/>
            </a:pPr>
            <a:r>
              <a:rPr lang="en-US" sz="2000">
                <a:latin typeface="Times New Roman"/>
              </a:rPr>
              <a:t>  </a:t>
            </a:r>
            <a:endParaRPr lang="en-US">
              <a:latin typeface="Times New Roman"/>
            </a:endParaRPr>
          </a:p>
          <a:p>
            <a:pPr marL="347345" indent="-347345">
              <a:lnSpc>
                <a:spcPct val="150000"/>
              </a:lnSpc>
              <a:buNone/>
            </a:pPr>
            <a:endParaRPr lang="en-US" sz="2000">
              <a:latin typeface="Times New Roman"/>
            </a:endParaRPr>
          </a:p>
          <a:p>
            <a:pPr marL="347345" indent="-347345">
              <a:buNone/>
            </a:pPr>
            <a:endParaRPr lang="en-US"/>
          </a:p>
          <a:p>
            <a:pPr marL="0" indent="0">
              <a:buNone/>
            </a:pPr>
            <a:endParaRPr lang="en-US" sz="2000">
              <a:latin typeface="Times New Roman"/>
            </a:endParaRPr>
          </a:p>
        </p:txBody>
      </p:sp>
      <p:graphicFrame>
        <p:nvGraphicFramePr>
          <p:cNvPr id="3" name="Diagram 5">
            <a:extLst>
              <a:ext uri="{FF2B5EF4-FFF2-40B4-BE49-F238E27FC236}">
                <a16:creationId xmlns:a16="http://schemas.microsoft.com/office/drawing/2014/main" id="{31D6733D-ACCC-3451-B87D-2FD8AC57AE3E}"/>
              </a:ext>
            </a:extLst>
          </p:cNvPr>
          <p:cNvGraphicFramePr/>
          <p:nvPr>
            <p:extLst>
              <p:ext uri="{D42A27DB-BD31-4B8C-83A1-F6EECF244321}">
                <p14:modId xmlns:p14="http://schemas.microsoft.com/office/powerpoint/2010/main" val="3421573122"/>
              </p:ext>
            </p:extLst>
          </p:nvPr>
        </p:nvGraphicFramePr>
        <p:xfrm>
          <a:off x="2300378" y="2678501"/>
          <a:ext cx="8913962" cy="36719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3">
            <a:extLst>
              <a:ext uri="{FF2B5EF4-FFF2-40B4-BE49-F238E27FC236}">
                <a16:creationId xmlns:a16="http://schemas.microsoft.com/office/drawing/2014/main" id="{6B5B3E3C-CA5E-A6F5-52F6-2251B5F55FB3}"/>
              </a:ext>
            </a:extLst>
          </p:cNvPr>
          <p:cNvSpPr>
            <a:spLocks noGrp="1"/>
          </p:cNvSpPr>
          <p:nvPr>
            <p:ph type="ftr" sz="quarter" idx="11"/>
          </p:nvPr>
        </p:nvSpPr>
        <p:spPr>
          <a:xfrm>
            <a:off x="625502" y="6356351"/>
            <a:ext cx="3860800" cy="365125"/>
          </a:xfrm>
        </p:spPr>
        <p:txBody>
          <a:bodyPr/>
          <a:lstStyle/>
          <a:p>
            <a:r>
              <a:rPr lang="en-US" dirty="0" err="1"/>
              <a:t>Wyile</a:t>
            </a:r>
            <a:r>
              <a:rPr lang="en-US" dirty="0"/>
              <a:t> T et al. </a:t>
            </a:r>
            <a:r>
              <a:rPr lang="en-US" dirty="0" err="1"/>
              <a:t>StatPearls</a:t>
            </a:r>
            <a:r>
              <a:rPr lang="en-US" dirty="0"/>
              <a:t> [Internet]. 2022.</a:t>
            </a:r>
          </a:p>
        </p:txBody>
      </p:sp>
    </p:spTree>
    <p:extLst>
      <p:ext uri="{BB962C8B-B14F-4D97-AF65-F5344CB8AC3E}">
        <p14:creationId xmlns:p14="http://schemas.microsoft.com/office/powerpoint/2010/main" val="3082526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368C93F-D27D-F0A2-C904-30F2D74DE43F}"/>
              </a:ext>
            </a:extLst>
          </p:cNvPr>
          <p:cNvSpPr>
            <a:spLocks noGrp="1"/>
          </p:cNvSpPr>
          <p:nvPr>
            <p:ph type="ftr" sz="quarter" idx="11"/>
          </p:nvPr>
        </p:nvSpPr>
        <p:spPr/>
        <p:txBody>
          <a:bodyPr/>
          <a:lstStyle/>
          <a:p>
            <a:r>
              <a:rPr lang="en-US"/>
              <a:t>Mount Sinai / Presentation Name / Date</a:t>
            </a:r>
          </a:p>
        </p:txBody>
      </p:sp>
      <p:sp>
        <p:nvSpPr>
          <p:cNvPr id="5" name="Slide Number Placeholder 4">
            <a:extLst>
              <a:ext uri="{FF2B5EF4-FFF2-40B4-BE49-F238E27FC236}">
                <a16:creationId xmlns:a16="http://schemas.microsoft.com/office/drawing/2014/main" id="{1DD840E4-3B07-9795-DC90-F38BBC139D37}"/>
              </a:ext>
            </a:extLst>
          </p:cNvPr>
          <p:cNvSpPr>
            <a:spLocks noGrp="1"/>
          </p:cNvSpPr>
          <p:nvPr>
            <p:ph type="sldNum" sz="quarter" idx="12"/>
          </p:nvPr>
        </p:nvSpPr>
        <p:spPr/>
        <p:txBody>
          <a:bodyPr/>
          <a:lstStyle/>
          <a:p>
            <a:fld id="{9F8FBD0B-D5BA-AC4A-B182-CCF391B5588A}" type="slidenum">
              <a:rPr lang="en-US" smtClean="0"/>
              <a:pPr/>
              <a:t>8</a:t>
            </a:fld>
            <a:endParaRPr lang="en-US"/>
          </a:p>
        </p:txBody>
      </p:sp>
      <p:sp>
        <p:nvSpPr>
          <p:cNvPr id="26" name="Content Placeholder 25">
            <a:extLst>
              <a:ext uri="{FF2B5EF4-FFF2-40B4-BE49-F238E27FC236}">
                <a16:creationId xmlns:a16="http://schemas.microsoft.com/office/drawing/2014/main" id="{33594965-573F-B4C3-F81C-4867D519FD1C}"/>
              </a:ext>
            </a:extLst>
          </p:cNvPr>
          <p:cNvSpPr>
            <a:spLocks noGrp="1"/>
          </p:cNvSpPr>
          <p:nvPr>
            <p:ph idx="1"/>
          </p:nvPr>
        </p:nvSpPr>
        <p:spPr>
          <a:xfrm>
            <a:off x="609600" y="975282"/>
            <a:ext cx="10972800" cy="5150882"/>
          </a:xfrm>
        </p:spPr>
        <p:txBody>
          <a:bodyPr vert="horz" lIns="91440" tIns="45720" rIns="91440" bIns="45720" rtlCol="0" anchor="t">
            <a:normAutofit fontScale="85000" lnSpcReduction="10000"/>
          </a:bodyPr>
          <a:lstStyle/>
          <a:p>
            <a:pPr marL="0" indent="0">
              <a:buNone/>
            </a:pPr>
            <a:r>
              <a:rPr lang="en-US" b="1" dirty="0">
                <a:latin typeface="Times New Roman"/>
              </a:rPr>
              <a:t>Imaging </a:t>
            </a:r>
          </a:p>
          <a:p>
            <a:pPr marL="347345" indent="-347345"/>
            <a:r>
              <a:rPr lang="en-US" dirty="0">
                <a:latin typeface="Times New Roman"/>
              </a:rPr>
              <a:t>A head computed tomography (CTH) scan is appropriate in most situations and most easily obtained. </a:t>
            </a:r>
          </a:p>
          <a:p>
            <a:pPr marL="347345" indent="-347345"/>
            <a:r>
              <a:rPr lang="en-US" dirty="0">
                <a:latin typeface="Times New Roman"/>
              </a:rPr>
              <a:t>Magnetic resonance imaging (MRI) of the brain is more sensitive for identifying malformations in pediatric patients but may be difficult to obtain and may require sedation.</a:t>
            </a:r>
          </a:p>
          <a:p>
            <a:pPr marL="347345" indent="-347345"/>
            <a:endParaRPr lang="en-US" dirty="0">
              <a:latin typeface="Times New Roman"/>
            </a:endParaRPr>
          </a:p>
          <a:p>
            <a:pPr marL="0" indent="0">
              <a:buNone/>
            </a:pPr>
            <a:r>
              <a:rPr lang="en-US" b="1" dirty="0"/>
              <a:t>Other:</a:t>
            </a:r>
          </a:p>
          <a:p>
            <a:pPr marL="347345" indent="-347345"/>
            <a:r>
              <a:rPr lang="en-US" dirty="0">
                <a:latin typeface="Times New Roman"/>
              </a:rPr>
              <a:t> E</a:t>
            </a:r>
            <a:r>
              <a:rPr lang="en-US" dirty="0"/>
              <a:t>lectroencephalogram (EEG)</a:t>
            </a:r>
          </a:p>
          <a:p>
            <a:pPr marL="347345" indent="-347345"/>
            <a:endParaRPr lang="en-US" dirty="0">
              <a:latin typeface="Times New Roman"/>
            </a:endParaRPr>
          </a:p>
          <a:p>
            <a:pPr marL="0" indent="0">
              <a:buNone/>
            </a:pPr>
            <a:r>
              <a:rPr lang="en-US" b="1" dirty="0">
                <a:latin typeface="Times New Roman"/>
              </a:rPr>
              <a:t>Labs</a:t>
            </a:r>
          </a:p>
          <a:p>
            <a:pPr marL="347345" indent="-347345"/>
            <a:r>
              <a:rPr lang="en-US" dirty="0">
                <a:latin typeface="Times New Roman"/>
              </a:rPr>
              <a:t>bedside blood glucose level, serum electrolytes, BUN, creatinine, serum bicarbonate, CBC, and a lumbar puncture with cerebrospinal fluid (CSF) evaluation.</a:t>
            </a:r>
          </a:p>
          <a:p>
            <a:pPr marL="347345" indent="-347345"/>
            <a:r>
              <a:rPr lang="en-US" dirty="0">
                <a:latin typeface="Times New Roman"/>
              </a:rPr>
              <a:t> If known seizure disorder, anti-epileptic drug levels should be obtained.</a:t>
            </a:r>
          </a:p>
          <a:p>
            <a:pPr marL="347345" indent="-347345"/>
            <a:r>
              <a:rPr lang="en-US" dirty="0">
                <a:latin typeface="Times New Roman"/>
              </a:rPr>
              <a:t>Urine toxicology screen, serum levels of specific toxins such as theophylline or lithium.</a:t>
            </a:r>
          </a:p>
          <a:p>
            <a:pPr marL="347345" indent="-347345"/>
            <a:r>
              <a:rPr lang="en-US" dirty="0">
                <a:latin typeface="Times New Roman"/>
              </a:rPr>
              <a:t>Other studies may be considered based on the presentation (liver function tests, inborn errors of metabolism, and coagulation studies). </a:t>
            </a:r>
          </a:p>
          <a:p>
            <a:pPr marL="347345" indent="-347345"/>
            <a:r>
              <a:rPr lang="en-US" dirty="0">
                <a:latin typeface="Times New Roman"/>
              </a:rPr>
              <a:t>A pregnancy test should be obtained in all women of child-bearing age. </a:t>
            </a:r>
          </a:p>
          <a:p>
            <a:pPr marL="347345" indent="-347345"/>
            <a:endParaRPr lang="en-US" dirty="0"/>
          </a:p>
        </p:txBody>
      </p:sp>
      <p:sp>
        <p:nvSpPr>
          <p:cNvPr id="46" name="Title 45">
            <a:extLst>
              <a:ext uri="{FF2B5EF4-FFF2-40B4-BE49-F238E27FC236}">
                <a16:creationId xmlns:a16="http://schemas.microsoft.com/office/drawing/2014/main" id="{51620BBE-3BD7-8D45-39B0-BEB3418C3F36}"/>
              </a:ext>
            </a:extLst>
          </p:cNvPr>
          <p:cNvSpPr>
            <a:spLocks noGrp="1"/>
          </p:cNvSpPr>
          <p:nvPr>
            <p:ph type="title"/>
          </p:nvPr>
        </p:nvSpPr>
        <p:spPr/>
        <p:txBody>
          <a:bodyPr>
            <a:normAutofit/>
          </a:bodyPr>
          <a:lstStyle/>
          <a:p>
            <a:r>
              <a:rPr lang="en-US" sz="2800"/>
              <a:t>Imaging and Labs </a:t>
            </a:r>
          </a:p>
        </p:txBody>
      </p:sp>
    </p:spTree>
    <p:extLst>
      <p:ext uri="{BB962C8B-B14F-4D97-AF65-F5344CB8AC3E}">
        <p14:creationId xmlns:p14="http://schemas.microsoft.com/office/powerpoint/2010/main" val="3341178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E2A8F-AD53-E9CB-E903-DD356E981353}"/>
              </a:ext>
            </a:extLst>
          </p:cNvPr>
          <p:cNvSpPr>
            <a:spLocks noGrp="1"/>
          </p:cNvSpPr>
          <p:nvPr>
            <p:ph type="title"/>
          </p:nvPr>
        </p:nvSpPr>
        <p:spPr/>
        <p:txBody>
          <a:bodyPr>
            <a:normAutofit/>
          </a:bodyPr>
          <a:lstStyle/>
          <a:p>
            <a:r>
              <a:rPr lang="en-US" sz="2800"/>
              <a:t>Three Phases For Seizure Management </a:t>
            </a:r>
          </a:p>
        </p:txBody>
      </p:sp>
      <p:sp>
        <p:nvSpPr>
          <p:cNvPr id="3" name="Content Placeholder 2">
            <a:extLst>
              <a:ext uri="{FF2B5EF4-FFF2-40B4-BE49-F238E27FC236}">
                <a16:creationId xmlns:a16="http://schemas.microsoft.com/office/drawing/2014/main" id="{0EF07C75-824C-8814-60AD-440B4CEFCD3D}"/>
              </a:ext>
            </a:extLst>
          </p:cNvPr>
          <p:cNvSpPr>
            <a:spLocks noGrp="1"/>
          </p:cNvSpPr>
          <p:nvPr>
            <p:ph idx="1"/>
          </p:nvPr>
        </p:nvSpPr>
        <p:spPr>
          <a:xfrm>
            <a:off x="609600" y="1263734"/>
            <a:ext cx="10972800" cy="4862430"/>
          </a:xfrm>
        </p:spPr>
        <p:txBody>
          <a:bodyPr vert="horz" lIns="91440" tIns="45720" rIns="91440" bIns="45720" rtlCol="0" anchor="t">
            <a:normAutofit/>
          </a:bodyPr>
          <a:lstStyle/>
          <a:p>
            <a:pPr marL="0" indent="0">
              <a:buNone/>
            </a:pPr>
            <a:r>
              <a:rPr lang="en-US" b="1" dirty="0"/>
              <a:t>1- Emergent phase</a:t>
            </a:r>
          </a:p>
          <a:p>
            <a:pPr lvl="1"/>
            <a:endParaRPr lang="en-US"/>
          </a:p>
          <a:p>
            <a:pPr marL="457200" lvl="1" indent="0">
              <a:buNone/>
            </a:pPr>
            <a:endParaRPr lang="en-US"/>
          </a:p>
        </p:txBody>
      </p:sp>
      <p:sp>
        <p:nvSpPr>
          <p:cNvPr id="4" name="Footer Placeholder 3">
            <a:extLst>
              <a:ext uri="{FF2B5EF4-FFF2-40B4-BE49-F238E27FC236}">
                <a16:creationId xmlns:a16="http://schemas.microsoft.com/office/drawing/2014/main" id="{711FBCE2-E114-B403-9B53-DB878E03394A}"/>
              </a:ext>
            </a:extLst>
          </p:cNvPr>
          <p:cNvSpPr>
            <a:spLocks noGrp="1"/>
          </p:cNvSpPr>
          <p:nvPr>
            <p:ph type="ftr" sz="quarter" idx="11"/>
          </p:nvPr>
        </p:nvSpPr>
        <p:spPr/>
        <p:txBody>
          <a:bodyPr/>
          <a:lstStyle/>
          <a:p>
            <a:r>
              <a:rPr lang="en-US" dirty="0"/>
              <a:t>Brophy GM et al. </a:t>
            </a:r>
            <a:r>
              <a:rPr lang="en-US" dirty="0" err="1"/>
              <a:t>Neurocrit</a:t>
            </a:r>
            <a:r>
              <a:rPr lang="en-US" dirty="0"/>
              <a:t> Care. 2012; 17:3-23. </a:t>
            </a:r>
          </a:p>
        </p:txBody>
      </p:sp>
      <p:sp>
        <p:nvSpPr>
          <p:cNvPr id="5" name="Slide Number Placeholder 4">
            <a:extLst>
              <a:ext uri="{FF2B5EF4-FFF2-40B4-BE49-F238E27FC236}">
                <a16:creationId xmlns:a16="http://schemas.microsoft.com/office/drawing/2014/main" id="{B5822B91-45F7-D9DE-F38D-70A28E91699C}"/>
              </a:ext>
            </a:extLst>
          </p:cNvPr>
          <p:cNvSpPr>
            <a:spLocks noGrp="1"/>
          </p:cNvSpPr>
          <p:nvPr>
            <p:ph type="sldNum" sz="quarter" idx="12"/>
          </p:nvPr>
        </p:nvSpPr>
        <p:spPr/>
        <p:txBody>
          <a:bodyPr/>
          <a:lstStyle/>
          <a:p>
            <a:fld id="{9F8FBD0B-D5BA-AC4A-B182-CCF391B5588A}" type="slidenum">
              <a:rPr lang="en-US" smtClean="0"/>
              <a:pPr/>
              <a:t>9</a:t>
            </a:fld>
            <a:endParaRPr lang="en-US"/>
          </a:p>
        </p:txBody>
      </p:sp>
      <p:graphicFrame>
        <p:nvGraphicFramePr>
          <p:cNvPr id="12" name="Diagram 12">
            <a:extLst>
              <a:ext uri="{FF2B5EF4-FFF2-40B4-BE49-F238E27FC236}">
                <a16:creationId xmlns:a16="http://schemas.microsoft.com/office/drawing/2014/main" id="{B03887B8-EAEC-B254-991C-B2E528A271D3}"/>
              </a:ext>
            </a:extLst>
          </p:cNvPr>
          <p:cNvGraphicFramePr/>
          <p:nvPr>
            <p:extLst>
              <p:ext uri="{D42A27DB-BD31-4B8C-83A1-F6EECF244321}">
                <p14:modId xmlns:p14="http://schemas.microsoft.com/office/powerpoint/2010/main" val="715246065"/>
              </p:ext>
            </p:extLst>
          </p:nvPr>
        </p:nvGraphicFramePr>
        <p:xfrm>
          <a:off x="2223325" y="1996046"/>
          <a:ext cx="7444069" cy="4371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5360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E2A8F-AD53-E9CB-E903-DD356E981353}"/>
              </a:ext>
            </a:extLst>
          </p:cNvPr>
          <p:cNvSpPr>
            <a:spLocks noGrp="1"/>
          </p:cNvSpPr>
          <p:nvPr>
            <p:ph type="title"/>
          </p:nvPr>
        </p:nvSpPr>
        <p:spPr/>
        <p:txBody>
          <a:bodyPr>
            <a:normAutofit/>
          </a:bodyPr>
          <a:lstStyle/>
          <a:p>
            <a:r>
              <a:rPr lang="en-US" sz="2800"/>
              <a:t>Three Phases For Seizure Management </a:t>
            </a:r>
          </a:p>
        </p:txBody>
      </p:sp>
      <p:sp>
        <p:nvSpPr>
          <p:cNvPr id="3" name="Content Placeholder 2">
            <a:extLst>
              <a:ext uri="{FF2B5EF4-FFF2-40B4-BE49-F238E27FC236}">
                <a16:creationId xmlns:a16="http://schemas.microsoft.com/office/drawing/2014/main" id="{0EF07C75-824C-8814-60AD-440B4CEFCD3D}"/>
              </a:ext>
            </a:extLst>
          </p:cNvPr>
          <p:cNvSpPr>
            <a:spLocks noGrp="1"/>
          </p:cNvSpPr>
          <p:nvPr>
            <p:ph idx="1"/>
          </p:nvPr>
        </p:nvSpPr>
        <p:spPr>
          <a:xfrm>
            <a:off x="609600" y="1263734"/>
            <a:ext cx="10972800" cy="4862430"/>
          </a:xfrm>
        </p:spPr>
        <p:txBody>
          <a:bodyPr vert="horz" lIns="91440" tIns="45720" rIns="91440" bIns="45720" rtlCol="0" anchor="t">
            <a:normAutofit/>
          </a:bodyPr>
          <a:lstStyle/>
          <a:p>
            <a:pPr marL="0" indent="0">
              <a:buNone/>
            </a:pPr>
            <a:r>
              <a:rPr lang="en-US" b="1" dirty="0"/>
              <a:t>2- Urgent  phase (20-40 min)</a:t>
            </a:r>
          </a:p>
          <a:p>
            <a:pPr lvl="1"/>
            <a:endParaRPr lang="en-US"/>
          </a:p>
          <a:p>
            <a:pPr marL="457200" lvl="1" indent="0">
              <a:buNone/>
            </a:pPr>
            <a:endParaRPr lang="en-US"/>
          </a:p>
        </p:txBody>
      </p:sp>
      <p:sp>
        <p:nvSpPr>
          <p:cNvPr id="5" name="Slide Number Placeholder 4">
            <a:extLst>
              <a:ext uri="{FF2B5EF4-FFF2-40B4-BE49-F238E27FC236}">
                <a16:creationId xmlns:a16="http://schemas.microsoft.com/office/drawing/2014/main" id="{B5822B91-45F7-D9DE-F38D-70A28E91699C}"/>
              </a:ext>
            </a:extLst>
          </p:cNvPr>
          <p:cNvSpPr>
            <a:spLocks noGrp="1"/>
          </p:cNvSpPr>
          <p:nvPr>
            <p:ph type="sldNum" sz="quarter" idx="12"/>
          </p:nvPr>
        </p:nvSpPr>
        <p:spPr/>
        <p:txBody>
          <a:bodyPr/>
          <a:lstStyle/>
          <a:p>
            <a:fld id="{9F8FBD0B-D5BA-AC4A-B182-CCF391B5588A}" type="slidenum">
              <a:rPr lang="en-US" smtClean="0"/>
              <a:pPr/>
              <a:t>10</a:t>
            </a:fld>
            <a:endParaRPr lang="en-US"/>
          </a:p>
        </p:txBody>
      </p:sp>
      <p:graphicFrame>
        <p:nvGraphicFramePr>
          <p:cNvPr id="22" name="Diagram 22">
            <a:extLst>
              <a:ext uri="{FF2B5EF4-FFF2-40B4-BE49-F238E27FC236}">
                <a16:creationId xmlns:a16="http://schemas.microsoft.com/office/drawing/2014/main" id="{C44FF9E9-0873-670D-11F4-F5CBAFEDDEF4}"/>
              </a:ext>
            </a:extLst>
          </p:cNvPr>
          <p:cNvGraphicFramePr/>
          <p:nvPr>
            <p:extLst>
              <p:ext uri="{D42A27DB-BD31-4B8C-83A1-F6EECF244321}">
                <p14:modId xmlns:p14="http://schemas.microsoft.com/office/powerpoint/2010/main" val="3096525871"/>
              </p:ext>
            </p:extLst>
          </p:nvPr>
        </p:nvGraphicFramePr>
        <p:xfrm>
          <a:off x="501570" y="1542327"/>
          <a:ext cx="10185721" cy="42652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ooter Placeholder 3">
            <a:extLst>
              <a:ext uri="{FF2B5EF4-FFF2-40B4-BE49-F238E27FC236}">
                <a16:creationId xmlns:a16="http://schemas.microsoft.com/office/drawing/2014/main" id="{A8C5F621-96D1-C0A0-18A6-92E9B66E339C}"/>
              </a:ext>
            </a:extLst>
          </p:cNvPr>
          <p:cNvSpPr>
            <a:spLocks noGrp="1"/>
          </p:cNvSpPr>
          <p:nvPr>
            <p:ph type="ftr" sz="quarter" idx="11"/>
          </p:nvPr>
        </p:nvSpPr>
        <p:spPr>
          <a:xfrm>
            <a:off x="609600" y="6356351"/>
            <a:ext cx="3860800" cy="365125"/>
          </a:xfrm>
        </p:spPr>
        <p:txBody>
          <a:bodyPr/>
          <a:lstStyle/>
          <a:p>
            <a:r>
              <a:rPr lang="en-US" dirty="0"/>
              <a:t>Brophy GM et al. </a:t>
            </a:r>
            <a:r>
              <a:rPr lang="en-US" dirty="0" err="1"/>
              <a:t>Neurocrit</a:t>
            </a:r>
            <a:r>
              <a:rPr lang="en-US" dirty="0"/>
              <a:t> Care. 2012; 17:3-23. </a:t>
            </a:r>
          </a:p>
        </p:txBody>
      </p:sp>
    </p:spTree>
    <p:extLst>
      <p:ext uri="{BB962C8B-B14F-4D97-AF65-F5344CB8AC3E}">
        <p14:creationId xmlns:p14="http://schemas.microsoft.com/office/powerpoint/2010/main" val="909481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E2A8F-AD53-E9CB-E903-DD356E981353}"/>
              </a:ext>
            </a:extLst>
          </p:cNvPr>
          <p:cNvSpPr>
            <a:spLocks noGrp="1"/>
          </p:cNvSpPr>
          <p:nvPr>
            <p:ph type="title"/>
          </p:nvPr>
        </p:nvSpPr>
        <p:spPr/>
        <p:txBody>
          <a:bodyPr>
            <a:normAutofit/>
          </a:bodyPr>
          <a:lstStyle/>
          <a:p>
            <a:r>
              <a:rPr lang="en-US" sz="2800"/>
              <a:t>Three Phases For Seizure Management </a:t>
            </a:r>
          </a:p>
        </p:txBody>
      </p:sp>
      <p:sp>
        <p:nvSpPr>
          <p:cNvPr id="3" name="Content Placeholder 2">
            <a:extLst>
              <a:ext uri="{FF2B5EF4-FFF2-40B4-BE49-F238E27FC236}">
                <a16:creationId xmlns:a16="http://schemas.microsoft.com/office/drawing/2014/main" id="{0EF07C75-824C-8814-60AD-440B4CEFCD3D}"/>
              </a:ext>
            </a:extLst>
          </p:cNvPr>
          <p:cNvSpPr>
            <a:spLocks noGrp="1"/>
          </p:cNvSpPr>
          <p:nvPr>
            <p:ph idx="1"/>
          </p:nvPr>
        </p:nvSpPr>
        <p:spPr>
          <a:xfrm>
            <a:off x="609600" y="1263734"/>
            <a:ext cx="10972800" cy="4862430"/>
          </a:xfrm>
        </p:spPr>
        <p:txBody>
          <a:bodyPr vert="horz" lIns="91440" tIns="45720" rIns="91440" bIns="45720" rtlCol="0" anchor="t">
            <a:normAutofit/>
          </a:bodyPr>
          <a:lstStyle/>
          <a:p>
            <a:pPr marL="0" indent="0">
              <a:buNone/>
            </a:pPr>
            <a:r>
              <a:rPr lang="en-US" b="1" dirty="0"/>
              <a:t>3- Refractory phase (40-60 min)</a:t>
            </a:r>
            <a:r>
              <a:rPr lang="en-US" dirty="0"/>
              <a:t>: continuous EEG monitoring</a:t>
            </a:r>
          </a:p>
          <a:p>
            <a:pPr marL="681355" lvl="1">
              <a:lnSpc>
                <a:spcPts val="2300"/>
              </a:lnSpc>
              <a:buFont typeface="Calibri"/>
              <a:buChar char="-"/>
            </a:pPr>
            <a:r>
              <a:rPr lang="en-US" dirty="0"/>
              <a:t>Repeat second line therapy or </a:t>
            </a:r>
          </a:p>
          <a:p>
            <a:pPr marL="681355" lvl="1">
              <a:lnSpc>
                <a:spcPts val="2300"/>
              </a:lnSpc>
              <a:buFont typeface="Calibri"/>
              <a:buChar char="-"/>
            </a:pPr>
            <a:r>
              <a:rPr lang="en-US" dirty="0"/>
              <a:t>Anesthetic doses of the following</a:t>
            </a:r>
          </a:p>
          <a:p>
            <a:pPr lvl="1"/>
            <a:endParaRPr lang="en-US" dirty="0"/>
          </a:p>
          <a:p>
            <a:pPr marL="457200" lvl="1" indent="0">
              <a:buNone/>
            </a:pPr>
            <a:endParaRPr lang="en-US" dirty="0"/>
          </a:p>
        </p:txBody>
      </p:sp>
      <p:sp>
        <p:nvSpPr>
          <p:cNvPr id="5" name="Slide Number Placeholder 4">
            <a:extLst>
              <a:ext uri="{FF2B5EF4-FFF2-40B4-BE49-F238E27FC236}">
                <a16:creationId xmlns:a16="http://schemas.microsoft.com/office/drawing/2014/main" id="{B5822B91-45F7-D9DE-F38D-70A28E91699C}"/>
              </a:ext>
            </a:extLst>
          </p:cNvPr>
          <p:cNvSpPr>
            <a:spLocks noGrp="1"/>
          </p:cNvSpPr>
          <p:nvPr>
            <p:ph type="sldNum" sz="quarter" idx="12"/>
          </p:nvPr>
        </p:nvSpPr>
        <p:spPr/>
        <p:txBody>
          <a:bodyPr/>
          <a:lstStyle/>
          <a:p>
            <a:fld id="{9F8FBD0B-D5BA-AC4A-B182-CCF391B5588A}" type="slidenum">
              <a:rPr lang="en-US" smtClean="0"/>
              <a:pPr/>
              <a:t>11</a:t>
            </a:fld>
            <a:endParaRPr lang="en-US"/>
          </a:p>
        </p:txBody>
      </p:sp>
      <p:graphicFrame>
        <p:nvGraphicFramePr>
          <p:cNvPr id="27" name="Diagram 27">
            <a:extLst>
              <a:ext uri="{FF2B5EF4-FFF2-40B4-BE49-F238E27FC236}">
                <a16:creationId xmlns:a16="http://schemas.microsoft.com/office/drawing/2014/main" id="{E544C625-67C2-7C87-4C55-31974E3C904B}"/>
              </a:ext>
            </a:extLst>
          </p:cNvPr>
          <p:cNvGraphicFramePr/>
          <p:nvPr>
            <p:extLst>
              <p:ext uri="{D42A27DB-BD31-4B8C-83A1-F6EECF244321}">
                <p14:modId xmlns:p14="http://schemas.microsoft.com/office/powerpoint/2010/main" val="2361820561"/>
              </p:ext>
            </p:extLst>
          </p:nvPr>
        </p:nvGraphicFramePr>
        <p:xfrm>
          <a:off x="2318093" y="2633420"/>
          <a:ext cx="7839509"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ooter Placeholder 3">
            <a:extLst>
              <a:ext uri="{FF2B5EF4-FFF2-40B4-BE49-F238E27FC236}">
                <a16:creationId xmlns:a16="http://schemas.microsoft.com/office/drawing/2014/main" id="{C4F7E256-C52F-F1C4-0199-C0839F258219}"/>
              </a:ext>
            </a:extLst>
          </p:cNvPr>
          <p:cNvSpPr>
            <a:spLocks noGrp="1"/>
          </p:cNvSpPr>
          <p:nvPr>
            <p:ph type="ftr" sz="quarter" idx="11"/>
          </p:nvPr>
        </p:nvSpPr>
        <p:spPr>
          <a:xfrm>
            <a:off x="609600" y="6356351"/>
            <a:ext cx="3860800" cy="365125"/>
          </a:xfrm>
        </p:spPr>
        <p:txBody>
          <a:bodyPr/>
          <a:lstStyle/>
          <a:p>
            <a:r>
              <a:rPr lang="en-US" dirty="0"/>
              <a:t>Brophy GM et al. </a:t>
            </a:r>
            <a:r>
              <a:rPr lang="en-US" dirty="0" err="1"/>
              <a:t>Neurocrit</a:t>
            </a:r>
            <a:r>
              <a:rPr lang="en-US" dirty="0"/>
              <a:t> Care. 2012; 17:3-23. </a:t>
            </a:r>
          </a:p>
        </p:txBody>
      </p:sp>
    </p:spTree>
    <p:extLst>
      <p:ext uri="{BB962C8B-B14F-4D97-AF65-F5344CB8AC3E}">
        <p14:creationId xmlns:p14="http://schemas.microsoft.com/office/powerpoint/2010/main" val="3267626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216F7-691F-CF31-415C-F28E282D6D4F}"/>
              </a:ext>
            </a:extLst>
          </p:cNvPr>
          <p:cNvSpPr>
            <a:spLocks noGrp="1"/>
          </p:cNvSpPr>
          <p:nvPr>
            <p:ph type="title"/>
          </p:nvPr>
        </p:nvSpPr>
        <p:spPr/>
        <p:txBody>
          <a:bodyPr>
            <a:normAutofit/>
          </a:bodyPr>
          <a:lstStyle/>
          <a:p>
            <a:r>
              <a:rPr lang="en-US" sz="2800" dirty="0"/>
              <a:t>Benzodiazepines</a:t>
            </a:r>
          </a:p>
        </p:txBody>
      </p:sp>
      <p:pic>
        <p:nvPicPr>
          <p:cNvPr id="7" name="Content Placeholder 6">
            <a:extLst>
              <a:ext uri="{FF2B5EF4-FFF2-40B4-BE49-F238E27FC236}">
                <a16:creationId xmlns:a16="http://schemas.microsoft.com/office/drawing/2014/main" id="{90B2B059-19A8-2457-A013-8C8F4ECE5C89}"/>
              </a:ext>
            </a:extLst>
          </p:cNvPr>
          <p:cNvPicPr>
            <a:picLocks noGrp="1" noChangeAspect="1"/>
          </p:cNvPicPr>
          <p:nvPr>
            <p:ph idx="1"/>
          </p:nvPr>
        </p:nvPicPr>
        <p:blipFill rotWithShape="1">
          <a:blip r:embed="rId2"/>
          <a:srcRect l="15954" t="37981" r="23760" b="16599"/>
          <a:stretch/>
        </p:blipFill>
        <p:spPr>
          <a:xfrm>
            <a:off x="869794" y="1372707"/>
            <a:ext cx="9946887" cy="4784028"/>
          </a:xfrm>
        </p:spPr>
      </p:pic>
      <p:sp>
        <p:nvSpPr>
          <p:cNvPr id="4" name="Footer Placeholder 3">
            <a:extLst>
              <a:ext uri="{FF2B5EF4-FFF2-40B4-BE49-F238E27FC236}">
                <a16:creationId xmlns:a16="http://schemas.microsoft.com/office/drawing/2014/main" id="{B0DF9AB6-B0BE-02C2-9C3E-617BEE144D4D}"/>
              </a:ext>
            </a:extLst>
          </p:cNvPr>
          <p:cNvSpPr>
            <a:spLocks noGrp="1"/>
          </p:cNvSpPr>
          <p:nvPr>
            <p:ph type="ftr" sz="quarter" idx="11"/>
          </p:nvPr>
        </p:nvSpPr>
        <p:spPr>
          <a:xfrm>
            <a:off x="386576" y="6252835"/>
            <a:ext cx="3860800" cy="430677"/>
          </a:xfrm>
        </p:spPr>
        <p:txBody>
          <a:bodyPr/>
          <a:lstStyle/>
          <a:p>
            <a:r>
              <a:rPr lang="en-US" dirty="0"/>
              <a:t>Brophy GM et al. </a:t>
            </a:r>
            <a:r>
              <a:rPr lang="en-US" dirty="0" err="1"/>
              <a:t>Neurocrit</a:t>
            </a:r>
            <a:r>
              <a:rPr lang="en-US" dirty="0"/>
              <a:t> Care. 2012;17(1):3-23.                                           </a:t>
            </a:r>
            <a:r>
              <a:rPr lang="en-US" dirty="0" err="1"/>
              <a:t>Glauser</a:t>
            </a:r>
            <a:r>
              <a:rPr lang="en-US" dirty="0"/>
              <a:t> T et al. Epilepsy </a:t>
            </a:r>
            <a:r>
              <a:rPr lang="en-US" dirty="0" err="1"/>
              <a:t>Curr</a:t>
            </a:r>
            <a:r>
              <a:rPr lang="en-US" dirty="0"/>
              <a:t>. 2016;16(1):48-61.                                                     </a:t>
            </a:r>
          </a:p>
        </p:txBody>
      </p:sp>
      <p:sp>
        <p:nvSpPr>
          <p:cNvPr id="5" name="Slide Number Placeholder 4">
            <a:extLst>
              <a:ext uri="{FF2B5EF4-FFF2-40B4-BE49-F238E27FC236}">
                <a16:creationId xmlns:a16="http://schemas.microsoft.com/office/drawing/2014/main" id="{AC5DA97C-2F37-0797-F3E6-CF7A12F1EA74}"/>
              </a:ext>
            </a:extLst>
          </p:cNvPr>
          <p:cNvSpPr>
            <a:spLocks noGrp="1"/>
          </p:cNvSpPr>
          <p:nvPr>
            <p:ph type="sldNum" sz="quarter" idx="12"/>
          </p:nvPr>
        </p:nvSpPr>
        <p:spPr/>
        <p:txBody>
          <a:bodyPr/>
          <a:lstStyle/>
          <a:p>
            <a:fld id="{9F8FBD0B-D5BA-AC4A-B182-CCF391B5588A}" type="slidenum">
              <a:rPr lang="en-US" smtClean="0"/>
              <a:pPr/>
              <a:t>12</a:t>
            </a:fld>
            <a:endParaRPr lang="en-US"/>
          </a:p>
        </p:txBody>
      </p:sp>
    </p:spTree>
    <p:extLst>
      <p:ext uri="{BB962C8B-B14F-4D97-AF65-F5344CB8AC3E}">
        <p14:creationId xmlns:p14="http://schemas.microsoft.com/office/powerpoint/2010/main" val="1299238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FEFD8-D6DE-0531-0E38-969B6D431B39}"/>
              </a:ext>
            </a:extLst>
          </p:cNvPr>
          <p:cNvSpPr>
            <a:spLocks noGrp="1"/>
          </p:cNvSpPr>
          <p:nvPr>
            <p:ph type="title"/>
          </p:nvPr>
        </p:nvSpPr>
        <p:spPr/>
        <p:txBody>
          <a:bodyPr/>
          <a:lstStyle/>
          <a:p>
            <a:r>
              <a:rPr lang="en-US" dirty="0"/>
              <a:t>Urgent Phase</a:t>
            </a:r>
          </a:p>
        </p:txBody>
      </p:sp>
    </p:spTree>
    <p:extLst>
      <p:ext uri="{BB962C8B-B14F-4D97-AF65-F5344CB8AC3E}">
        <p14:creationId xmlns:p14="http://schemas.microsoft.com/office/powerpoint/2010/main" val="2785747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5E39FA35-8134-F472-E328-BB0F4EB44FC7}"/>
              </a:ext>
            </a:extLst>
          </p:cNvPr>
          <p:cNvGraphicFramePr>
            <a:graphicFrameLocks noGrp="1"/>
          </p:cNvGraphicFramePr>
          <p:nvPr>
            <p:ph idx="1"/>
            <p:extLst>
              <p:ext uri="{D42A27DB-BD31-4B8C-83A1-F6EECF244321}">
                <p14:modId xmlns:p14="http://schemas.microsoft.com/office/powerpoint/2010/main" val="4000713463"/>
              </p:ext>
            </p:extLst>
          </p:nvPr>
        </p:nvGraphicFramePr>
        <p:xfrm>
          <a:off x="113840" y="136524"/>
          <a:ext cx="11892630" cy="6096000"/>
        </p:xfrm>
        <a:graphic>
          <a:graphicData uri="http://schemas.openxmlformats.org/drawingml/2006/table">
            <a:tbl>
              <a:tblPr firstRow="1" bandRow="1">
                <a:tableStyleId>{5C22544A-7EE6-4342-B048-85BDC9FD1C3A}</a:tableStyleId>
              </a:tblPr>
              <a:tblGrid>
                <a:gridCol w="2378526">
                  <a:extLst>
                    <a:ext uri="{9D8B030D-6E8A-4147-A177-3AD203B41FA5}">
                      <a16:colId xmlns:a16="http://schemas.microsoft.com/office/drawing/2014/main" val="1933021204"/>
                    </a:ext>
                  </a:extLst>
                </a:gridCol>
                <a:gridCol w="554830">
                  <a:extLst>
                    <a:ext uri="{9D8B030D-6E8A-4147-A177-3AD203B41FA5}">
                      <a16:colId xmlns:a16="http://schemas.microsoft.com/office/drawing/2014/main" val="1430217521"/>
                    </a:ext>
                  </a:extLst>
                </a:gridCol>
                <a:gridCol w="238012">
                  <a:extLst>
                    <a:ext uri="{9D8B030D-6E8A-4147-A177-3AD203B41FA5}">
                      <a16:colId xmlns:a16="http://schemas.microsoft.com/office/drawing/2014/main" val="2657552288"/>
                    </a:ext>
                  </a:extLst>
                </a:gridCol>
                <a:gridCol w="792842">
                  <a:extLst>
                    <a:ext uri="{9D8B030D-6E8A-4147-A177-3AD203B41FA5}">
                      <a16:colId xmlns:a16="http://schemas.microsoft.com/office/drawing/2014/main" val="1250163493"/>
                    </a:ext>
                  </a:extLst>
                </a:gridCol>
                <a:gridCol w="879609">
                  <a:extLst>
                    <a:ext uri="{9D8B030D-6E8A-4147-A177-3AD203B41FA5}">
                      <a16:colId xmlns:a16="http://schemas.microsoft.com/office/drawing/2014/main" val="1647957864"/>
                    </a:ext>
                  </a:extLst>
                </a:gridCol>
                <a:gridCol w="2291759">
                  <a:extLst>
                    <a:ext uri="{9D8B030D-6E8A-4147-A177-3AD203B41FA5}">
                      <a16:colId xmlns:a16="http://schemas.microsoft.com/office/drawing/2014/main" val="3054082593"/>
                    </a:ext>
                  </a:extLst>
                </a:gridCol>
                <a:gridCol w="2378526">
                  <a:extLst>
                    <a:ext uri="{9D8B030D-6E8A-4147-A177-3AD203B41FA5}">
                      <a16:colId xmlns:a16="http://schemas.microsoft.com/office/drawing/2014/main" val="2379244963"/>
                    </a:ext>
                  </a:extLst>
                </a:gridCol>
                <a:gridCol w="2378526">
                  <a:extLst>
                    <a:ext uri="{9D8B030D-6E8A-4147-A177-3AD203B41FA5}">
                      <a16:colId xmlns:a16="http://schemas.microsoft.com/office/drawing/2014/main" val="1015927316"/>
                    </a:ext>
                  </a:extLst>
                </a:gridCol>
              </a:tblGrid>
              <a:tr h="185420">
                <a:tc rowSpan="2">
                  <a:txBody>
                    <a:bodyPr/>
                    <a:lstStyle/>
                    <a:p>
                      <a:r>
                        <a:rPr lang="en-US" dirty="0"/>
                        <a:t>Drug</a:t>
                      </a:r>
                    </a:p>
                  </a:txBody>
                  <a:tcPr/>
                </a:tc>
                <a:tc gridSpan="4">
                  <a:txBody>
                    <a:bodyPr/>
                    <a:lstStyle/>
                    <a:p>
                      <a:r>
                        <a:rPr lang="en-US" dirty="0"/>
                        <a:t>Mechanism </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r>
                        <a:rPr lang="en-US" dirty="0"/>
                        <a:t>Dose</a:t>
                      </a:r>
                    </a:p>
                  </a:txBody>
                  <a:tcPr/>
                </a:tc>
                <a:tc rowSpan="2">
                  <a:txBody>
                    <a:bodyPr/>
                    <a:lstStyle/>
                    <a:p>
                      <a:r>
                        <a:rPr lang="en-US" dirty="0"/>
                        <a:t>Side Effects</a:t>
                      </a:r>
                    </a:p>
                  </a:txBody>
                  <a:tcPr/>
                </a:tc>
                <a:tc rowSpan="2">
                  <a:txBody>
                    <a:bodyPr/>
                    <a:lstStyle/>
                    <a:p>
                      <a:r>
                        <a:rPr lang="en-US" dirty="0"/>
                        <a:t>Comments</a:t>
                      </a:r>
                    </a:p>
                  </a:txBody>
                  <a:tcPr/>
                </a:tc>
                <a:extLst>
                  <a:ext uri="{0D108BD9-81ED-4DB2-BD59-A6C34878D82A}">
                    <a16:rowId xmlns:a16="http://schemas.microsoft.com/office/drawing/2014/main" val="651624077"/>
                  </a:ext>
                </a:extLst>
              </a:tr>
              <a:tr h="185420">
                <a:tc vMerge="1">
                  <a:txBody>
                    <a:bodyPr/>
                    <a:lstStyle/>
                    <a:p>
                      <a:endParaRPr lang="en-US"/>
                    </a:p>
                  </a:txBody>
                  <a:tcPr/>
                </a:tc>
                <a:tc>
                  <a:txBody>
                    <a:bodyPr/>
                    <a:lstStyle/>
                    <a:p>
                      <a:r>
                        <a:rPr lang="en-US" sz="1600" dirty="0"/>
                        <a:t>Na </a:t>
                      </a:r>
                    </a:p>
                  </a:txBody>
                  <a:tcPr/>
                </a:tc>
                <a:tc gridSpan="2">
                  <a:txBody>
                    <a:bodyPr/>
                    <a:lstStyle/>
                    <a:p>
                      <a:r>
                        <a:rPr lang="en-US" sz="1600" dirty="0"/>
                        <a:t>GABA</a:t>
                      </a:r>
                    </a:p>
                  </a:txBody>
                  <a:tcPr/>
                </a:tc>
                <a:tc hMerge="1">
                  <a:txBody>
                    <a:bodyPr/>
                    <a:lstStyle/>
                    <a:p>
                      <a:endParaRPr lang="en-US"/>
                    </a:p>
                  </a:txBody>
                  <a:tcPr/>
                </a:tc>
                <a:tc>
                  <a:txBody>
                    <a:bodyPr/>
                    <a:lstStyle/>
                    <a:p>
                      <a:r>
                        <a:rPr lang="en-US" sz="1600" dirty="0"/>
                        <a:t>SV2A</a:t>
                      </a:r>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113181043"/>
                  </a:ext>
                </a:extLst>
              </a:tr>
              <a:tr h="370840">
                <a:tc>
                  <a:txBody>
                    <a:bodyPr/>
                    <a:lstStyle/>
                    <a:p>
                      <a:r>
                        <a:rPr lang="en-US" dirty="0" err="1"/>
                        <a:t>Fosphenytoin</a:t>
                      </a:r>
                      <a:endParaRPr lang="en-US" dirty="0"/>
                    </a:p>
                  </a:txBody>
                  <a:tcPr/>
                </a:tc>
                <a:tc gridSpan="2">
                  <a:txBody>
                    <a:bodyPr/>
                    <a:lstStyle/>
                    <a:p>
                      <a:r>
                        <a:rPr lang="en-US" dirty="0"/>
                        <a:t>+++</a:t>
                      </a:r>
                    </a:p>
                  </a:txBody>
                  <a:tcPr/>
                </a:tc>
                <a:tc hMerge="1">
                  <a:txBody>
                    <a:bodyPr/>
                    <a:lstStyle/>
                    <a:p>
                      <a:endParaRPr lang="en-US"/>
                    </a:p>
                  </a:txBody>
                  <a:tcPr/>
                </a:tc>
                <a:tc>
                  <a:txBody>
                    <a:bodyPr/>
                    <a:lstStyle/>
                    <a:p>
                      <a:r>
                        <a:rPr lang="en-US" dirty="0"/>
                        <a:t>   -</a:t>
                      </a:r>
                    </a:p>
                  </a:txBody>
                  <a:tcPr/>
                </a:tc>
                <a:tc>
                  <a:txBody>
                    <a:bodyPr/>
                    <a:lstStyle/>
                    <a:p>
                      <a:r>
                        <a:rPr lang="en-US" dirty="0"/>
                        <a:t>   -</a:t>
                      </a:r>
                    </a:p>
                  </a:txBody>
                  <a:tcPr/>
                </a:tc>
                <a:tc>
                  <a:txBody>
                    <a:bodyPr/>
                    <a:lstStyle/>
                    <a:p>
                      <a:r>
                        <a:rPr lang="en-US" sz="1400" dirty="0"/>
                        <a:t>Loading: 20 mg PE/kg IV Maintenance: 4-7 mg PE/kg/day in 2- 4 doses IV or PO</a:t>
                      </a:r>
                    </a:p>
                  </a:txBody>
                  <a:tcPr/>
                </a:tc>
                <a:tc>
                  <a:txBody>
                    <a:bodyPr/>
                    <a:lstStyle/>
                    <a:p>
                      <a:r>
                        <a:rPr lang="en-US" sz="1400" dirty="0"/>
                        <a:t>Dose-related sedation: nystagmus, lethargy, coma Thrombocytopenia, gingival hyperplasia, rash – Stevens Johnson Syndrome (SJS)</a:t>
                      </a:r>
                    </a:p>
                  </a:txBody>
                  <a:tcPr/>
                </a:tc>
                <a:tc>
                  <a:txBody>
                    <a:bodyPr/>
                    <a:lstStyle/>
                    <a:p>
                      <a:r>
                        <a:rPr lang="en-US" sz="1400" dirty="0"/>
                        <a:t>Do not exceed infusion rate of 150 mg PE/minute – hypotension CYP 3A4 enzyme inducer </a:t>
                      </a:r>
                    </a:p>
                  </a:txBody>
                  <a:tcPr/>
                </a:tc>
                <a:extLst>
                  <a:ext uri="{0D108BD9-81ED-4DB2-BD59-A6C34878D82A}">
                    <a16:rowId xmlns:a16="http://schemas.microsoft.com/office/drawing/2014/main" val="218585603"/>
                  </a:ext>
                </a:extLst>
              </a:tr>
              <a:tr h="370840">
                <a:tc>
                  <a:txBody>
                    <a:bodyPr/>
                    <a:lstStyle/>
                    <a:p>
                      <a:r>
                        <a:rPr lang="en-US" dirty="0"/>
                        <a:t>Valproic acid</a:t>
                      </a:r>
                    </a:p>
                  </a:txBody>
                  <a:tcPr/>
                </a:tc>
                <a:tc gridSpan="2">
                  <a:txBody>
                    <a:bodyPr/>
                    <a:lstStyle/>
                    <a:p>
                      <a:r>
                        <a:rPr lang="en-US" dirty="0"/>
                        <a:t>   +</a:t>
                      </a:r>
                    </a:p>
                  </a:txBody>
                  <a:tcPr/>
                </a:tc>
                <a:tc hMerge="1">
                  <a:txBody>
                    <a:bodyPr/>
                    <a:lstStyle/>
                    <a:p>
                      <a:endParaRPr lang="en-US"/>
                    </a:p>
                  </a:txBody>
                  <a:tcPr/>
                </a:tc>
                <a:tc>
                  <a:txBody>
                    <a:bodyPr/>
                    <a:lstStyle/>
                    <a:p>
                      <a:r>
                        <a:rPr lang="en-US" dirty="0"/>
                        <a:t>  ++</a:t>
                      </a:r>
                    </a:p>
                  </a:txBody>
                  <a:tcPr/>
                </a:tc>
                <a:tc>
                  <a:txBody>
                    <a:bodyPr/>
                    <a:lstStyle/>
                    <a:p>
                      <a:r>
                        <a:rPr lang="en-US" dirty="0"/>
                        <a:t>   -</a:t>
                      </a:r>
                    </a:p>
                  </a:txBody>
                  <a:tcPr/>
                </a:tc>
                <a:tc>
                  <a:txBody>
                    <a:bodyPr/>
                    <a:lstStyle/>
                    <a:p>
                      <a:r>
                        <a:rPr lang="en-US" sz="1400" dirty="0"/>
                        <a:t>Loading: 20-40 mg/kg (3000 mg) IV Maintenance: 10-15 mg/kg/day in 3 doses IV or PO</a:t>
                      </a:r>
                    </a:p>
                  </a:txBody>
                  <a:tcPr/>
                </a:tc>
                <a:tc>
                  <a:txBody>
                    <a:bodyPr/>
                    <a:lstStyle/>
                    <a:p>
                      <a:r>
                        <a:rPr lang="en-US" sz="1400" dirty="0"/>
                        <a:t>Drowsiness, thrombocytopenia, hyperammonemia, hepatotoxicity, polycystic ovarian syndrome, teratogenic </a:t>
                      </a:r>
                    </a:p>
                  </a:txBody>
                  <a:tcPr/>
                </a:tc>
                <a:tc>
                  <a:txBody>
                    <a:bodyPr/>
                    <a:lstStyle/>
                    <a:p>
                      <a:r>
                        <a:rPr lang="en-US" sz="1400" dirty="0"/>
                        <a:t>Monitor ammonia level in critically ill patients with malnutrition CYP 3A4 DDI </a:t>
                      </a:r>
                    </a:p>
                  </a:txBody>
                  <a:tcPr/>
                </a:tc>
                <a:extLst>
                  <a:ext uri="{0D108BD9-81ED-4DB2-BD59-A6C34878D82A}">
                    <a16:rowId xmlns:a16="http://schemas.microsoft.com/office/drawing/2014/main" val="1342609012"/>
                  </a:ext>
                </a:extLst>
              </a:tr>
              <a:tr h="370840">
                <a:tc>
                  <a:txBody>
                    <a:bodyPr/>
                    <a:lstStyle/>
                    <a:p>
                      <a:r>
                        <a:rPr lang="en-US" dirty="0"/>
                        <a:t>Levetiracetam </a:t>
                      </a:r>
                    </a:p>
                  </a:txBody>
                  <a:tcPr/>
                </a:tc>
                <a:tc gridSpan="2">
                  <a:txBody>
                    <a:bodyPr/>
                    <a:lstStyle/>
                    <a:p>
                      <a:r>
                        <a:rPr lang="en-US" dirty="0"/>
                        <a:t>   -</a:t>
                      </a:r>
                    </a:p>
                  </a:txBody>
                  <a:tcPr/>
                </a:tc>
                <a:tc hMerge="1">
                  <a:txBody>
                    <a:bodyPr/>
                    <a:lstStyle/>
                    <a:p>
                      <a:endParaRPr lang="en-US"/>
                    </a:p>
                  </a:txBody>
                  <a:tcPr/>
                </a:tc>
                <a:tc>
                  <a:txBody>
                    <a:bodyPr/>
                    <a:lstStyle/>
                    <a:p>
                      <a:r>
                        <a:rPr lang="en-US" dirty="0"/>
                        <a:t>   +</a:t>
                      </a:r>
                    </a:p>
                  </a:txBody>
                  <a:tcPr/>
                </a:tc>
                <a:tc>
                  <a:txBody>
                    <a:bodyPr/>
                    <a:lstStyle/>
                    <a:p>
                      <a:r>
                        <a:rPr lang="en-US" dirty="0"/>
                        <a:t>  +++</a:t>
                      </a:r>
                    </a:p>
                  </a:txBody>
                  <a:tcPr/>
                </a:tc>
                <a:tc>
                  <a:txBody>
                    <a:bodyPr/>
                    <a:lstStyle/>
                    <a:p>
                      <a:r>
                        <a:rPr lang="en-US" sz="1400" dirty="0"/>
                        <a:t>Loading: 20-60 mg/kg (4500 mg) IV Maintenance: 1000-2000 mg twice daily IV or PO</a:t>
                      </a:r>
                    </a:p>
                  </a:txBody>
                  <a:tcPr/>
                </a:tc>
                <a:tc>
                  <a:txBody>
                    <a:bodyPr/>
                    <a:lstStyle/>
                    <a:p>
                      <a:r>
                        <a:rPr lang="en-US" sz="1400" dirty="0"/>
                        <a:t>Aggression, psychosis, sedation</a:t>
                      </a:r>
                    </a:p>
                  </a:txBody>
                  <a:tcPr/>
                </a:tc>
                <a:tc>
                  <a:txBody>
                    <a:bodyPr/>
                    <a:lstStyle/>
                    <a:p>
                      <a:r>
                        <a:rPr lang="en-US" sz="1400" dirty="0"/>
                        <a:t>Well tolerated compared with previous generations of AEDs</a:t>
                      </a:r>
                    </a:p>
                  </a:txBody>
                  <a:tcPr/>
                </a:tc>
                <a:extLst>
                  <a:ext uri="{0D108BD9-81ED-4DB2-BD59-A6C34878D82A}">
                    <a16:rowId xmlns:a16="http://schemas.microsoft.com/office/drawing/2014/main" val="1062754064"/>
                  </a:ext>
                </a:extLst>
              </a:tr>
              <a:tr h="370840">
                <a:tc>
                  <a:txBody>
                    <a:bodyPr/>
                    <a:lstStyle/>
                    <a:p>
                      <a:r>
                        <a:rPr lang="en-US" dirty="0" err="1"/>
                        <a:t>Lacosamide</a:t>
                      </a:r>
                      <a:r>
                        <a:rPr lang="en-US" dirty="0"/>
                        <a:t> </a:t>
                      </a:r>
                    </a:p>
                  </a:txBody>
                  <a:tcPr/>
                </a:tc>
                <a:tc gridSpan="2">
                  <a:txBody>
                    <a:bodyPr/>
                    <a:lstStyle/>
                    <a:p>
                      <a:r>
                        <a:rPr lang="en-US" dirty="0"/>
                        <a:t> +++</a:t>
                      </a:r>
                    </a:p>
                  </a:txBody>
                  <a:tcPr/>
                </a:tc>
                <a:tc hMerge="1">
                  <a:txBody>
                    <a:bodyPr/>
                    <a:lstStyle/>
                    <a:p>
                      <a:endParaRPr lang="en-US"/>
                    </a:p>
                  </a:txBody>
                  <a:tcPr/>
                </a:tc>
                <a:tc>
                  <a:txBody>
                    <a:bodyPr/>
                    <a:lstStyle/>
                    <a:p>
                      <a:r>
                        <a:rPr lang="en-US" dirty="0"/>
                        <a:t>    -</a:t>
                      </a:r>
                    </a:p>
                  </a:txBody>
                  <a:tcPr/>
                </a:tc>
                <a:tc>
                  <a:txBody>
                    <a:bodyPr/>
                    <a:lstStyle/>
                    <a:p>
                      <a:r>
                        <a:rPr lang="en-US" dirty="0"/>
                        <a:t>    -</a:t>
                      </a:r>
                    </a:p>
                  </a:txBody>
                  <a:tcPr/>
                </a:tc>
                <a:tc>
                  <a:txBody>
                    <a:bodyPr/>
                    <a:lstStyle/>
                    <a:p>
                      <a:r>
                        <a:rPr lang="en-US" sz="1400" dirty="0"/>
                        <a:t>Loading: 200-400 mg IV Maintenance: 100-300 mg twice daily IV or PO</a:t>
                      </a:r>
                    </a:p>
                  </a:txBody>
                  <a:tcPr/>
                </a:tc>
                <a:tc>
                  <a:txBody>
                    <a:bodyPr/>
                    <a:lstStyle/>
                    <a:p>
                      <a:r>
                        <a:rPr lang="en-US" sz="1400" dirty="0"/>
                        <a:t>PR interval prolongation – risk of atrioventricular block, bradycardia, balance &amp; coordination difficulties</a:t>
                      </a:r>
                    </a:p>
                  </a:txBody>
                  <a:tcPr/>
                </a:tc>
                <a:tc>
                  <a:txBody>
                    <a:bodyPr/>
                    <a:lstStyle/>
                    <a:p>
                      <a:r>
                        <a:rPr lang="en-US" sz="1400" dirty="0"/>
                        <a:t>PR prolongation and bradycardia especially with IV push</a:t>
                      </a:r>
                    </a:p>
                  </a:txBody>
                  <a:tcPr/>
                </a:tc>
                <a:extLst>
                  <a:ext uri="{0D108BD9-81ED-4DB2-BD59-A6C34878D82A}">
                    <a16:rowId xmlns:a16="http://schemas.microsoft.com/office/drawing/2014/main" val="1256188789"/>
                  </a:ext>
                </a:extLst>
              </a:tr>
              <a:tr h="370840">
                <a:tc>
                  <a:txBody>
                    <a:bodyPr/>
                    <a:lstStyle/>
                    <a:p>
                      <a:r>
                        <a:rPr lang="en-US" dirty="0"/>
                        <a:t>Phenobarbital </a:t>
                      </a:r>
                    </a:p>
                  </a:txBody>
                  <a:tcPr/>
                </a:tc>
                <a:tc gridSpan="2">
                  <a:txBody>
                    <a:bodyPr/>
                    <a:lstStyle/>
                    <a:p>
                      <a:r>
                        <a:rPr lang="en-US" dirty="0"/>
                        <a:t>    -</a:t>
                      </a:r>
                    </a:p>
                  </a:txBody>
                  <a:tcPr/>
                </a:tc>
                <a:tc hMerge="1">
                  <a:txBody>
                    <a:bodyPr/>
                    <a:lstStyle/>
                    <a:p>
                      <a:endParaRPr lang="en-US"/>
                    </a:p>
                  </a:txBody>
                  <a:tcPr/>
                </a:tc>
                <a:tc>
                  <a:txBody>
                    <a:bodyPr/>
                    <a:lstStyle/>
                    <a:p>
                      <a:r>
                        <a:rPr lang="en-US" dirty="0"/>
                        <a:t> +++</a:t>
                      </a:r>
                    </a:p>
                  </a:txBody>
                  <a:tcPr/>
                </a:tc>
                <a:tc>
                  <a:txBody>
                    <a:bodyPr/>
                    <a:lstStyle/>
                    <a:p>
                      <a:r>
                        <a:rPr lang="en-US" dirty="0"/>
                        <a:t>    -</a:t>
                      </a:r>
                    </a:p>
                  </a:txBody>
                  <a:tcPr/>
                </a:tc>
                <a:tc>
                  <a:txBody>
                    <a:bodyPr/>
                    <a:lstStyle/>
                    <a:p>
                      <a:r>
                        <a:rPr lang="en-US" sz="1400" dirty="0"/>
                        <a:t>Loading: 15-20 mg/kg IV Maintenance: 2 mg/kg/day in 2 doses IV or PO</a:t>
                      </a:r>
                    </a:p>
                  </a:txBody>
                  <a:tcPr/>
                </a:tc>
                <a:tc>
                  <a:txBody>
                    <a:bodyPr/>
                    <a:lstStyle/>
                    <a:p>
                      <a:r>
                        <a:rPr lang="en-US" sz="1400" dirty="0"/>
                        <a:t>Drowsiness, hypotension, hepatoxicity, rash - SJS/TENS, thrombocytopenia</a:t>
                      </a:r>
                    </a:p>
                  </a:txBody>
                  <a:tcPr/>
                </a:tc>
                <a:tc>
                  <a:txBody>
                    <a:bodyPr/>
                    <a:lstStyle/>
                    <a:p>
                      <a:r>
                        <a:rPr lang="en-US" sz="1400" dirty="0"/>
                        <a:t>CYP 3A4 enzyme inducer, IV formulation contains propylene glycol </a:t>
                      </a:r>
                    </a:p>
                  </a:txBody>
                  <a:tcPr/>
                </a:tc>
                <a:extLst>
                  <a:ext uri="{0D108BD9-81ED-4DB2-BD59-A6C34878D82A}">
                    <a16:rowId xmlns:a16="http://schemas.microsoft.com/office/drawing/2014/main" val="3596863936"/>
                  </a:ext>
                </a:extLst>
              </a:tr>
              <a:tr h="370840">
                <a:tc gridSpan="7">
                  <a:txBody>
                    <a:bodyPr/>
                    <a:lstStyle/>
                    <a:p>
                      <a:r>
                        <a:rPr lang="en-US" sz="1200" dirty="0"/>
                        <a:t>GABA: Gamma aminobutyric acid </a:t>
                      </a:r>
                    </a:p>
                    <a:p>
                      <a:r>
                        <a:rPr lang="en-US" sz="1200" dirty="0"/>
                        <a:t>SVA2A: Synaptic Vesicle Glycoprotein 2A</a:t>
                      </a:r>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endParaRPr lang="en-US" dirty="0"/>
                    </a:p>
                  </a:txBody>
                  <a:tcPr/>
                </a:tc>
                <a:extLst>
                  <a:ext uri="{0D108BD9-81ED-4DB2-BD59-A6C34878D82A}">
                    <a16:rowId xmlns:a16="http://schemas.microsoft.com/office/drawing/2014/main" val="4064914473"/>
                  </a:ext>
                </a:extLst>
              </a:tr>
            </a:tbl>
          </a:graphicData>
        </a:graphic>
      </p:graphicFrame>
      <p:sp>
        <p:nvSpPr>
          <p:cNvPr id="4" name="Footer Placeholder 3">
            <a:extLst>
              <a:ext uri="{FF2B5EF4-FFF2-40B4-BE49-F238E27FC236}">
                <a16:creationId xmlns:a16="http://schemas.microsoft.com/office/drawing/2014/main" id="{74D9C981-73AE-1C9E-2E26-1E1653CBD631}"/>
              </a:ext>
            </a:extLst>
          </p:cNvPr>
          <p:cNvSpPr>
            <a:spLocks noGrp="1"/>
          </p:cNvSpPr>
          <p:nvPr>
            <p:ph type="ftr" sz="quarter" idx="11"/>
          </p:nvPr>
        </p:nvSpPr>
        <p:spPr>
          <a:xfrm>
            <a:off x="113840" y="6356351"/>
            <a:ext cx="4356560" cy="365125"/>
          </a:xfrm>
        </p:spPr>
        <p:txBody>
          <a:bodyPr/>
          <a:lstStyle/>
          <a:p>
            <a:r>
              <a:rPr lang="en-US" dirty="0"/>
              <a:t>Landmark CJ et al. Expert </a:t>
            </a:r>
            <a:r>
              <a:rPr lang="en-US" dirty="0" err="1"/>
              <a:t>Opin</a:t>
            </a:r>
            <a:r>
              <a:rPr lang="en-US" dirty="0"/>
              <a:t> Drug </a:t>
            </a:r>
            <a:r>
              <a:rPr lang="en-US" dirty="0" err="1"/>
              <a:t>MetabToxicol</a:t>
            </a:r>
            <a:r>
              <a:rPr lang="en-US" dirty="0"/>
              <a:t>. 2020;16(3):227-38. </a:t>
            </a:r>
          </a:p>
          <a:p>
            <a:r>
              <a:rPr lang="en-US" dirty="0"/>
              <a:t>Bledsoe et al. </a:t>
            </a:r>
            <a:r>
              <a:rPr lang="en-US" dirty="0" err="1"/>
              <a:t>Neurocrit</a:t>
            </a:r>
            <a:r>
              <a:rPr lang="en-US" dirty="0"/>
              <a:t> Care. 2008; 9:122–124.</a:t>
            </a:r>
          </a:p>
        </p:txBody>
      </p:sp>
      <p:sp>
        <p:nvSpPr>
          <p:cNvPr id="5" name="Slide Number Placeholder 4">
            <a:extLst>
              <a:ext uri="{FF2B5EF4-FFF2-40B4-BE49-F238E27FC236}">
                <a16:creationId xmlns:a16="http://schemas.microsoft.com/office/drawing/2014/main" id="{F1B6F8F7-2CB0-EF3C-0462-788951B27F38}"/>
              </a:ext>
            </a:extLst>
          </p:cNvPr>
          <p:cNvSpPr>
            <a:spLocks noGrp="1"/>
          </p:cNvSpPr>
          <p:nvPr>
            <p:ph type="sldNum" sz="quarter" idx="12"/>
          </p:nvPr>
        </p:nvSpPr>
        <p:spPr/>
        <p:txBody>
          <a:bodyPr/>
          <a:lstStyle/>
          <a:p>
            <a:fld id="{9F8FBD0B-D5BA-AC4A-B182-CCF391B5588A}" type="slidenum">
              <a:rPr lang="en-US" smtClean="0"/>
              <a:pPr/>
              <a:t>14</a:t>
            </a:fld>
            <a:endParaRPr lang="en-US"/>
          </a:p>
        </p:txBody>
      </p:sp>
    </p:spTree>
    <p:extLst>
      <p:ext uri="{BB962C8B-B14F-4D97-AF65-F5344CB8AC3E}">
        <p14:creationId xmlns:p14="http://schemas.microsoft.com/office/powerpoint/2010/main" val="20673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9D131-8C6E-F40D-D377-851BFF0E554F}"/>
              </a:ext>
            </a:extLst>
          </p:cNvPr>
          <p:cNvSpPr>
            <a:spLocks noGrp="1"/>
          </p:cNvSpPr>
          <p:nvPr>
            <p:ph type="title"/>
          </p:nvPr>
        </p:nvSpPr>
        <p:spPr/>
        <p:txBody>
          <a:bodyPr/>
          <a:lstStyle/>
          <a:p>
            <a:br>
              <a:rPr lang="en-US" dirty="0"/>
            </a:br>
            <a:r>
              <a:rPr lang="en-US" dirty="0"/>
              <a:t>Refractory Phase </a:t>
            </a:r>
          </a:p>
        </p:txBody>
      </p:sp>
    </p:spTree>
    <p:extLst>
      <p:ext uri="{BB962C8B-B14F-4D97-AF65-F5344CB8AC3E}">
        <p14:creationId xmlns:p14="http://schemas.microsoft.com/office/powerpoint/2010/main" val="3982700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33D29-7E11-0BAB-E202-7CC0FC86FA6F}"/>
              </a:ext>
            </a:extLst>
          </p:cNvPr>
          <p:cNvSpPr>
            <a:spLocks noGrp="1"/>
          </p:cNvSpPr>
          <p:nvPr>
            <p:ph type="title"/>
          </p:nvPr>
        </p:nvSpPr>
        <p:spPr>
          <a:xfrm>
            <a:off x="609600" y="436097"/>
            <a:ext cx="10972800" cy="703590"/>
          </a:xfrm>
        </p:spPr>
        <p:txBody>
          <a:bodyPr>
            <a:normAutofit/>
          </a:bodyPr>
          <a:lstStyle/>
          <a:p>
            <a:r>
              <a:rPr lang="en-US" sz="2800" dirty="0"/>
              <a:t>Therapeutic goal </a:t>
            </a:r>
          </a:p>
        </p:txBody>
      </p:sp>
      <p:sp>
        <p:nvSpPr>
          <p:cNvPr id="5" name="Slide Number Placeholder 4">
            <a:extLst>
              <a:ext uri="{FF2B5EF4-FFF2-40B4-BE49-F238E27FC236}">
                <a16:creationId xmlns:a16="http://schemas.microsoft.com/office/drawing/2014/main" id="{E1EB7927-29F4-0362-5434-BAC61906E17B}"/>
              </a:ext>
            </a:extLst>
          </p:cNvPr>
          <p:cNvSpPr>
            <a:spLocks noGrp="1"/>
          </p:cNvSpPr>
          <p:nvPr>
            <p:ph type="sldNum" sz="quarter" idx="12"/>
          </p:nvPr>
        </p:nvSpPr>
        <p:spPr/>
        <p:txBody>
          <a:bodyPr/>
          <a:lstStyle/>
          <a:p>
            <a:fld id="{9F8FBD0B-D5BA-AC4A-B182-CCF391B5588A}" type="slidenum">
              <a:rPr lang="en-US" smtClean="0"/>
              <a:pPr/>
              <a:t>16</a:t>
            </a:fld>
            <a:endParaRPr lang="en-US"/>
          </a:p>
        </p:txBody>
      </p:sp>
      <p:sp>
        <p:nvSpPr>
          <p:cNvPr id="6" name="Explosion: 8 Points 5">
            <a:extLst>
              <a:ext uri="{FF2B5EF4-FFF2-40B4-BE49-F238E27FC236}">
                <a16:creationId xmlns:a16="http://schemas.microsoft.com/office/drawing/2014/main" id="{B44F8D0C-6062-D8CC-609B-B72AEBF77050}"/>
              </a:ext>
            </a:extLst>
          </p:cNvPr>
          <p:cNvSpPr/>
          <p:nvPr/>
        </p:nvSpPr>
        <p:spPr>
          <a:xfrm>
            <a:off x="1219200" y="1369874"/>
            <a:ext cx="8799443" cy="4487587"/>
          </a:xfrm>
          <a:prstGeom prst="irregularSeal1">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B429D2B-C4D2-CFEC-95E4-DB9A2FBC2126}"/>
              </a:ext>
            </a:extLst>
          </p:cNvPr>
          <p:cNvSpPr txBox="1"/>
          <p:nvPr/>
        </p:nvSpPr>
        <p:spPr>
          <a:xfrm>
            <a:off x="3114261" y="3101687"/>
            <a:ext cx="5437809" cy="646331"/>
          </a:xfrm>
          <a:prstGeom prst="rect">
            <a:avLst/>
          </a:prstGeom>
          <a:noFill/>
        </p:spPr>
        <p:txBody>
          <a:bodyPr wrap="square" rtlCol="0">
            <a:spAutoFit/>
          </a:bodyPr>
          <a:lstStyle/>
          <a:p>
            <a:r>
              <a:rPr lang="en-US" sz="3600" dirty="0">
                <a:solidFill>
                  <a:schemeClr val="bg1"/>
                </a:solidFill>
              </a:rPr>
              <a:t>Burst Suppression on EEG</a:t>
            </a:r>
          </a:p>
        </p:txBody>
      </p:sp>
    </p:spTree>
    <p:extLst>
      <p:ext uri="{BB962C8B-B14F-4D97-AF65-F5344CB8AC3E}">
        <p14:creationId xmlns:p14="http://schemas.microsoft.com/office/powerpoint/2010/main" val="418978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1A01549-3D73-64CD-D3CD-B4E965CD084C}"/>
              </a:ext>
            </a:extLst>
          </p:cNvPr>
          <p:cNvSpPr>
            <a:spLocks noGrp="1"/>
          </p:cNvSpPr>
          <p:nvPr>
            <p:ph type="sldNum" sz="quarter" idx="12"/>
          </p:nvPr>
        </p:nvSpPr>
        <p:spPr/>
        <p:txBody>
          <a:bodyPr/>
          <a:lstStyle/>
          <a:p>
            <a:fld id="{9F8FBD0B-D5BA-AC4A-B182-CCF391B5588A}" type="slidenum">
              <a:rPr lang="en-US" smtClean="0"/>
              <a:pPr/>
              <a:t>17</a:t>
            </a:fld>
            <a:endParaRPr lang="en-US"/>
          </a:p>
        </p:txBody>
      </p:sp>
      <p:sp>
        <p:nvSpPr>
          <p:cNvPr id="7" name="Content Placeholder 6">
            <a:extLst>
              <a:ext uri="{FF2B5EF4-FFF2-40B4-BE49-F238E27FC236}">
                <a16:creationId xmlns:a16="http://schemas.microsoft.com/office/drawing/2014/main" id="{08763A3F-CC02-59F9-5378-0F0D8DA17CED}"/>
              </a:ext>
            </a:extLst>
          </p:cNvPr>
          <p:cNvSpPr>
            <a:spLocks noGrp="1"/>
          </p:cNvSpPr>
          <p:nvPr>
            <p:ph idx="1"/>
          </p:nvPr>
        </p:nvSpPr>
        <p:spPr>
          <a:xfrm>
            <a:off x="609599" y="1232015"/>
            <a:ext cx="11410123" cy="4704959"/>
          </a:xfrm>
        </p:spPr>
        <p:txBody>
          <a:bodyPr vert="horz" lIns="91440" tIns="45720" rIns="91440" bIns="45720" rtlCol="0" anchor="t">
            <a:noAutofit/>
          </a:bodyPr>
          <a:lstStyle/>
          <a:p>
            <a:pPr marL="347345" indent="-347345"/>
            <a:r>
              <a:rPr lang="en-US" sz="2000" dirty="0">
                <a:latin typeface="Times New Roman"/>
              </a:rPr>
              <a:t>Enhancement of the inhibitory effect of GABA which results by increased neuronal membrane permeability to chloride ions. This shift in chloride ions results in hyperpolarization (a less excitable state) and stabilization.</a:t>
            </a:r>
          </a:p>
          <a:p>
            <a:pPr marL="0" indent="0">
              <a:buNone/>
            </a:pPr>
            <a:endParaRPr lang="en-US" sz="2400" dirty="0">
              <a:latin typeface="Times New Roman"/>
            </a:endParaRPr>
          </a:p>
          <a:p>
            <a:pPr marL="347345" indent="-347345"/>
            <a:r>
              <a:rPr lang="en-US" sz="2200" dirty="0">
                <a:latin typeface="Times New Roman"/>
              </a:rPr>
              <a:t>Dose:</a:t>
            </a:r>
          </a:p>
          <a:p>
            <a:pPr lvl="1"/>
            <a:r>
              <a:rPr lang="en-US" sz="2000" dirty="0">
                <a:latin typeface="Times New Roman"/>
              </a:rPr>
              <a:t> </a:t>
            </a:r>
            <a:r>
              <a:rPr lang="en-US" sz="2000" b="1" dirty="0">
                <a:latin typeface="Times New Roman"/>
              </a:rPr>
              <a:t>0.2 mg/kg IV bolus</a:t>
            </a:r>
            <a:r>
              <a:rPr lang="en-US" sz="2000" dirty="0">
                <a:latin typeface="Times New Roman"/>
              </a:rPr>
              <a:t> given at a rate of 2 mg/min (</a:t>
            </a:r>
            <a:r>
              <a:rPr lang="en-US" sz="2000" b="1" dirty="0">
                <a:latin typeface="Times New Roman"/>
              </a:rPr>
              <a:t>max 2mg/kg)</a:t>
            </a:r>
            <a:r>
              <a:rPr lang="en-US" sz="2000" dirty="0">
                <a:latin typeface="Times New Roman"/>
              </a:rPr>
              <a:t>. Additional boluses should be given every five minutes until seizures stop.</a:t>
            </a:r>
          </a:p>
          <a:p>
            <a:pPr lvl="1"/>
            <a:endParaRPr lang="en-US" sz="2000" dirty="0">
              <a:latin typeface="Times New Roman"/>
            </a:endParaRPr>
          </a:p>
          <a:p>
            <a:pPr lvl="1"/>
            <a:r>
              <a:rPr lang="en-US" sz="2000" dirty="0">
                <a:latin typeface="Times New Roman"/>
              </a:rPr>
              <a:t>Followed by a</a:t>
            </a:r>
            <a:r>
              <a:rPr lang="en-US" sz="2000" b="1" dirty="0">
                <a:latin typeface="Times New Roman"/>
              </a:rPr>
              <a:t> continuous infusion</a:t>
            </a:r>
            <a:r>
              <a:rPr lang="en-US" sz="2000" dirty="0">
                <a:latin typeface="Times New Roman"/>
              </a:rPr>
              <a:t> of </a:t>
            </a:r>
            <a:r>
              <a:rPr lang="en-US" sz="2000" b="1" dirty="0">
                <a:latin typeface="Times New Roman"/>
              </a:rPr>
              <a:t>0.05-2 mg/kg/hour. </a:t>
            </a:r>
            <a:r>
              <a:rPr lang="en-US" sz="2000" dirty="0">
                <a:latin typeface="Times New Roman"/>
              </a:rPr>
              <a:t>Can be titrated upwards to as high as 3 mg/kg/hour. </a:t>
            </a:r>
          </a:p>
          <a:p>
            <a:pPr lvl="1"/>
            <a:endParaRPr lang="en-US" sz="2000" dirty="0">
              <a:latin typeface="Times New Roman"/>
            </a:endParaRPr>
          </a:p>
          <a:p>
            <a:pPr lvl="1"/>
            <a:r>
              <a:rPr lang="en-US" sz="2000" dirty="0">
                <a:latin typeface="Times New Roman"/>
              </a:rPr>
              <a:t>For breakthrough, IV bolus of </a:t>
            </a:r>
            <a:r>
              <a:rPr lang="en-US" sz="2000" b="1" dirty="0">
                <a:latin typeface="Times New Roman"/>
              </a:rPr>
              <a:t>0.1 to 0.2 mg/kg every 3 to 5 minutes</a:t>
            </a:r>
            <a:r>
              <a:rPr lang="en-US" sz="2000" dirty="0">
                <a:latin typeface="Times New Roman"/>
              </a:rPr>
              <a:t> in addition to i</a:t>
            </a:r>
            <a:r>
              <a:rPr lang="en-US" sz="2000" b="1" dirty="0">
                <a:latin typeface="Times New Roman"/>
              </a:rPr>
              <a:t>ncreasing infusion rate by 0.05 to 0.1 mg/kg/hour</a:t>
            </a:r>
            <a:r>
              <a:rPr lang="en-US" sz="2000" dirty="0">
                <a:latin typeface="Times New Roman"/>
              </a:rPr>
              <a:t> every 3 to 4 hours </a:t>
            </a:r>
          </a:p>
          <a:p>
            <a:pPr lvl="1"/>
            <a:endParaRPr lang="en-US" sz="2000" dirty="0">
              <a:latin typeface="Times New Roman"/>
            </a:endParaRPr>
          </a:p>
          <a:p>
            <a:pPr lvl="1"/>
            <a:r>
              <a:rPr lang="en-US" sz="2000" dirty="0">
                <a:latin typeface="Times New Roman"/>
              </a:rPr>
              <a:t>If this is unsuccessful within 45 to 60 minutes, a propofol or pentobarbital infusion should be started.</a:t>
            </a:r>
          </a:p>
          <a:p>
            <a:pPr marL="0" indent="0">
              <a:buNone/>
            </a:pPr>
            <a:endParaRPr lang="en-US" sz="2400" dirty="0">
              <a:latin typeface="Times New Roman"/>
            </a:endParaRPr>
          </a:p>
          <a:p>
            <a:pPr marL="0" indent="0">
              <a:buNone/>
            </a:pPr>
            <a:endParaRPr lang="en-US" sz="2400" dirty="0">
              <a:latin typeface="Times New Roman"/>
            </a:endParaRPr>
          </a:p>
        </p:txBody>
      </p:sp>
      <p:sp>
        <p:nvSpPr>
          <p:cNvPr id="9" name="Title 8">
            <a:extLst>
              <a:ext uri="{FF2B5EF4-FFF2-40B4-BE49-F238E27FC236}">
                <a16:creationId xmlns:a16="http://schemas.microsoft.com/office/drawing/2014/main" id="{A0212B10-D79D-203E-4C4B-36D2A336F625}"/>
              </a:ext>
            </a:extLst>
          </p:cNvPr>
          <p:cNvSpPr>
            <a:spLocks noGrp="1"/>
          </p:cNvSpPr>
          <p:nvPr>
            <p:ph type="title"/>
          </p:nvPr>
        </p:nvSpPr>
        <p:spPr/>
        <p:txBody>
          <a:bodyPr>
            <a:normAutofit/>
          </a:bodyPr>
          <a:lstStyle/>
          <a:p>
            <a:r>
              <a:rPr lang="en-US" sz="3200"/>
              <a:t>Midazolam </a:t>
            </a:r>
          </a:p>
        </p:txBody>
      </p:sp>
      <p:sp>
        <p:nvSpPr>
          <p:cNvPr id="2" name="Footer Placeholder 3">
            <a:extLst>
              <a:ext uri="{FF2B5EF4-FFF2-40B4-BE49-F238E27FC236}">
                <a16:creationId xmlns:a16="http://schemas.microsoft.com/office/drawing/2014/main" id="{2AA08B35-23C7-F3D8-469E-9455338C51DF}"/>
              </a:ext>
            </a:extLst>
          </p:cNvPr>
          <p:cNvSpPr>
            <a:spLocks noGrp="1"/>
          </p:cNvSpPr>
          <p:nvPr>
            <p:ph type="ftr" sz="quarter" idx="11"/>
          </p:nvPr>
        </p:nvSpPr>
        <p:spPr>
          <a:xfrm>
            <a:off x="609600" y="6356351"/>
            <a:ext cx="3860800" cy="365125"/>
          </a:xfrm>
        </p:spPr>
        <p:txBody>
          <a:bodyPr/>
          <a:lstStyle/>
          <a:p>
            <a:r>
              <a:rPr lang="en-US" dirty="0"/>
              <a:t>Lexi-Drugs app. Midazolam. December 2022.</a:t>
            </a:r>
          </a:p>
        </p:txBody>
      </p:sp>
    </p:spTree>
    <p:extLst>
      <p:ext uri="{BB962C8B-B14F-4D97-AF65-F5344CB8AC3E}">
        <p14:creationId xmlns:p14="http://schemas.microsoft.com/office/powerpoint/2010/main" val="3898836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84E8F94-AC89-36EC-87F6-F23CE84103C5}"/>
              </a:ext>
            </a:extLst>
          </p:cNvPr>
          <p:cNvSpPr>
            <a:spLocks noGrp="1"/>
          </p:cNvSpPr>
          <p:nvPr>
            <p:ph type="ftr" sz="quarter" idx="11"/>
          </p:nvPr>
        </p:nvSpPr>
        <p:spPr/>
        <p:txBody>
          <a:bodyPr/>
          <a:lstStyle/>
          <a:p>
            <a:r>
              <a:rPr lang="en-US" dirty="0"/>
              <a:t>Lexi-Drugs app. Midazolam. December 2022.</a:t>
            </a:r>
          </a:p>
        </p:txBody>
      </p:sp>
      <p:sp>
        <p:nvSpPr>
          <p:cNvPr id="5" name="Slide Number Placeholder 4">
            <a:extLst>
              <a:ext uri="{FF2B5EF4-FFF2-40B4-BE49-F238E27FC236}">
                <a16:creationId xmlns:a16="http://schemas.microsoft.com/office/drawing/2014/main" id="{91A01549-3D73-64CD-D3CD-B4E965CD084C}"/>
              </a:ext>
            </a:extLst>
          </p:cNvPr>
          <p:cNvSpPr>
            <a:spLocks noGrp="1"/>
          </p:cNvSpPr>
          <p:nvPr>
            <p:ph type="sldNum" sz="quarter" idx="12"/>
          </p:nvPr>
        </p:nvSpPr>
        <p:spPr/>
        <p:txBody>
          <a:bodyPr/>
          <a:lstStyle/>
          <a:p>
            <a:fld id="{9F8FBD0B-D5BA-AC4A-B182-CCF391B5588A}" type="slidenum">
              <a:rPr lang="en-US" smtClean="0"/>
              <a:pPr/>
              <a:t>18</a:t>
            </a:fld>
            <a:endParaRPr lang="en-US"/>
          </a:p>
        </p:txBody>
      </p:sp>
      <p:sp>
        <p:nvSpPr>
          <p:cNvPr id="7" name="Content Placeholder 6">
            <a:extLst>
              <a:ext uri="{FF2B5EF4-FFF2-40B4-BE49-F238E27FC236}">
                <a16:creationId xmlns:a16="http://schemas.microsoft.com/office/drawing/2014/main" id="{08763A3F-CC02-59F9-5378-0F0D8DA17CED}"/>
              </a:ext>
            </a:extLst>
          </p:cNvPr>
          <p:cNvSpPr>
            <a:spLocks noGrp="1"/>
          </p:cNvSpPr>
          <p:nvPr>
            <p:ph idx="1"/>
          </p:nvPr>
        </p:nvSpPr>
        <p:spPr>
          <a:xfrm>
            <a:off x="933796" y="1314902"/>
            <a:ext cx="10972800" cy="5314238"/>
          </a:xfrm>
        </p:spPr>
        <p:txBody>
          <a:bodyPr vert="horz" lIns="91440" tIns="45720" rIns="91440" bIns="45720" rtlCol="0" anchor="t">
            <a:noAutofit/>
          </a:bodyPr>
          <a:lstStyle/>
          <a:p>
            <a:pPr marL="347345" indent="-347345"/>
            <a:r>
              <a:rPr lang="en-US" sz="2400" dirty="0">
                <a:latin typeface="Times New Roman"/>
              </a:rPr>
              <a:t>Taper</a:t>
            </a:r>
          </a:p>
          <a:p>
            <a:pPr lvl="1"/>
            <a:r>
              <a:rPr lang="en-US" sz="2200" dirty="0">
                <a:latin typeface="Times New Roman"/>
              </a:rPr>
              <a:t>After 24 hours of burst suppression, gradually decrease the dose 50% every 3 hours to prevent recurrent status epilepticus or taper off over 4 to 6 hours.</a:t>
            </a:r>
          </a:p>
          <a:p>
            <a:pPr marL="457200" lvl="1" indent="0">
              <a:buNone/>
            </a:pPr>
            <a:endParaRPr lang="en-US" sz="2200" dirty="0">
              <a:latin typeface="Times New Roman"/>
            </a:endParaRPr>
          </a:p>
          <a:p>
            <a:pPr marL="347345" indent="-347345"/>
            <a:r>
              <a:rPr lang="en-US" sz="2400" dirty="0">
                <a:latin typeface="Times New Roman"/>
              </a:rPr>
              <a:t>Adverse drug reactions: </a:t>
            </a:r>
          </a:p>
          <a:p>
            <a:pPr lvl="1"/>
            <a:r>
              <a:rPr lang="en-US" sz="2200" dirty="0">
                <a:latin typeface="Times New Roman"/>
              </a:rPr>
              <a:t>Hypotension with higher doses, tachyphylaxis.</a:t>
            </a:r>
          </a:p>
          <a:p>
            <a:pPr marL="457200" lvl="1" indent="0">
              <a:buNone/>
            </a:pPr>
            <a:endParaRPr lang="en-US" sz="2200" dirty="0">
              <a:latin typeface="Times New Roman"/>
            </a:endParaRPr>
          </a:p>
          <a:p>
            <a:pPr marL="347345" indent="-347345">
              <a:lnSpc>
                <a:spcPts val="2300"/>
              </a:lnSpc>
            </a:pPr>
            <a:r>
              <a:rPr lang="en-US" sz="2200" dirty="0">
                <a:latin typeface="Times New Roman"/>
              </a:rPr>
              <a:t>Pharmacokinetics</a:t>
            </a:r>
          </a:p>
          <a:p>
            <a:pPr lvl="1"/>
            <a:r>
              <a:rPr lang="en-US" sz="2000" dirty="0">
                <a:latin typeface="Times New Roman"/>
              </a:rPr>
              <a:t>Midazolam is lipophilic at physiologic PH.</a:t>
            </a:r>
          </a:p>
          <a:p>
            <a:pPr lvl="1"/>
            <a:r>
              <a:rPr lang="en-US" sz="2000" dirty="0">
                <a:latin typeface="Times New Roman"/>
              </a:rPr>
              <a:t> Onset: 1 to 5 minutes (dose dependent).</a:t>
            </a:r>
          </a:p>
          <a:p>
            <a:pPr lvl="1"/>
            <a:r>
              <a:rPr lang="en-US" sz="2000" dirty="0">
                <a:latin typeface="Times New Roman"/>
              </a:rPr>
              <a:t>Metabolism: Extensively hepatic via CYP3A4; 60% to 70% of </a:t>
            </a:r>
            <a:r>
              <a:rPr lang="en-US" sz="2000" dirty="0" err="1">
                <a:latin typeface="Times New Roman"/>
              </a:rPr>
              <a:t>biotransformed</a:t>
            </a:r>
            <a:r>
              <a:rPr lang="en-US" sz="2000" dirty="0">
                <a:latin typeface="Times New Roman"/>
              </a:rPr>
              <a:t> midazolam is the active metabolite 1-hydroxy-midazolam (or alpha-</a:t>
            </a:r>
            <a:r>
              <a:rPr lang="en-US" sz="2000" dirty="0" err="1">
                <a:latin typeface="Times New Roman"/>
              </a:rPr>
              <a:t>hydroxymidazolam</a:t>
            </a:r>
            <a:r>
              <a:rPr lang="en-US" sz="2000" dirty="0">
                <a:latin typeface="Times New Roman"/>
              </a:rPr>
              <a:t>).</a:t>
            </a:r>
          </a:p>
          <a:p>
            <a:pPr lvl="1">
              <a:lnSpc>
                <a:spcPts val="2300"/>
              </a:lnSpc>
            </a:pPr>
            <a:endParaRPr lang="en-US" sz="2200" dirty="0">
              <a:latin typeface="Times New Roman"/>
            </a:endParaRPr>
          </a:p>
          <a:p>
            <a:pPr lvl="1"/>
            <a:endParaRPr lang="en-US" sz="2200" dirty="0"/>
          </a:p>
          <a:p>
            <a:pPr marL="0" indent="0">
              <a:buNone/>
            </a:pPr>
            <a:endParaRPr lang="en-US" sz="2400" dirty="0">
              <a:latin typeface="Times New Roman"/>
            </a:endParaRPr>
          </a:p>
          <a:p>
            <a:pPr marL="0" indent="0">
              <a:buNone/>
            </a:pPr>
            <a:endParaRPr lang="en-US" sz="2400" dirty="0">
              <a:latin typeface="Times New Roman"/>
            </a:endParaRPr>
          </a:p>
        </p:txBody>
      </p:sp>
      <p:sp>
        <p:nvSpPr>
          <p:cNvPr id="9" name="Title 8">
            <a:extLst>
              <a:ext uri="{FF2B5EF4-FFF2-40B4-BE49-F238E27FC236}">
                <a16:creationId xmlns:a16="http://schemas.microsoft.com/office/drawing/2014/main" id="{A0212B10-D79D-203E-4C4B-36D2A336F625}"/>
              </a:ext>
            </a:extLst>
          </p:cNvPr>
          <p:cNvSpPr>
            <a:spLocks noGrp="1"/>
          </p:cNvSpPr>
          <p:nvPr>
            <p:ph type="title"/>
          </p:nvPr>
        </p:nvSpPr>
        <p:spPr/>
        <p:txBody>
          <a:bodyPr>
            <a:normAutofit/>
          </a:bodyPr>
          <a:lstStyle/>
          <a:p>
            <a:r>
              <a:rPr lang="en-US" sz="3200"/>
              <a:t>Midazolam </a:t>
            </a:r>
          </a:p>
        </p:txBody>
      </p:sp>
    </p:spTree>
    <p:extLst>
      <p:ext uri="{BB962C8B-B14F-4D97-AF65-F5344CB8AC3E}">
        <p14:creationId xmlns:p14="http://schemas.microsoft.com/office/powerpoint/2010/main" val="3109286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1A01549-3D73-64CD-D3CD-B4E965CD084C}"/>
              </a:ext>
            </a:extLst>
          </p:cNvPr>
          <p:cNvSpPr>
            <a:spLocks noGrp="1"/>
          </p:cNvSpPr>
          <p:nvPr>
            <p:ph type="sldNum" sz="quarter" idx="12"/>
          </p:nvPr>
        </p:nvSpPr>
        <p:spPr/>
        <p:txBody>
          <a:bodyPr/>
          <a:lstStyle/>
          <a:p>
            <a:fld id="{9F8FBD0B-D5BA-AC4A-B182-CCF391B5588A}" type="slidenum">
              <a:rPr lang="en-US" smtClean="0"/>
              <a:pPr/>
              <a:t>19</a:t>
            </a:fld>
            <a:endParaRPr lang="en-US"/>
          </a:p>
        </p:txBody>
      </p:sp>
      <p:sp>
        <p:nvSpPr>
          <p:cNvPr id="9" name="Content Placeholder 8">
            <a:extLst>
              <a:ext uri="{FF2B5EF4-FFF2-40B4-BE49-F238E27FC236}">
                <a16:creationId xmlns:a16="http://schemas.microsoft.com/office/drawing/2014/main" id="{95BF7BA1-A929-67BD-FE6E-603A7A993A53}"/>
              </a:ext>
            </a:extLst>
          </p:cNvPr>
          <p:cNvSpPr>
            <a:spLocks noGrp="1"/>
          </p:cNvSpPr>
          <p:nvPr>
            <p:ph idx="1"/>
          </p:nvPr>
        </p:nvSpPr>
        <p:spPr>
          <a:xfrm>
            <a:off x="609600" y="1061268"/>
            <a:ext cx="11445765" cy="5459381"/>
          </a:xfrm>
        </p:spPr>
        <p:txBody>
          <a:bodyPr vert="horz" lIns="91440" tIns="45720" rIns="91440" bIns="45720" rtlCol="0" anchor="t">
            <a:normAutofit/>
          </a:bodyPr>
          <a:lstStyle/>
          <a:p>
            <a:pPr marL="347345" indent="-347345"/>
            <a:r>
              <a:rPr lang="en-US" sz="2200" dirty="0">
                <a:latin typeface="Times New Roman"/>
              </a:rPr>
              <a:t>Propofol is a highly lipophilic phenol derivative and gamma-aminobutyric acid A (GABA-A) agonist with anticonvulsant properties.</a:t>
            </a:r>
          </a:p>
          <a:p>
            <a:pPr marL="347345" indent="-347345"/>
            <a:r>
              <a:rPr lang="en-US" sz="2200" dirty="0">
                <a:latin typeface="Times New Roman"/>
              </a:rPr>
              <a:t>Dose </a:t>
            </a:r>
          </a:p>
          <a:p>
            <a:pPr lvl="1"/>
            <a:r>
              <a:rPr lang="en-US" sz="2000" b="1" dirty="0">
                <a:latin typeface="Times New Roman"/>
              </a:rPr>
              <a:t>1 to 2 mg/kg IV loading dose over 5 </a:t>
            </a:r>
            <a:r>
              <a:rPr lang="en-US" sz="2000" dirty="0">
                <a:latin typeface="Times New Roman"/>
              </a:rPr>
              <a:t>minutes and repeated (0.5 to 2 mg/kg) until seizures stop, </a:t>
            </a:r>
            <a:r>
              <a:rPr lang="en-US" sz="2000" b="1" dirty="0">
                <a:latin typeface="Times New Roman"/>
              </a:rPr>
              <a:t>max 10 mg/kg. </a:t>
            </a:r>
          </a:p>
          <a:p>
            <a:pPr marL="457200" lvl="1" indent="0">
              <a:buNone/>
            </a:pPr>
            <a:endParaRPr lang="en-US" sz="2000" b="1" dirty="0">
              <a:latin typeface="Times New Roman"/>
            </a:endParaRPr>
          </a:p>
          <a:p>
            <a:pPr lvl="1"/>
            <a:r>
              <a:rPr lang="en-US" sz="2000" dirty="0">
                <a:latin typeface="Times New Roman"/>
              </a:rPr>
              <a:t>After loading dose, start continuous propofol infusion at </a:t>
            </a:r>
            <a:r>
              <a:rPr lang="en-US" sz="2000" b="1" dirty="0">
                <a:latin typeface="Times New Roman"/>
              </a:rPr>
              <a:t>20 mcg/kg/minute</a:t>
            </a:r>
            <a:r>
              <a:rPr lang="en-US" sz="2000" dirty="0">
                <a:latin typeface="Times New Roman"/>
              </a:rPr>
              <a:t> (1.2 mg/kg/hour) and titrated over the next 20 to 60 minutes to maintain a seizure-free state.</a:t>
            </a:r>
          </a:p>
          <a:p>
            <a:pPr lvl="1"/>
            <a:r>
              <a:rPr lang="en-US" sz="2000" dirty="0">
                <a:latin typeface="Times New Roman"/>
              </a:rPr>
              <a:t>For breakthrough status epilepticus.</a:t>
            </a:r>
          </a:p>
          <a:p>
            <a:pPr marL="457200" lvl="1" indent="0">
              <a:buNone/>
            </a:pPr>
            <a:endParaRPr lang="en-US" sz="2000" dirty="0">
              <a:latin typeface="Times New Roman"/>
            </a:endParaRPr>
          </a:p>
          <a:p>
            <a:pPr lvl="2"/>
            <a:r>
              <a:rPr lang="en-US" sz="2000" dirty="0">
                <a:latin typeface="Times New Roman"/>
              </a:rPr>
              <a:t>IV bolus of </a:t>
            </a:r>
            <a:r>
              <a:rPr lang="en-US" sz="2000" b="1" dirty="0">
                <a:latin typeface="Times New Roman"/>
              </a:rPr>
              <a:t>0.5 to 2 mg/kg every 3-5 minutes </a:t>
            </a:r>
            <a:r>
              <a:rPr lang="en-US" sz="2000" dirty="0">
                <a:latin typeface="Times New Roman"/>
              </a:rPr>
              <a:t>in addition t</a:t>
            </a:r>
            <a:r>
              <a:rPr lang="en-US" sz="2000" b="1" dirty="0">
                <a:latin typeface="Times New Roman"/>
              </a:rPr>
              <a:t>o increasing the continuous infusion rate by 5 to 10 mcg/kg/minute</a:t>
            </a:r>
            <a:r>
              <a:rPr lang="en-US" sz="2000" dirty="0">
                <a:latin typeface="Times New Roman"/>
              </a:rPr>
              <a:t> (0.3 to 0.6 mg/kg/hour) every 5 minutes until seizures are controlled.</a:t>
            </a:r>
          </a:p>
          <a:p>
            <a:pPr lvl="2"/>
            <a:r>
              <a:rPr lang="en-US" sz="2000" dirty="0">
                <a:latin typeface="Times New Roman"/>
              </a:rPr>
              <a:t> Infusion rates of up to 170 to 200 mcg/kg per minute (10 to 12 mg/kg per hour) may be required but should not be maintained for more than 48 hours because of the risk of the propofol infusion syndrome.</a:t>
            </a:r>
          </a:p>
          <a:p>
            <a:pPr marL="0" indent="0">
              <a:buNone/>
            </a:pPr>
            <a:endParaRPr lang="en-US" dirty="0"/>
          </a:p>
        </p:txBody>
      </p:sp>
      <p:sp>
        <p:nvSpPr>
          <p:cNvPr id="11" name="Title 10">
            <a:extLst>
              <a:ext uri="{FF2B5EF4-FFF2-40B4-BE49-F238E27FC236}">
                <a16:creationId xmlns:a16="http://schemas.microsoft.com/office/drawing/2014/main" id="{32E5F704-A70B-1311-2E6B-4E5CE7F910BF}"/>
              </a:ext>
            </a:extLst>
          </p:cNvPr>
          <p:cNvSpPr>
            <a:spLocks noGrp="1"/>
          </p:cNvSpPr>
          <p:nvPr>
            <p:ph type="title"/>
          </p:nvPr>
        </p:nvSpPr>
        <p:spPr/>
        <p:txBody>
          <a:bodyPr>
            <a:normAutofit/>
          </a:bodyPr>
          <a:lstStyle/>
          <a:p>
            <a:r>
              <a:rPr lang="en-US" sz="3200"/>
              <a:t>Propofol </a:t>
            </a:r>
          </a:p>
        </p:txBody>
      </p:sp>
      <p:sp>
        <p:nvSpPr>
          <p:cNvPr id="2" name="Footer Placeholder 3">
            <a:extLst>
              <a:ext uri="{FF2B5EF4-FFF2-40B4-BE49-F238E27FC236}">
                <a16:creationId xmlns:a16="http://schemas.microsoft.com/office/drawing/2014/main" id="{13FFDDDD-F09B-2B31-A7F8-13F3CB0EABA7}"/>
              </a:ext>
            </a:extLst>
          </p:cNvPr>
          <p:cNvSpPr>
            <a:spLocks noGrp="1"/>
          </p:cNvSpPr>
          <p:nvPr>
            <p:ph type="ftr" sz="quarter" idx="11"/>
          </p:nvPr>
        </p:nvSpPr>
        <p:spPr>
          <a:xfrm>
            <a:off x="590204" y="6356351"/>
            <a:ext cx="3880196" cy="365125"/>
          </a:xfrm>
        </p:spPr>
        <p:txBody>
          <a:bodyPr/>
          <a:lstStyle/>
          <a:p>
            <a:r>
              <a:rPr lang="en-US" dirty="0"/>
              <a:t>Lexi-Drugs app. Propofol. December 2022.</a:t>
            </a:r>
          </a:p>
        </p:txBody>
      </p:sp>
    </p:spTree>
    <p:extLst>
      <p:ext uri="{BB962C8B-B14F-4D97-AF65-F5344CB8AC3E}">
        <p14:creationId xmlns:p14="http://schemas.microsoft.com/office/powerpoint/2010/main" val="2748625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1A01549-3D73-64CD-D3CD-B4E965CD084C}"/>
              </a:ext>
            </a:extLst>
          </p:cNvPr>
          <p:cNvSpPr>
            <a:spLocks noGrp="1"/>
          </p:cNvSpPr>
          <p:nvPr>
            <p:ph type="sldNum" sz="quarter" idx="12"/>
          </p:nvPr>
        </p:nvSpPr>
        <p:spPr/>
        <p:txBody>
          <a:bodyPr/>
          <a:lstStyle/>
          <a:p>
            <a:fld id="{9F8FBD0B-D5BA-AC4A-B182-CCF391B5588A}" type="slidenum">
              <a:rPr lang="en-US" smtClean="0"/>
              <a:pPr/>
              <a:t>20</a:t>
            </a:fld>
            <a:endParaRPr lang="en-US"/>
          </a:p>
        </p:txBody>
      </p:sp>
      <p:sp>
        <p:nvSpPr>
          <p:cNvPr id="11" name="Title 10">
            <a:extLst>
              <a:ext uri="{FF2B5EF4-FFF2-40B4-BE49-F238E27FC236}">
                <a16:creationId xmlns:a16="http://schemas.microsoft.com/office/drawing/2014/main" id="{32E5F704-A70B-1311-2E6B-4E5CE7F910BF}"/>
              </a:ext>
            </a:extLst>
          </p:cNvPr>
          <p:cNvSpPr>
            <a:spLocks noGrp="1"/>
          </p:cNvSpPr>
          <p:nvPr>
            <p:ph type="title"/>
          </p:nvPr>
        </p:nvSpPr>
        <p:spPr/>
        <p:txBody>
          <a:bodyPr>
            <a:normAutofit/>
          </a:bodyPr>
          <a:lstStyle/>
          <a:p>
            <a:r>
              <a:rPr lang="en-US" sz="3200"/>
              <a:t>Propofol </a:t>
            </a:r>
          </a:p>
        </p:txBody>
      </p:sp>
      <p:sp>
        <p:nvSpPr>
          <p:cNvPr id="3" name="Content Placeholder 2">
            <a:extLst>
              <a:ext uri="{FF2B5EF4-FFF2-40B4-BE49-F238E27FC236}">
                <a16:creationId xmlns:a16="http://schemas.microsoft.com/office/drawing/2014/main" id="{2210B414-0E66-247E-01FE-CECDF85CD948}"/>
              </a:ext>
            </a:extLst>
          </p:cNvPr>
          <p:cNvSpPr>
            <a:spLocks noGrp="1"/>
          </p:cNvSpPr>
          <p:nvPr>
            <p:ph idx="1"/>
          </p:nvPr>
        </p:nvSpPr>
        <p:spPr>
          <a:xfrm>
            <a:off x="609600" y="1350819"/>
            <a:ext cx="10972800" cy="4886181"/>
          </a:xfrm>
        </p:spPr>
        <p:txBody>
          <a:bodyPr vert="horz" lIns="91440" tIns="45720" rIns="91440" bIns="45720" rtlCol="0" anchor="t">
            <a:normAutofit fontScale="92500" lnSpcReduction="10000"/>
          </a:bodyPr>
          <a:lstStyle/>
          <a:p>
            <a:pPr marL="347345" indent="-347345"/>
            <a:r>
              <a:rPr lang="en-US" sz="2400" dirty="0">
                <a:latin typeface="Times New Roman"/>
              </a:rPr>
              <a:t>Taper</a:t>
            </a:r>
          </a:p>
          <a:p>
            <a:pPr lvl="1"/>
            <a:r>
              <a:rPr lang="en-US" sz="2000" dirty="0">
                <a:latin typeface="Times New Roman"/>
                <a:cs typeface="Times New Roman"/>
              </a:rPr>
              <a:t>If seizures are controlled with propofol, the effective infusion rate should be maintained for 24 hours and then tapered at a rate of 5% per hour to prevent rebound seizures that commonly occur with abrupt propofol discontinuation.</a:t>
            </a:r>
            <a:endParaRPr lang="en-US" sz="2000" dirty="0"/>
          </a:p>
          <a:p>
            <a:pPr lvl="1"/>
            <a:r>
              <a:rPr lang="en-US" sz="2000" dirty="0">
                <a:latin typeface="Times New Roman"/>
                <a:cs typeface="Times New Roman"/>
              </a:rPr>
              <a:t> It is critical that high therapeutic levels of at least one longer-acting antiseizure medication are maintained prior to tapering the propofol in order to reduce the risk of seizure recurrence. </a:t>
            </a:r>
            <a:endParaRPr lang="en-US" sz="2000" dirty="0"/>
          </a:p>
          <a:p>
            <a:pPr lvl="1"/>
            <a:endParaRPr lang="en-US" sz="1800" dirty="0">
              <a:latin typeface="Times New Roman"/>
              <a:cs typeface="Times New Roman"/>
            </a:endParaRPr>
          </a:p>
          <a:p>
            <a:pPr marL="347345" indent="-347345"/>
            <a:r>
              <a:rPr lang="en-US" sz="2400" dirty="0">
                <a:latin typeface="Times New Roman"/>
              </a:rPr>
              <a:t>ADE</a:t>
            </a:r>
          </a:p>
          <a:p>
            <a:pPr lvl="1">
              <a:buNone/>
            </a:pPr>
            <a:r>
              <a:rPr lang="en-US" sz="2000" dirty="0">
                <a:latin typeface="+mn-lt"/>
              </a:rPr>
              <a:t>Dose-dependent hypotension, hypertriglyceridemia, </a:t>
            </a:r>
          </a:p>
          <a:p>
            <a:pPr marL="457200" lvl="1" indent="0">
              <a:buNone/>
            </a:pPr>
            <a:r>
              <a:rPr lang="en-US" sz="2000" dirty="0">
                <a:latin typeface="+mn-lt"/>
              </a:rPr>
              <a:t>Propofol infusion syndrome consists of rhabdomyolysis, severe metabolic acidosis, and cardiac and renal failure. It appears to be more common with prolonged use (over 48 hours), in children, and with infusion rates of greater than 5 mg/kg/hour.</a:t>
            </a:r>
          </a:p>
          <a:p>
            <a:pPr marL="347345" indent="-347345"/>
            <a:endParaRPr lang="en-US" dirty="0">
              <a:latin typeface="Times New Roman"/>
            </a:endParaRPr>
          </a:p>
          <a:p>
            <a:pPr marL="347345" indent="-347345"/>
            <a:r>
              <a:rPr lang="en-US" sz="2000" dirty="0">
                <a:latin typeface="Times New Roman"/>
              </a:rPr>
              <a:t>Treatment with propofol should generally be considered unsuccessful if it does not terminate seizure activity within approximately 60 minutes. Consider switching to or adding a benzodiazepine drip (midazolam) or a high-dose barbiturate (</a:t>
            </a:r>
            <a:r>
              <a:rPr lang="en-US" sz="2000" dirty="0" err="1">
                <a:latin typeface="Times New Roman"/>
              </a:rPr>
              <a:t>ie</a:t>
            </a:r>
            <a:r>
              <a:rPr lang="en-US" sz="2000" dirty="0">
                <a:latin typeface="Times New Roman"/>
              </a:rPr>
              <a:t>, pentobarbital or thiopental) infusion. </a:t>
            </a:r>
          </a:p>
        </p:txBody>
      </p:sp>
      <p:sp>
        <p:nvSpPr>
          <p:cNvPr id="2" name="Footer Placeholder 3">
            <a:extLst>
              <a:ext uri="{FF2B5EF4-FFF2-40B4-BE49-F238E27FC236}">
                <a16:creationId xmlns:a16="http://schemas.microsoft.com/office/drawing/2014/main" id="{B42FB068-E302-E117-91A9-26C41159DC4D}"/>
              </a:ext>
            </a:extLst>
          </p:cNvPr>
          <p:cNvSpPr>
            <a:spLocks noGrp="1"/>
          </p:cNvSpPr>
          <p:nvPr>
            <p:ph type="ftr" sz="quarter" idx="11"/>
          </p:nvPr>
        </p:nvSpPr>
        <p:spPr>
          <a:xfrm>
            <a:off x="609600" y="6356351"/>
            <a:ext cx="3860800" cy="365125"/>
          </a:xfrm>
        </p:spPr>
        <p:txBody>
          <a:bodyPr/>
          <a:lstStyle/>
          <a:p>
            <a:r>
              <a:rPr lang="en-US" dirty="0"/>
              <a:t>Lexi-Drugs app. Propofol. December 2022.</a:t>
            </a:r>
          </a:p>
        </p:txBody>
      </p:sp>
    </p:spTree>
    <p:extLst>
      <p:ext uri="{BB962C8B-B14F-4D97-AF65-F5344CB8AC3E}">
        <p14:creationId xmlns:p14="http://schemas.microsoft.com/office/powerpoint/2010/main" val="481163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625263C-0116-8748-D98A-E49158FCD0D7}"/>
              </a:ext>
            </a:extLst>
          </p:cNvPr>
          <p:cNvSpPr>
            <a:spLocks noGrp="1"/>
          </p:cNvSpPr>
          <p:nvPr>
            <p:ph type="sldNum" sz="quarter" idx="12"/>
          </p:nvPr>
        </p:nvSpPr>
        <p:spPr/>
        <p:txBody>
          <a:bodyPr/>
          <a:lstStyle/>
          <a:p>
            <a:fld id="{9F8FBD0B-D5BA-AC4A-B182-CCF391B5588A}" type="slidenum">
              <a:rPr lang="en-US" smtClean="0"/>
              <a:pPr/>
              <a:t>21</a:t>
            </a:fld>
            <a:endParaRPr lang="en-US"/>
          </a:p>
        </p:txBody>
      </p:sp>
      <p:sp>
        <p:nvSpPr>
          <p:cNvPr id="7" name="Content Placeholder 6">
            <a:extLst>
              <a:ext uri="{FF2B5EF4-FFF2-40B4-BE49-F238E27FC236}">
                <a16:creationId xmlns:a16="http://schemas.microsoft.com/office/drawing/2014/main" id="{B8C724B2-BD6E-BF5C-B441-30A375EB7DBD}"/>
              </a:ext>
            </a:extLst>
          </p:cNvPr>
          <p:cNvSpPr>
            <a:spLocks noGrp="1"/>
          </p:cNvSpPr>
          <p:nvPr>
            <p:ph idx="1"/>
          </p:nvPr>
        </p:nvSpPr>
        <p:spPr>
          <a:xfrm>
            <a:off x="609600" y="1073729"/>
            <a:ext cx="10972800" cy="5357235"/>
          </a:xfrm>
        </p:spPr>
        <p:txBody>
          <a:bodyPr vert="horz" lIns="91440" tIns="45720" rIns="91440" bIns="45720" rtlCol="0" anchor="t">
            <a:normAutofit/>
          </a:bodyPr>
          <a:lstStyle/>
          <a:p>
            <a:pPr marL="347345" indent="-347345"/>
            <a:r>
              <a:rPr lang="en-US" dirty="0"/>
              <a:t>Long-acting barbiturate with sedative, hypnotic, and antiseizure properties. Barbiturates depress the sensory cortex, decrease motor activity, alter cerebellar function, and produce drowsiness, sedation, and hypnosis. In high doses, barbiturates exhibit antiseizure activity; barbiturates produce dose-dependent respiratory depression.</a:t>
            </a:r>
          </a:p>
          <a:p>
            <a:pPr marL="0" indent="0">
              <a:buNone/>
            </a:pPr>
            <a:endParaRPr lang="en-US" dirty="0"/>
          </a:p>
          <a:p>
            <a:pPr marL="347345" indent="-347345"/>
            <a:r>
              <a:rPr lang="en-US" dirty="0"/>
              <a:t>Dose </a:t>
            </a:r>
          </a:p>
          <a:p>
            <a:pPr lvl="1"/>
            <a:r>
              <a:rPr lang="en-US" dirty="0"/>
              <a:t>An initial dose of 5 mg/kg infused over 10 minutes (maximum rate 50 mg/minute). </a:t>
            </a:r>
          </a:p>
          <a:p>
            <a:pPr lvl="1"/>
            <a:r>
              <a:rPr lang="en-US" dirty="0"/>
              <a:t>If seizure activity continues, additional 5 mg/kg re-bolus should be administered with careful attention to the EEG and hemodynamic status. </a:t>
            </a:r>
          </a:p>
          <a:p>
            <a:pPr lvl="1"/>
            <a:r>
              <a:rPr lang="en-US" dirty="0"/>
              <a:t>Followed by a continuous infusion of 1 mg/kg/hour, titrated as needed by 0.5 to 1 mg/kg/hour every 12 hours up to 5 mg/kg/hour to achieve seizure control or a burst suppression pattern on EEG.</a:t>
            </a:r>
          </a:p>
          <a:p>
            <a:pPr marL="347345" indent="-347345"/>
            <a:r>
              <a:rPr lang="en-US" dirty="0"/>
              <a:t>Taper</a:t>
            </a:r>
          </a:p>
          <a:p>
            <a:pPr lvl="1"/>
            <a:r>
              <a:rPr lang="en-US" dirty="0"/>
              <a:t>If seizures are terminated with pentobarbital, the infusion is typically maintained for at least 24 hours before tapering.</a:t>
            </a:r>
          </a:p>
          <a:p>
            <a:pPr lvl="1"/>
            <a:r>
              <a:rPr lang="en-US" dirty="0"/>
              <a:t>Before tapering pentobarbital, high therapeutic concentrations of other antiseizure medications should be maintained. </a:t>
            </a:r>
          </a:p>
        </p:txBody>
      </p:sp>
      <p:sp>
        <p:nvSpPr>
          <p:cNvPr id="9" name="Title 8">
            <a:extLst>
              <a:ext uri="{FF2B5EF4-FFF2-40B4-BE49-F238E27FC236}">
                <a16:creationId xmlns:a16="http://schemas.microsoft.com/office/drawing/2014/main" id="{3AC0CBE9-CDEE-D5A8-EF19-C3944299EDE9}"/>
              </a:ext>
            </a:extLst>
          </p:cNvPr>
          <p:cNvSpPr>
            <a:spLocks noGrp="1"/>
          </p:cNvSpPr>
          <p:nvPr>
            <p:ph type="title"/>
          </p:nvPr>
        </p:nvSpPr>
        <p:spPr/>
        <p:txBody>
          <a:bodyPr>
            <a:normAutofit/>
          </a:bodyPr>
          <a:lstStyle/>
          <a:p>
            <a:r>
              <a:rPr lang="en-US" sz="3200"/>
              <a:t>Pentobarbital </a:t>
            </a:r>
          </a:p>
        </p:txBody>
      </p:sp>
      <p:sp>
        <p:nvSpPr>
          <p:cNvPr id="2" name="Footer Placeholder 3">
            <a:extLst>
              <a:ext uri="{FF2B5EF4-FFF2-40B4-BE49-F238E27FC236}">
                <a16:creationId xmlns:a16="http://schemas.microsoft.com/office/drawing/2014/main" id="{64C759EE-2DC5-4C31-A9F1-38CF751505EA}"/>
              </a:ext>
            </a:extLst>
          </p:cNvPr>
          <p:cNvSpPr>
            <a:spLocks noGrp="1"/>
          </p:cNvSpPr>
          <p:nvPr>
            <p:ph type="ftr" sz="quarter" idx="11"/>
          </p:nvPr>
        </p:nvSpPr>
        <p:spPr>
          <a:xfrm>
            <a:off x="609600" y="6356351"/>
            <a:ext cx="3860800" cy="365125"/>
          </a:xfrm>
        </p:spPr>
        <p:txBody>
          <a:bodyPr/>
          <a:lstStyle/>
          <a:p>
            <a:r>
              <a:rPr lang="en-US" dirty="0"/>
              <a:t>Lexi-Drugs app. Phenobarbital. December 2022.</a:t>
            </a:r>
          </a:p>
        </p:txBody>
      </p:sp>
    </p:spTree>
    <p:extLst>
      <p:ext uri="{BB962C8B-B14F-4D97-AF65-F5344CB8AC3E}">
        <p14:creationId xmlns:p14="http://schemas.microsoft.com/office/powerpoint/2010/main" val="1459938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E6875EC-E379-A92F-D3C4-46622D280603}"/>
              </a:ext>
            </a:extLst>
          </p:cNvPr>
          <p:cNvSpPr>
            <a:spLocks noGrp="1"/>
          </p:cNvSpPr>
          <p:nvPr>
            <p:ph type="sldNum" sz="quarter" idx="12"/>
          </p:nvPr>
        </p:nvSpPr>
        <p:spPr/>
        <p:txBody>
          <a:bodyPr/>
          <a:lstStyle/>
          <a:p>
            <a:fld id="{9F8FBD0B-D5BA-AC4A-B182-CCF391B5588A}" type="slidenum">
              <a:rPr lang="en-US" smtClean="0"/>
              <a:pPr/>
              <a:t>22</a:t>
            </a:fld>
            <a:endParaRPr lang="en-US"/>
          </a:p>
        </p:txBody>
      </p:sp>
      <p:sp>
        <p:nvSpPr>
          <p:cNvPr id="7" name="Title 6">
            <a:extLst>
              <a:ext uri="{FF2B5EF4-FFF2-40B4-BE49-F238E27FC236}">
                <a16:creationId xmlns:a16="http://schemas.microsoft.com/office/drawing/2014/main" id="{B12E490F-A39B-5DC3-41AF-8027B1486FEC}"/>
              </a:ext>
            </a:extLst>
          </p:cNvPr>
          <p:cNvSpPr>
            <a:spLocks noGrp="1"/>
          </p:cNvSpPr>
          <p:nvPr>
            <p:ph type="title"/>
          </p:nvPr>
        </p:nvSpPr>
        <p:spPr/>
        <p:txBody>
          <a:bodyPr>
            <a:normAutofit/>
          </a:bodyPr>
          <a:lstStyle/>
          <a:p>
            <a:r>
              <a:rPr lang="en-US" sz="3200"/>
              <a:t>Ketamine</a:t>
            </a:r>
          </a:p>
        </p:txBody>
      </p:sp>
      <p:sp>
        <p:nvSpPr>
          <p:cNvPr id="9" name="Content Placeholder 8">
            <a:extLst>
              <a:ext uri="{FF2B5EF4-FFF2-40B4-BE49-F238E27FC236}">
                <a16:creationId xmlns:a16="http://schemas.microsoft.com/office/drawing/2014/main" id="{CEEC0E3F-0A53-F555-B33F-7B3DEC007D6F}"/>
              </a:ext>
            </a:extLst>
          </p:cNvPr>
          <p:cNvSpPr>
            <a:spLocks noGrp="1"/>
          </p:cNvSpPr>
          <p:nvPr>
            <p:ph idx="1"/>
          </p:nvPr>
        </p:nvSpPr>
        <p:spPr>
          <a:xfrm>
            <a:off x="609600" y="1087583"/>
            <a:ext cx="10972800" cy="5038581"/>
          </a:xfrm>
        </p:spPr>
        <p:txBody>
          <a:bodyPr vert="horz" lIns="91440" tIns="45720" rIns="91440" bIns="45720" rtlCol="0" anchor="t">
            <a:normAutofit/>
          </a:bodyPr>
          <a:lstStyle/>
          <a:p>
            <a:pPr marL="347345" indent="-347345"/>
            <a:r>
              <a:rPr lang="en-US" dirty="0"/>
              <a:t>Ketamine, an N-methyl-D-aspartate (NMDA) antagonist that blocks the excitatory neurotransmitter glutamate, has promise as a treatment for RSE. Glutamate antagonists might be particularly helpful in the later phases of status epilepticus when GABA agonists or promoters (</a:t>
            </a:r>
            <a:r>
              <a:rPr lang="en-US" dirty="0" err="1"/>
              <a:t>eg</a:t>
            </a:r>
            <a:r>
              <a:rPr lang="en-US" dirty="0"/>
              <a:t>, benzodiazepines and barbiturates) have lost some effectiveness and excessive glutamatergic activity may perpetuate seizures.</a:t>
            </a:r>
          </a:p>
          <a:p>
            <a:pPr marL="347345" indent="-347345"/>
            <a:endParaRPr lang="en-US" dirty="0"/>
          </a:p>
          <a:p>
            <a:pPr marL="347345" indent="-347345"/>
            <a:r>
              <a:rPr lang="en-US" dirty="0"/>
              <a:t>Dose </a:t>
            </a:r>
          </a:p>
          <a:p>
            <a:pPr lvl="1"/>
            <a:r>
              <a:rPr lang="en-US" dirty="0"/>
              <a:t> 2 mg/kg, followed by an infusion of 1.5 to 10 mg/kg per hour, titrated to suppression of electrographic seizures.</a:t>
            </a:r>
          </a:p>
          <a:p>
            <a:pPr lvl="1"/>
            <a:r>
              <a:rPr lang="en-US" dirty="0"/>
              <a:t>Optimal dosing has not yet been defined.</a:t>
            </a:r>
          </a:p>
          <a:p>
            <a:pPr lvl="1"/>
            <a:endParaRPr lang="en-US" dirty="0"/>
          </a:p>
          <a:p>
            <a:pPr marL="347345" indent="-347345"/>
            <a:r>
              <a:rPr lang="en-US" dirty="0"/>
              <a:t>ADE </a:t>
            </a:r>
          </a:p>
          <a:p>
            <a:pPr lvl="1"/>
            <a:r>
              <a:rPr lang="en-US" dirty="0"/>
              <a:t>Unlike most other drugs used in the treatment of refractory SE, ketamine does not suppress cardiovascular function and may have advantages for patients at risk of hypotension. </a:t>
            </a:r>
          </a:p>
          <a:p>
            <a:pPr lvl="1"/>
            <a:r>
              <a:rPr lang="en-US" dirty="0"/>
              <a:t>CNS depression, increase intracranial and ocular pressure, hepatotoxicity, thyroid disorders, delirium, hallucinations.</a:t>
            </a:r>
          </a:p>
          <a:p>
            <a:pPr marL="395478" lvl="1" indent="0">
              <a:buNone/>
            </a:pPr>
            <a:endParaRPr lang="en-US" sz="1800" b="0" i="0" u="none" strike="noStrike" baseline="0" dirty="0"/>
          </a:p>
          <a:p>
            <a:pPr marL="742823" lvl="1" indent="-347345"/>
            <a:endParaRPr lang="en-US" dirty="0"/>
          </a:p>
          <a:p>
            <a:pPr marL="457200" lvl="1" indent="0">
              <a:buNone/>
            </a:pPr>
            <a:endParaRPr lang="en-US" dirty="0"/>
          </a:p>
          <a:p>
            <a:pPr marL="347345" indent="-347345"/>
            <a:endParaRPr lang="en-US" dirty="0"/>
          </a:p>
          <a:p>
            <a:pPr lvl="1"/>
            <a:endParaRPr lang="en-US" dirty="0"/>
          </a:p>
          <a:p>
            <a:pPr marL="347345" indent="-347345"/>
            <a:endParaRPr lang="en-US" dirty="0"/>
          </a:p>
        </p:txBody>
      </p:sp>
      <p:sp>
        <p:nvSpPr>
          <p:cNvPr id="2" name="Footer Placeholder 3">
            <a:extLst>
              <a:ext uri="{FF2B5EF4-FFF2-40B4-BE49-F238E27FC236}">
                <a16:creationId xmlns:a16="http://schemas.microsoft.com/office/drawing/2014/main" id="{D29ADDAE-7C6A-3B7F-4C06-956FD47F734D}"/>
              </a:ext>
            </a:extLst>
          </p:cNvPr>
          <p:cNvSpPr>
            <a:spLocks noGrp="1"/>
          </p:cNvSpPr>
          <p:nvPr>
            <p:ph type="ftr" sz="quarter" idx="11"/>
          </p:nvPr>
        </p:nvSpPr>
        <p:spPr>
          <a:xfrm>
            <a:off x="609600" y="6356351"/>
            <a:ext cx="3860800" cy="365125"/>
          </a:xfrm>
        </p:spPr>
        <p:txBody>
          <a:bodyPr/>
          <a:lstStyle/>
          <a:p>
            <a:r>
              <a:rPr lang="en-US" dirty="0"/>
              <a:t>Lexi-Drugs app. Midazolam. December 2022.</a:t>
            </a:r>
          </a:p>
        </p:txBody>
      </p:sp>
    </p:spTree>
    <p:extLst>
      <p:ext uri="{BB962C8B-B14F-4D97-AF65-F5344CB8AC3E}">
        <p14:creationId xmlns:p14="http://schemas.microsoft.com/office/powerpoint/2010/main" val="1934363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4DB38-3B04-7BDC-B28A-11E3E9B8E630}"/>
              </a:ext>
            </a:extLst>
          </p:cNvPr>
          <p:cNvSpPr>
            <a:spLocks noGrp="1"/>
          </p:cNvSpPr>
          <p:nvPr>
            <p:ph type="title"/>
          </p:nvPr>
        </p:nvSpPr>
        <p:spPr/>
        <p:txBody>
          <a:bodyPr/>
          <a:lstStyle/>
          <a:p>
            <a:r>
              <a:rPr lang="en-US" dirty="0"/>
              <a:t>Back To The Case</a:t>
            </a:r>
          </a:p>
        </p:txBody>
      </p:sp>
    </p:spTree>
    <p:extLst>
      <p:ext uri="{BB962C8B-B14F-4D97-AF65-F5344CB8AC3E}">
        <p14:creationId xmlns:p14="http://schemas.microsoft.com/office/powerpoint/2010/main" val="2808377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FB96B-35AD-3404-F46D-6F683FD4590B}"/>
              </a:ext>
            </a:extLst>
          </p:cNvPr>
          <p:cNvSpPr>
            <a:spLocks noGrp="1"/>
          </p:cNvSpPr>
          <p:nvPr>
            <p:ph type="title"/>
          </p:nvPr>
        </p:nvSpPr>
        <p:spPr/>
        <p:txBody>
          <a:bodyPr>
            <a:normAutofit/>
          </a:bodyPr>
          <a:lstStyle/>
          <a:p>
            <a:r>
              <a:rPr lang="en-US" sz="2800"/>
              <a:t>Labs and Imaging on Admission</a:t>
            </a:r>
          </a:p>
        </p:txBody>
      </p:sp>
      <p:sp>
        <p:nvSpPr>
          <p:cNvPr id="3" name="Content Placeholder 2">
            <a:extLst>
              <a:ext uri="{FF2B5EF4-FFF2-40B4-BE49-F238E27FC236}">
                <a16:creationId xmlns:a16="http://schemas.microsoft.com/office/drawing/2014/main" id="{ED41F696-07FB-2D33-B917-9BF8BD258FEB}"/>
              </a:ext>
            </a:extLst>
          </p:cNvPr>
          <p:cNvSpPr>
            <a:spLocks noGrp="1"/>
          </p:cNvSpPr>
          <p:nvPr>
            <p:ph idx="1"/>
          </p:nvPr>
        </p:nvSpPr>
        <p:spPr>
          <a:xfrm>
            <a:off x="609600" y="1012098"/>
            <a:ext cx="10972800" cy="5201152"/>
          </a:xfrm>
        </p:spPr>
        <p:txBody>
          <a:bodyPr vert="horz" lIns="91440" tIns="45720" rIns="91440" bIns="45720" rtlCol="0" anchor="t">
            <a:normAutofit/>
          </a:bodyPr>
          <a:lstStyle/>
          <a:p>
            <a:pPr marL="347345" indent="-347345">
              <a:lnSpc>
                <a:spcPct val="100000"/>
              </a:lnSpc>
              <a:spcBef>
                <a:spcPts val="1000"/>
              </a:spcBef>
            </a:pPr>
            <a:r>
              <a:rPr lang="en-US" dirty="0">
                <a:latin typeface="Times New Roman"/>
                <a:cs typeface="Times New Roman"/>
              </a:rPr>
              <a:t>CTH</a:t>
            </a:r>
            <a:r>
              <a:rPr lang="en-US" dirty="0">
                <a:latin typeface="Times New Roman"/>
              </a:rPr>
              <a:t>: negative for </a:t>
            </a:r>
            <a:r>
              <a:rPr lang="en-US" dirty="0"/>
              <a:t>acute hemorrhage</a:t>
            </a:r>
          </a:p>
          <a:p>
            <a:pPr marL="347345" indent="-347345">
              <a:lnSpc>
                <a:spcPct val="100000"/>
              </a:lnSpc>
              <a:spcBef>
                <a:spcPts val="1000"/>
              </a:spcBef>
            </a:pPr>
            <a:r>
              <a:rPr lang="en-US" dirty="0"/>
              <a:t>MRI brain: No acute intracranial pathology.</a:t>
            </a:r>
          </a:p>
          <a:p>
            <a:pPr marL="347345" indent="-347345"/>
            <a:r>
              <a:rPr lang="en-US" dirty="0"/>
              <a:t>Chest Xray: Minimal right basilar atelectasis. No acute cardiopulmonary process.</a:t>
            </a:r>
          </a:p>
          <a:p>
            <a:pPr marL="347345" indent="-347345">
              <a:lnSpc>
                <a:spcPct val="100000"/>
              </a:lnSpc>
              <a:spcBef>
                <a:spcPts val="1000"/>
              </a:spcBef>
            </a:pPr>
            <a:r>
              <a:rPr lang="en-US" dirty="0">
                <a:latin typeface="Times New Roman"/>
              </a:rPr>
              <a:t> Urine Toxins screen: + methadone.</a:t>
            </a:r>
          </a:p>
          <a:p>
            <a:pPr marL="347345" indent="-347345">
              <a:lnSpc>
                <a:spcPct val="100000"/>
              </a:lnSpc>
              <a:spcBef>
                <a:spcPts val="1000"/>
              </a:spcBef>
            </a:pPr>
            <a:r>
              <a:rPr lang="en-US" dirty="0">
                <a:latin typeface="Times New Roman"/>
              </a:rPr>
              <a:t>Peritoneal fluids: + WBC 25, +RBC 6000.</a:t>
            </a:r>
          </a:p>
          <a:p>
            <a:pPr marL="347345" indent="-347345">
              <a:lnSpc>
                <a:spcPct val="100000"/>
              </a:lnSpc>
              <a:spcBef>
                <a:spcPts val="1000"/>
              </a:spcBef>
            </a:pPr>
            <a:r>
              <a:rPr lang="en-US" dirty="0">
                <a:solidFill>
                  <a:srgbClr val="595959"/>
                </a:solidFill>
                <a:latin typeface="Times New Roman"/>
              </a:rPr>
              <a:t>Peritoneal, urine, CSF, blood cultures pending.</a:t>
            </a:r>
          </a:p>
          <a:p>
            <a:pPr marL="347345" indent="-347345">
              <a:lnSpc>
                <a:spcPct val="100000"/>
              </a:lnSpc>
              <a:spcBef>
                <a:spcPts val="1000"/>
              </a:spcBef>
            </a:pPr>
            <a:endParaRPr lang="en-US" dirty="0">
              <a:solidFill>
                <a:srgbClr val="595959"/>
              </a:solidFill>
              <a:latin typeface="Times New Roman"/>
            </a:endParaRPr>
          </a:p>
          <a:p>
            <a:pPr marL="347345" indent="-347345">
              <a:lnSpc>
                <a:spcPct val="100000"/>
              </a:lnSpc>
              <a:spcBef>
                <a:spcPts val="1000"/>
              </a:spcBef>
            </a:pPr>
            <a:endParaRPr lang="en-US" dirty="0">
              <a:solidFill>
                <a:srgbClr val="92D050"/>
              </a:solidFill>
              <a:latin typeface="Times New Roman"/>
            </a:endParaRPr>
          </a:p>
          <a:p>
            <a:pPr marL="0" indent="0">
              <a:lnSpc>
                <a:spcPct val="100000"/>
              </a:lnSpc>
              <a:spcBef>
                <a:spcPts val="1000"/>
              </a:spcBef>
              <a:buNone/>
            </a:pPr>
            <a:endParaRPr lang="en-US" dirty="0">
              <a:solidFill>
                <a:srgbClr val="92D050"/>
              </a:solidFill>
              <a:latin typeface="Goudy Old Style"/>
            </a:endParaRPr>
          </a:p>
        </p:txBody>
      </p:sp>
      <p:sp>
        <p:nvSpPr>
          <p:cNvPr id="5" name="Slide Number Placeholder 4">
            <a:extLst>
              <a:ext uri="{FF2B5EF4-FFF2-40B4-BE49-F238E27FC236}">
                <a16:creationId xmlns:a16="http://schemas.microsoft.com/office/drawing/2014/main" id="{E0D9552F-F683-2E2C-106D-52A246488413}"/>
              </a:ext>
            </a:extLst>
          </p:cNvPr>
          <p:cNvSpPr>
            <a:spLocks noGrp="1"/>
          </p:cNvSpPr>
          <p:nvPr>
            <p:ph type="sldNum" sz="quarter" idx="12"/>
          </p:nvPr>
        </p:nvSpPr>
        <p:spPr/>
        <p:txBody>
          <a:bodyPr/>
          <a:lstStyle/>
          <a:p>
            <a:fld id="{9F8FBD0B-D5BA-AC4A-B182-CCF391B5588A}" type="slidenum">
              <a:rPr lang="en-US" smtClean="0"/>
              <a:pPr/>
              <a:t>24</a:t>
            </a:fld>
            <a:endParaRPr lang="en-US"/>
          </a:p>
        </p:txBody>
      </p:sp>
      <p:cxnSp>
        <p:nvCxnSpPr>
          <p:cNvPr id="8" name="Straight Arrow Connector 7">
            <a:extLst>
              <a:ext uri="{FF2B5EF4-FFF2-40B4-BE49-F238E27FC236}">
                <a16:creationId xmlns:a16="http://schemas.microsoft.com/office/drawing/2014/main" id="{0FC93DC5-6E5D-69DC-B002-F60C1674AFD2}"/>
              </a:ext>
            </a:extLst>
          </p:cNvPr>
          <p:cNvCxnSpPr/>
          <p:nvPr/>
        </p:nvCxnSpPr>
        <p:spPr>
          <a:xfrm>
            <a:off x="1115333" y="4923153"/>
            <a:ext cx="2332297" cy="17362"/>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1115E4C2-F1E1-B943-C3BA-A24CF43FF023}"/>
              </a:ext>
            </a:extLst>
          </p:cNvPr>
          <p:cNvCxnSpPr>
            <a:cxnSpLocks/>
          </p:cNvCxnSpPr>
          <p:nvPr/>
        </p:nvCxnSpPr>
        <p:spPr>
          <a:xfrm>
            <a:off x="5573965" y="4863693"/>
            <a:ext cx="1348449" cy="17362"/>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BC41B63B-D174-1AEA-C857-2013B1011661}"/>
              </a:ext>
            </a:extLst>
          </p:cNvPr>
          <p:cNvCxnSpPr>
            <a:cxnSpLocks/>
          </p:cNvCxnSpPr>
          <p:nvPr/>
        </p:nvCxnSpPr>
        <p:spPr>
          <a:xfrm>
            <a:off x="1794487" y="4542218"/>
            <a:ext cx="7715" cy="779361"/>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8E11CFAC-B191-4B40-DFAC-60D90677A168}"/>
              </a:ext>
            </a:extLst>
          </p:cNvPr>
          <p:cNvCxnSpPr>
            <a:cxnSpLocks/>
          </p:cNvCxnSpPr>
          <p:nvPr/>
        </p:nvCxnSpPr>
        <p:spPr>
          <a:xfrm>
            <a:off x="2637747" y="4542217"/>
            <a:ext cx="7715" cy="779361"/>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764778F3-7A6E-E943-F88D-DD049D1703BF}"/>
              </a:ext>
            </a:extLst>
          </p:cNvPr>
          <p:cNvCxnSpPr>
            <a:cxnSpLocks/>
          </p:cNvCxnSpPr>
          <p:nvPr/>
        </p:nvCxnSpPr>
        <p:spPr>
          <a:xfrm>
            <a:off x="5170436" y="4564678"/>
            <a:ext cx="461055" cy="287438"/>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F00C2476-0849-ED81-F169-14D7CDF9AA95}"/>
              </a:ext>
            </a:extLst>
          </p:cNvPr>
          <p:cNvCxnSpPr>
            <a:cxnSpLocks/>
          </p:cNvCxnSpPr>
          <p:nvPr/>
        </p:nvCxnSpPr>
        <p:spPr>
          <a:xfrm flipH="1">
            <a:off x="3396230" y="4587140"/>
            <a:ext cx="551728" cy="364602"/>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43108EB-985C-D2F3-43F2-38429F451C84}"/>
              </a:ext>
            </a:extLst>
          </p:cNvPr>
          <p:cNvCxnSpPr>
            <a:cxnSpLocks/>
          </p:cNvCxnSpPr>
          <p:nvPr/>
        </p:nvCxnSpPr>
        <p:spPr>
          <a:xfrm flipV="1">
            <a:off x="5180081" y="4849736"/>
            <a:ext cx="432119" cy="397399"/>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E0F61BD6-E3B3-A679-1EC8-1C22A55A5D2A}"/>
              </a:ext>
            </a:extLst>
          </p:cNvPr>
          <p:cNvCxnSpPr>
            <a:cxnSpLocks/>
          </p:cNvCxnSpPr>
          <p:nvPr/>
        </p:nvCxnSpPr>
        <p:spPr>
          <a:xfrm>
            <a:off x="3398161" y="4961732"/>
            <a:ext cx="547865" cy="335666"/>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15A0797D-FED5-1027-BCCA-409FC2AA2145}"/>
              </a:ext>
            </a:extLst>
          </p:cNvPr>
          <p:cNvCxnSpPr>
            <a:cxnSpLocks/>
          </p:cNvCxnSpPr>
          <p:nvPr/>
        </p:nvCxnSpPr>
        <p:spPr>
          <a:xfrm>
            <a:off x="6905844" y="4894213"/>
            <a:ext cx="441765" cy="393539"/>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4A71780A-3B45-A541-6386-B2662E8ED047}"/>
              </a:ext>
            </a:extLst>
          </p:cNvPr>
          <p:cNvCxnSpPr>
            <a:cxnSpLocks/>
          </p:cNvCxnSpPr>
          <p:nvPr/>
        </p:nvCxnSpPr>
        <p:spPr>
          <a:xfrm flipH="1">
            <a:off x="6895854" y="4564677"/>
            <a:ext cx="513146" cy="326020"/>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891B7731-0385-C9AF-EB1D-F95F4556136B}"/>
              </a:ext>
            </a:extLst>
          </p:cNvPr>
          <p:cNvSpPr txBox="1"/>
          <p:nvPr/>
        </p:nvSpPr>
        <p:spPr>
          <a:xfrm>
            <a:off x="4692405" y="4768016"/>
            <a:ext cx="7041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Times New Roman"/>
              </a:rPr>
              <a:t>   7.8</a:t>
            </a:r>
            <a:endParaRPr lang="en-US"/>
          </a:p>
        </p:txBody>
      </p:sp>
      <p:sp>
        <p:nvSpPr>
          <p:cNvPr id="23" name="TextBox 22">
            <a:extLst>
              <a:ext uri="{FF2B5EF4-FFF2-40B4-BE49-F238E27FC236}">
                <a16:creationId xmlns:a16="http://schemas.microsoft.com/office/drawing/2014/main" id="{6D6CC8A1-E4C9-B5DF-888B-C5205BDD007F}"/>
              </a:ext>
            </a:extLst>
          </p:cNvPr>
          <p:cNvSpPr txBox="1"/>
          <p:nvPr/>
        </p:nvSpPr>
        <p:spPr>
          <a:xfrm>
            <a:off x="3668354" y="4734322"/>
            <a:ext cx="7041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rgbClr val="FF0000"/>
                </a:solidFill>
                <a:cs typeface="Times New Roman"/>
              </a:rPr>
              <a:t>151</a:t>
            </a:r>
          </a:p>
        </p:txBody>
      </p:sp>
      <p:sp>
        <p:nvSpPr>
          <p:cNvPr id="24" name="TextBox 23">
            <a:extLst>
              <a:ext uri="{FF2B5EF4-FFF2-40B4-BE49-F238E27FC236}">
                <a16:creationId xmlns:a16="http://schemas.microsoft.com/office/drawing/2014/main" id="{15A1B403-1160-5E2B-EBDF-584832627DD1}"/>
              </a:ext>
            </a:extLst>
          </p:cNvPr>
          <p:cNvSpPr txBox="1"/>
          <p:nvPr/>
        </p:nvSpPr>
        <p:spPr>
          <a:xfrm>
            <a:off x="5957393" y="4354974"/>
            <a:ext cx="7041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rgbClr val="FF0000"/>
                </a:solidFill>
                <a:cs typeface="Times New Roman"/>
              </a:rPr>
              <a:t>9.8</a:t>
            </a:r>
          </a:p>
        </p:txBody>
      </p:sp>
      <p:sp>
        <p:nvSpPr>
          <p:cNvPr id="25" name="TextBox 24">
            <a:extLst>
              <a:ext uri="{FF2B5EF4-FFF2-40B4-BE49-F238E27FC236}">
                <a16:creationId xmlns:a16="http://schemas.microsoft.com/office/drawing/2014/main" id="{7F31C55D-A651-89A1-515D-D43FF3263BAC}"/>
              </a:ext>
            </a:extLst>
          </p:cNvPr>
          <p:cNvSpPr txBox="1"/>
          <p:nvPr/>
        </p:nvSpPr>
        <p:spPr>
          <a:xfrm>
            <a:off x="1158655" y="5024482"/>
            <a:ext cx="7041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0000"/>
                </a:solidFill>
                <a:cs typeface="Times New Roman"/>
              </a:rPr>
              <a:t>5.4</a:t>
            </a:r>
          </a:p>
        </p:txBody>
      </p:sp>
      <p:sp>
        <p:nvSpPr>
          <p:cNvPr id="26" name="TextBox 25">
            <a:extLst>
              <a:ext uri="{FF2B5EF4-FFF2-40B4-BE49-F238E27FC236}">
                <a16:creationId xmlns:a16="http://schemas.microsoft.com/office/drawing/2014/main" id="{450F4A2C-058F-C879-A6F8-235C0CC1A077}"/>
              </a:ext>
            </a:extLst>
          </p:cNvPr>
          <p:cNvSpPr txBox="1"/>
          <p:nvPr/>
        </p:nvSpPr>
        <p:spPr>
          <a:xfrm>
            <a:off x="2054108" y="5034920"/>
            <a:ext cx="49535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Times New Roman"/>
              </a:rPr>
              <a:t>22</a:t>
            </a:r>
            <a:endParaRPr lang="en-US">
              <a:solidFill>
                <a:srgbClr val="FF0000"/>
              </a:solidFill>
              <a:cs typeface="Times New Roman"/>
            </a:endParaRPr>
          </a:p>
        </p:txBody>
      </p:sp>
      <p:sp>
        <p:nvSpPr>
          <p:cNvPr id="27" name="TextBox 26">
            <a:extLst>
              <a:ext uri="{FF2B5EF4-FFF2-40B4-BE49-F238E27FC236}">
                <a16:creationId xmlns:a16="http://schemas.microsoft.com/office/drawing/2014/main" id="{2B95D9D2-CA87-ECB5-3AFA-AA40B476F4FA}"/>
              </a:ext>
            </a:extLst>
          </p:cNvPr>
          <p:cNvSpPr txBox="1"/>
          <p:nvPr/>
        </p:nvSpPr>
        <p:spPr>
          <a:xfrm>
            <a:off x="5960564" y="5019724"/>
            <a:ext cx="7041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rgbClr val="FF0000"/>
                </a:solidFill>
                <a:cs typeface="Times New Roman"/>
              </a:rPr>
              <a:t>28.5</a:t>
            </a:r>
          </a:p>
        </p:txBody>
      </p:sp>
      <p:sp>
        <p:nvSpPr>
          <p:cNvPr id="28" name="TextBox 27">
            <a:extLst>
              <a:ext uri="{FF2B5EF4-FFF2-40B4-BE49-F238E27FC236}">
                <a16:creationId xmlns:a16="http://schemas.microsoft.com/office/drawing/2014/main" id="{6B9304F2-4630-B064-B028-9358209D4ADE}"/>
              </a:ext>
            </a:extLst>
          </p:cNvPr>
          <p:cNvSpPr txBox="1"/>
          <p:nvPr/>
        </p:nvSpPr>
        <p:spPr>
          <a:xfrm>
            <a:off x="7217659" y="4703800"/>
            <a:ext cx="7041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Times New Roman"/>
              </a:rPr>
              <a:t>180</a:t>
            </a:r>
            <a:endParaRPr lang="en-US">
              <a:solidFill>
                <a:srgbClr val="FF0000"/>
              </a:solidFill>
              <a:cs typeface="Times New Roman"/>
            </a:endParaRPr>
          </a:p>
        </p:txBody>
      </p:sp>
      <p:sp>
        <p:nvSpPr>
          <p:cNvPr id="29" name="TextBox 28">
            <a:extLst>
              <a:ext uri="{FF2B5EF4-FFF2-40B4-BE49-F238E27FC236}">
                <a16:creationId xmlns:a16="http://schemas.microsoft.com/office/drawing/2014/main" id="{B77C0484-9933-5ADA-4D6D-59739A31AB80}"/>
              </a:ext>
            </a:extLst>
          </p:cNvPr>
          <p:cNvSpPr txBox="1"/>
          <p:nvPr/>
        </p:nvSpPr>
        <p:spPr>
          <a:xfrm>
            <a:off x="1868440" y="4472305"/>
            <a:ext cx="7041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Times New Roman"/>
              </a:rPr>
              <a:t>102</a:t>
            </a:r>
          </a:p>
        </p:txBody>
      </p:sp>
      <p:sp>
        <p:nvSpPr>
          <p:cNvPr id="30" name="TextBox 29">
            <a:extLst>
              <a:ext uri="{FF2B5EF4-FFF2-40B4-BE49-F238E27FC236}">
                <a16:creationId xmlns:a16="http://schemas.microsoft.com/office/drawing/2014/main" id="{93CFE3CA-15D0-167E-06E6-41664E8F16D5}"/>
              </a:ext>
            </a:extLst>
          </p:cNvPr>
          <p:cNvSpPr txBox="1"/>
          <p:nvPr/>
        </p:nvSpPr>
        <p:spPr>
          <a:xfrm>
            <a:off x="2729431" y="4993167"/>
            <a:ext cx="7041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0000"/>
                </a:solidFill>
                <a:cs typeface="Times New Roman"/>
              </a:rPr>
              <a:t>6.71</a:t>
            </a:r>
            <a:endParaRPr lang="en-US">
              <a:cs typeface="Times New Roman"/>
            </a:endParaRPr>
          </a:p>
        </p:txBody>
      </p:sp>
      <p:sp>
        <p:nvSpPr>
          <p:cNvPr id="31" name="TextBox 30">
            <a:extLst>
              <a:ext uri="{FF2B5EF4-FFF2-40B4-BE49-F238E27FC236}">
                <a16:creationId xmlns:a16="http://schemas.microsoft.com/office/drawing/2014/main" id="{C083AA84-955D-3451-32A6-D54338AA7064}"/>
              </a:ext>
            </a:extLst>
          </p:cNvPr>
          <p:cNvSpPr txBox="1"/>
          <p:nvPr/>
        </p:nvSpPr>
        <p:spPr>
          <a:xfrm>
            <a:off x="2725334" y="4514059"/>
            <a:ext cx="7041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0000"/>
                </a:solidFill>
                <a:cs typeface="Times New Roman"/>
              </a:rPr>
              <a:t>56</a:t>
            </a:r>
          </a:p>
        </p:txBody>
      </p:sp>
      <p:sp>
        <p:nvSpPr>
          <p:cNvPr id="32" name="TextBox 31">
            <a:extLst>
              <a:ext uri="{FF2B5EF4-FFF2-40B4-BE49-F238E27FC236}">
                <a16:creationId xmlns:a16="http://schemas.microsoft.com/office/drawing/2014/main" id="{58322B2D-6F70-C6C9-F729-93EE14810FCF}"/>
              </a:ext>
            </a:extLst>
          </p:cNvPr>
          <p:cNvSpPr txBox="1"/>
          <p:nvPr/>
        </p:nvSpPr>
        <p:spPr>
          <a:xfrm>
            <a:off x="1237406" y="4483536"/>
            <a:ext cx="7041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Times New Roman"/>
              </a:rPr>
              <a:t>136</a:t>
            </a:r>
          </a:p>
        </p:txBody>
      </p:sp>
      <p:cxnSp>
        <p:nvCxnSpPr>
          <p:cNvPr id="33" name="Straight Arrow Connector 32">
            <a:extLst>
              <a:ext uri="{FF2B5EF4-FFF2-40B4-BE49-F238E27FC236}">
                <a16:creationId xmlns:a16="http://schemas.microsoft.com/office/drawing/2014/main" id="{E2DFF178-8B10-61CB-2AC5-4EDEDF3BD7C1}"/>
              </a:ext>
            </a:extLst>
          </p:cNvPr>
          <p:cNvCxnSpPr/>
          <p:nvPr/>
        </p:nvCxnSpPr>
        <p:spPr>
          <a:xfrm>
            <a:off x="9339924" y="4127681"/>
            <a:ext cx="50261" cy="1616146"/>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07656CA7-FA34-1988-3A7D-BA36CCA8A9E3}"/>
              </a:ext>
            </a:extLst>
          </p:cNvPr>
          <p:cNvSpPr txBox="1"/>
          <p:nvPr/>
        </p:nvSpPr>
        <p:spPr>
          <a:xfrm>
            <a:off x="8318629" y="4139191"/>
            <a:ext cx="3186896"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en-US">
                <a:solidFill>
                  <a:srgbClr val="404040"/>
                </a:solidFill>
                <a:latin typeface="Tenorite"/>
                <a:cs typeface="Arial"/>
              </a:rPr>
              <a:t>Height     152.4 cm</a:t>
            </a:r>
            <a:endParaRPr lang="en-US">
              <a:latin typeface="Tenorite"/>
              <a:cs typeface="Arial"/>
            </a:endParaRPr>
          </a:p>
          <a:p>
            <a:pPr>
              <a:buChar char="•"/>
            </a:pPr>
            <a:r>
              <a:rPr lang="en-US">
                <a:solidFill>
                  <a:srgbClr val="404040"/>
                </a:solidFill>
                <a:latin typeface="Tenorite"/>
                <a:cs typeface="Arial"/>
              </a:rPr>
              <a:t>Weight     </a:t>
            </a:r>
            <a:r>
              <a:rPr lang="en-US">
                <a:latin typeface="Tenorite"/>
                <a:cs typeface="Arial"/>
              </a:rPr>
              <a:t>​42.3 kg</a:t>
            </a:r>
            <a:endParaRPr lang="en-US"/>
          </a:p>
          <a:p>
            <a:pPr>
              <a:buChar char="•"/>
            </a:pPr>
            <a:r>
              <a:rPr lang="en-US">
                <a:solidFill>
                  <a:srgbClr val="404040"/>
                </a:solidFill>
                <a:latin typeface="Tenorite"/>
                <a:cs typeface="Arial"/>
              </a:rPr>
              <a:t>HR           98 bpm</a:t>
            </a:r>
            <a:endParaRPr lang="en-US">
              <a:latin typeface="Tenorite"/>
              <a:cs typeface="Arial"/>
            </a:endParaRPr>
          </a:p>
          <a:p>
            <a:pPr>
              <a:buChar char="•"/>
            </a:pPr>
            <a:r>
              <a:rPr lang="en-US">
                <a:solidFill>
                  <a:srgbClr val="404040"/>
                </a:solidFill>
                <a:latin typeface="Tenorite"/>
                <a:cs typeface="Arial"/>
              </a:rPr>
              <a:t>BP            222/122</a:t>
            </a:r>
            <a:endParaRPr lang="en-US">
              <a:latin typeface="Tenorite"/>
              <a:cs typeface="Arial"/>
            </a:endParaRPr>
          </a:p>
          <a:p>
            <a:pPr>
              <a:buChar char="•"/>
            </a:pPr>
            <a:r>
              <a:rPr lang="en-US">
                <a:solidFill>
                  <a:srgbClr val="404040"/>
                </a:solidFill>
                <a:latin typeface="Tenorite"/>
                <a:cs typeface="Arial"/>
              </a:rPr>
              <a:t>RR:           14</a:t>
            </a:r>
            <a:endParaRPr lang="en-US">
              <a:latin typeface="Tenorite"/>
              <a:cs typeface="Arial"/>
            </a:endParaRPr>
          </a:p>
          <a:p>
            <a:pPr>
              <a:buChar char="•"/>
            </a:pPr>
            <a:r>
              <a:rPr lang="en-US">
                <a:solidFill>
                  <a:srgbClr val="404040"/>
                </a:solidFill>
                <a:latin typeface="Tenorite"/>
                <a:cs typeface="Arial"/>
              </a:rPr>
              <a:t>Temp:       97.5</a:t>
            </a:r>
          </a:p>
        </p:txBody>
      </p:sp>
    </p:spTree>
    <p:extLst>
      <p:ext uri="{BB962C8B-B14F-4D97-AF65-F5344CB8AC3E}">
        <p14:creationId xmlns:p14="http://schemas.microsoft.com/office/powerpoint/2010/main" val="2774797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F7172-5323-CBE0-6926-436394111F65}"/>
              </a:ext>
            </a:extLst>
          </p:cNvPr>
          <p:cNvSpPr>
            <a:spLocks noGrp="1"/>
          </p:cNvSpPr>
          <p:nvPr>
            <p:ph type="title"/>
          </p:nvPr>
        </p:nvSpPr>
        <p:spPr/>
        <p:txBody>
          <a:bodyPr>
            <a:normAutofit/>
          </a:bodyPr>
          <a:lstStyle/>
          <a:p>
            <a:r>
              <a:rPr lang="en-US" sz="2800"/>
              <a:t>Active Problems  </a:t>
            </a:r>
          </a:p>
        </p:txBody>
      </p:sp>
      <p:sp>
        <p:nvSpPr>
          <p:cNvPr id="5" name="Slide Number Placeholder 4">
            <a:extLst>
              <a:ext uri="{FF2B5EF4-FFF2-40B4-BE49-F238E27FC236}">
                <a16:creationId xmlns:a16="http://schemas.microsoft.com/office/drawing/2014/main" id="{7D70F5B7-3956-A4D2-B2DD-BFF97738B2C2}"/>
              </a:ext>
            </a:extLst>
          </p:cNvPr>
          <p:cNvSpPr>
            <a:spLocks noGrp="1"/>
          </p:cNvSpPr>
          <p:nvPr>
            <p:ph type="sldNum" sz="quarter" idx="12"/>
          </p:nvPr>
        </p:nvSpPr>
        <p:spPr/>
        <p:txBody>
          <a:bodyPr/>
          <a:lstStyle/>
          <a:p>
            <a:fld id="{9F8FBD0B-D5BA-AC4A-B182-CCF391B5588A}" type="slidenum">
              <a:rPr lang="en-US" smtClean="0"/>
              <a:pPr/>
              <a:t>25</a:t>
            </a:fld>
            <a:endParaRPr lang="en-US"/>
          </a:p>
        </p:txBody>
      </p:sp>
      <p:sp>
        <p:nvSpPr>
          <p:cNvPr id="6" name="Plaque 5">
            <a:extLst>
              <a:ext uri="{FF2B5EF4-FFF2-40B4-BE49-F238E27FC236}">
                <a16:creationId xmlns:a16="http://schemas.microsoft.com/office/drawing/2014/main" id="{B088D325-443C-A4F8-C1F1-D9820781AF20}"/>
              </a:ext>
            </a:extLst>
          </p:cNvPr>
          <p:cNvSpPr/>
          <p:nvPr/>
        </p:nvSpPr>
        <p:spPr>
          <a:xfrm>
            <a:off x="4479471" y="4282485"/>
            <a:ext cx="3233057" cy="2013857"/>
          </a:xfrm>
          <a:prstGeom prst="plaque">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dirty="0"/>
              <a:t>CKD stage 2/3 on PD</a:t>
            </a:r>
            <a:endParaRPr lang="en-US" sz="2400" dirty="0">
              <a:solidFill>
                <a:schemeClr val="tx1"/>
              </a:solidFill>
              <a:cs typeface="Arial"/>
            </a:endParaRPr>
          </a:p>
        </p:txBody>
      </p:sp>
      <p:sp>
        <p:nvSpPr>
          <p:cNvPr id="7" name="Plaque 6">
            <a:extLst>
              <a:ext uri="{FF2B5EF4-FFF2-40B4-BE49-F238E27FC236}">
                <a16:creationId xmlns:a16="http://schemas.microsoft.com/office/drawing/2014/main" id="{882C51F4-90B2-384A-AB05-9293363DCC72}"/>
              </a:ext>
            </a:extLst>
          </p:cNvPr>
          <p:cNvSpPr/>
          <p:nvPr/>
        </p:nvSpPr>
        <p:spPr>
          <a:xfrm>
            <a:off x="4390969" y="1568586"/>
            <a:ext cx="3233057" cy="2013857"/>
          </a:xfrm>
          <a:prstGeom prst="plaque">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a:t>Hypertensive emergency</a:t>
            </a:r>
            <a:endParaRPr lang="en-US">
              <a:cs typeface="Times New Roman"/>
            </a:endParaRPr>
          </a:p>
        </p:txBody>
      </p:sp>
      <p:sp>
        <p:nvSpPr>
          <p:cNvPr id="8" name="Plaque 7">
            <a:extLst>
              <a:ext uri="{FF2B5EF4-FFF2-40B4-BE49-F238E27FC236}">
                <a16:creationId xmlns:a16="http://schemas.microsoft.com/office/drawing/2014/main" id="{B8867542-513B-2C5B-0C58-0DF114B5F13D}"/>
              </a:ext>
            </a:extLst>
          </p:cNvPr>
          <p:cNvSpPr/>
          <p:nvPr/>
        </p:nvSpPr>
        <p:spPr>
          <a:xfrm>
            <a:off x="783771" y="1568586"/>
            <a:ext cx="3233057" cy="2013857"/>
          </a:xfrm>
          <a:prstGeom prst="plaque">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2400">
                <a:ea typeface="+mn-lt"/>
                <a:cs typeface="+mn-lt"/>
              </a:rPr>
              <a:t>Status epilepticus</a:t>
            </a:r>
            <a:endParaRPr lang="en-US"/>
          </a:p>
        </p:txBody>
      </p:sp>
      <p:sp>
        <p:nvSpPr>
          <p:cNvPr id="3" name="Plaque 2">
            <a:extLst>
              <a:ext uri="{FF2B5EF4-FFF2-40B4-BE49-F238E27FC236}">
                <a16:creationId xmlns:a16="http://schemas.microsoft.com/office/drawing/2014/main" id="{6CA18E92-05AE-4E23-619E-374624FA522E}"/>
              </a:ext>
            </a:extLst>
          </p:cNvPr>
          <p:cNvSpPr/>
          <p:nvPr/>
        </p:nvSpPr>
        <p:spPr>
          <a:xfrm>
            <a:off x="7998167" y="1694952"/>
            <a:ext cx="3233057" cy="2013857"/>
          </a:xfrm>
          <a:prstGeom prst="plaque">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2400" dirty="0">
                <a:ea typeface="+mn-lt"/>
                <a:cs typeface="+mn-lt"/>
              </a:rPr>
              <a:t>Meningoencephalitis </a:t>
            </a:r>
            <a:endParaRPr lang="en-US" dirty="0"/>
          </a:p>
        </p:txBody>
      </p:sp>
    </p:spTree>
    <p:extLst>
      <p:ext uri="{BB962C8B-B14F-4D97-AF65-F5344CB8AC3E}">
        <p14:creationId xmlns:p14="http://schemas.microsoft.com/office/powerpoint/2010/main" val="3415372319"/>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1E4F-5087-91A7-AE0E-96A512C0EADE}"/>
              </a:ext>
            </a:extLst>
          </p:cNvPr>
          <p:cNvSpPr>
            <a:spLocks noGrp="1"/>
          </p:cNvSpPr>
          <p:nvPr>
            <p:ph type="title"/>
          </p:nvPr>
        </p:nvSpPr>
        <p:spPr/>
        <p:txBody>
          <a:bodyPr>
            <a:normAutofit/>
          </a:bodyPr>
          <a:lstStyle/>
          <a:p>
            <a:r>
              <a:rPr lang="en-US" sz="2800"/>
              <a:t>Hospitalization Day 1</a:t>
            </a:r>
          </a:p>
        </p:txBody>
      </p:sp>
      <p:sp>
        <p:nvSpPr>
          <p:cNvPr id="3" name="Content Placeholder 2">
            <a:extLst>
              <a:ext uri="{FF2B5EF4-FFF2-40B4-BE49-F238E27FC236}">
                <a16:creationId xmlns:a16="http://schemas.microsoft.com/office/drawing/2014/main" id="{4B5608EA-39E1-6B66-A8D3-F6658F5F41E1}"/>
              </a:ext>
            </a:extLst>
          </p:cNvPr>
          <p:cNvSpPr>
            <a:spLocks noGrp="1"/>
          </p:cNvSpPr>
          <p:nvPr>
            <p:ph idx="1"/>
          </p:nvPr>
        </p:nvSpPr>
        <p:spPr>
          <a:xfrm>
            <a:off x="609600" y="941849"/>
            <a:ext cx="11321142" cy="5211762"/>
          </a:xfrm>
        </p:spPr>
        <p:txBody>
          <a:bodyPr vert="horz" lIns="91440" tIns="45720" rIns="91440" bIns="45720" rtlCol="0" anchor="t">
            <a:normAutofit fontScale="85000" lnSpcReduction="20000"/>
          </a:bodyPr>
          <a:lstStyle/>
          <a:p>
            <a:pPr marL="347345" indent="-347345"/>
            <a:r>
              <a:rPr lang="en-US" dirty="0">
                <a:solidFill>
                  <a:schemeClr val="accent2"/>
                </a:solidFill>
              </a:rPr>
              <a:t>Status Epilepticus </a:t>
            </a:r>
          </a:p>
          <a:p>
            <a:pPr marL="681355" lvl="1">
              <a:lnSpc>
                <a:spcPts val="2300"/>
              </a:lnSpc>
              <a:buFont typeface="Calibri"/>
              <a:buChar char="-"/>
            </a:pPr>
            <a:r>
              <a:rPr lang="en-US" dirty="0"/>
              <a:t>midazolam 5 mg in the field</a:t>
            </a:r>
          </a:p>
          <a:p>
            <a:pPr marL="681355" lvl="1">
              <a:lnSpc>
                <a:spcPts val="2300"/>
              </a:lnSpc>
              <a:buFont typeface="Calibri"/>
              <a:buChar char="-"/>
            </a:pPr>
            <a:r>
              <a:rPr lang="en-US" dirty="0"/>
              <a:t>lorazepam 2 mg in the ED</a:t>
            </a:r>
          </a:p>
          <a:p>
            <a:pPr marL="681355" lvl="1">
              <a:lnSpc>
                <a:spcPts val="2300"/>
              </a:lnSpc>
              <a:buFont typeface="Calibri"/>
              <a:buChar char="-"/>
            </a:pPr>
            <a:r>
              <a:rPr lang="en-US" dirty="0"/>
              <a:t>loaded with levetiracetam 1 g IVP</a:t>
            </a:r>
          </a:p>
          <a:p>
            <a:pPr marL="681355" lvl="1">
              <a:lnSpc>
                <a:spcPts val="2300"/>
              </a:lnSpc>
              <a:buFont typeface="Calibri"/>
              <a:buChar char="-"/>
            </a:pPr>
            <a:r>
              <a:rPr lang="en-US" dirty="0"/>
              <a:t>started on propofol drip @ 35 mcg/kg/min</a:t>
            </a:r>
          </a:p>
          <a:p>
            <a:pPr marL="681355" lvl="1">
              <a:buFont typeface="Calibri"/>
              <a:buChar char="-"/>
            </a:pPr>
            <a:r>
              <a:rPr lang="en-US" dirty="0"/>
              <a:t>Midazolam drip @ 0.38 mg/</a:t>
            </a:r>
            <a:r>
              <a:rPr lang="en-US" dirty="0" err="1"/>
              <a:t>hr</a:t>
            </a:r>
            <a:endParaRPr lang="en-US" dirty="0"/>
          </a:p>
          <a:p>
            <a:pPr marL="681355" lvl="1">
              <a:buFont typeface="Calibri"/>
              <a:buChar char="-"/>
            </a:pPr>
            <a:endParaRPr lang="en-US" dirty="0"/>
          </a:p>
          <a:p>
            <a:pPr marL="395605" lvl="1" indent="0">
              <a:buNone/>
            </a:pPr>
            <a:r>
              <a:rPr lang="en-US" b="1" dirty="0" err="1"/>
              <a:t>cEEG</a:t>
            </a:r>
            <a:r>
              <a:rPr lang="en-US" dirty="0"/>
              <a:t>: background activity is discontinuous, asymmetric, disorganized and consistent of predominantly delta activity with frontally predominant overriding low voltage theta and alpha activity. There is also frequent lower voltage diffuse beta activity.</a:t>
            </a:r>
          </a:p>
          <a:p>
            <a:pPr marL="681355" lvl="1">
              <a:buFont typeface="Calibri"/>
              <a:buChar char="-"/>
            </a:pPr>
            <a:r>
              <a:rPr lang="en-US" dirty="0"/>
              <a:t>Frequent 1-3 second periods of diffuse attenuation.</a:t>
            </a:r>
          </a:p>
          <a:p>
            <a:pPr marL="347345" indent="-347345"/>
            <a:r>
              <a:rPr lang="en-US" dirty="0">
                <a:solidFill>
                  <a:schemeClr val="accent2"/>
                </a:solidFill>
              </a:rPr>
              <a:t>Hypertensive emergency</a:t>
            </a:r>
          </a:p>
          <a:p>
            <a:pPr lvl="1">
              <a:lnSpc>
                <a:spcPts val="2300"/>
              </a:lnSpc>
            </a:pPr>
            <a:r>
              <a:rPr lang="en-US" dirty="0" err="1"/>
              <a:t>Clevidipine</a:t>
            </a:r>
            <a:r>
              <a:rPr lang="en-US" dirty="0"/>
              <a:t> drip</a:t>
            </a:r>
          </a:p>
          <a:p>
            <a:pPr marL="347345" indent="-347345"/>
            <a:r>
              <a:rPr lang="en-US" dirty="0">
                <a:solidFill>
                  <a:schemeClr val="accent2"/>
                </a:solidFill>
              </a:rPr>
              <a:t>Chronic kidney disease on PD</a:t>
            </a:r>
          </a:p>
          <a:p>
            <a:pPr lvl="1"/>
            <a:r>
              <a:rPr lang="en-US" dirty="0"/>
              <a:t>Intermittent hemodialysis</a:t>
            </a:r>
          </a:p>
          <a:p>
            <a:pPr marL="347345" indent="-347345"/>
            <a:r>
              <a:rPr lang="en-US" dirty="0">
                <a:solidFill>
                  <a:schemeClr val="accent2"/>
                </a:solidFill>
              </a:rPr>
              <a:t>Suspected meningitis/HIV</a:t>
            </a:r>
          </a:p>
          <a:p>
            <a:pPr lvl="1"/>
            <a:r>
              <a:rPr lang="en-US" dirty="0"/>
              <a:t>Lumbar puncture pending.</a:t>
            </a:r>
          </a:p>
          <a:p>
            <a:pPr lvl="1"/>
            <a:r>
              <a:rPr lang="en-US" dirty="0"/>
              <a:t>CD4 count, cryptococcus Antigen CSF negative, </a:t>
            </a:r>
            <a:r>
              <a:rPr lang="en-US" b="1" dirty="0"/>
              <a:t>VDRL negative</a:t>
            </a:r>
            <a:r>
              <a:rPr lang="en-US" dirty="0"/>
              <a:t>, toxoplasma titer, CMV titer, </a:t>
            </a:r>
            <a:r>
              <a:rPr lang="en-US" dirty="0" err="1"/>
              <a:t>QuantiFeron</a:t>
            </a:r>
            <a:r>
              <a:rPr lang="en-US" dirty="0"/>
              <a:t> TB Gold, </a:t>
            </a:r>
            <a:r>
              <a:rPr lang="en-US" b="1" dirty="0"/>
              <a:t>viral load not detected, Varicella zoster CSF negative, CSF culture, blood cultures, urine culture pending.</a:t>
            </a:r>
          </a:p>
          <a:p>
            <a:pPr lvl="1"/>
            <a:r>
              <a:rPr lang="en-US" dirty="0"/>
              <a:t>Acyclovir, fluconazole, vancomycin, ampicillin and ceftriaxone </a:t>
            </a:r>
          </a:p>
        </p:txBody>
      </p:sp>
      <p:sp>
        <p:nvSpPr>
          <p:cNvPr id="5" name="Slide Number Placeholder 4">
            <a:extLst>
              <a:ext uri="{FF2B5EF4-FFF2-40B4-BE49-F238E27FC236}">
                <a16:creationId xmlns:a16="http://schemas.microsoft.com/office/drawing/2014/main" id="{EFAC0F39-E91E-1826-4FAD-F6697CB55DB8}"/>
              </a:ext>
            </a:extLst>
          </p:cNvPr>
          <p:cNvSpPr>
            <a:spLocks noGrp="1"/>
          </p:cNvSpPr>
          <p:nvPr>
            <p:ph type="sldNum" sz="quarter" idx="12"/>
          </p:nvPr>
        </p:nvSpPr>
        <p:spPr/>
        <p:txBody>
          <a:bodyPr/>
          <a:lstStyle/>
          <a:p>
            <a:fld id="{9F8FBD0B-D5BA-AC4A-B182-CCF391B5588A}" type="slidenum">
              <a:rPr lang="en-US" smtClean="0"/>
              <a:pPr/>
              <a:t>26</a:t>
            </a:fld>
            <a:endParaRPr lang="en-US"/>
          </a:p>
        </p:txBody>
      </p:sp>
      <p:sp>
        <p:nvSpPr>
          <p:cNvPr id="6" name="TextBox 5">
            <a:extLst>
              <a:ext uri="{FF2B5EF4-FFF2-40B4-BE49-F238E27FC236}">
                <a16:creationId xmlns:a16="http://schemas.microsoft.com/office/drawing/2014/main" id="{72C91075-8E8D-20D9-CEEE-05374B008168}"/>
              </a:ext>
            </a:extLst>
          </p:cNvPr>
          <p:cNvSpPr txBox="1"/>
          <p:nvPr/>
        </p:nvSpPr>
        <p:spPr>
          <a:xfrm>
            <a:off x="8218714" y="6210298"/>
            <a:ext cx="31677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Times New Roman"/>
              </a:rPr>
              <a:t>VDRL: venereal disease research laboratory </a:t>
            </a:r>
          </a:p>
          <a:p>
            <a:r>
              <a:rPr lang="en-US" sz="1200">
                <a:cs typeface="Times New Roman"/>
              </a:rPr>
              <a:t>CMV: cytomegalovirus </a:t>
            </a:r>
          </a:p>
        </p:txBody>
      </p:sp>
    </p:spTree>
    <p:extLst>
      <p:ext uri="{BB962C8B-B14F-4D97-AF65-F5344CB8AC3E}">
        <p14:creationId xmlns:p14="http://schemas.microsoft.com/office/powerpoint/2010/main" val="3348890529"/>
      </p:ext>
    </p:extLst>
  </p:cSld>
  <p:clrMapOvr>
    <a:masterClrMapping/>
  </p:clrMapOvr>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1E4F-5087-91A7-AE0E-96A512C0EADE}"/>
              </a:ext>
            </a:extLst>
          </p:cNvPr>
          <p:cNvSpPr>
            <a:spLocks noGrp="1"/>
          </p:cNvSpPr>
          <p:nvPr>
            <p:ph type="title"/>
          </p:nvPr>
        </p:nvSpPr>
        <p:spPr/>
        <p:txBody>
          <a:bodyPr>
            <a:normAutofit/>
          </a:bodyPr>
          <a:lstStyle/>
          <a:p>
            <a:r>
              <a:rPr lang="en-US" sz="2800"/>
              <a:t>Hospitalization Day 2</a:t>
            </a:r>
          </a:p>
        </p:txBody>
      </p:sp>
      <p:sp>
        <p:nvSpPr>
          <p:cNvPr id="3" name="Content Placeholder 2">
            <a:extLst>
              <a:ext uri="{FF2B5EF4-FFF2-40B4-BE49-F238E27FC236}">
                <a16:creationId xmlns:a16="http://schemas.microsoft.com/office/drawing/2014/main" id="{4B5608EA-39E1-6B66-A8D3-F6658F5F41E1}"/>
              </a:ext>
            </a:extLst>
          </p:cNvPr>
          <p:cNvSpPr>
            <a:spLocks noGrp="1"/>
          </p:cNvSpPr>
          <p:nvPr>
            <p:ph idx="1"/>
          </p:nvPr>
        </p:nvSpPr>
        <p:spPr>
          <a:xfrm>
            <a:off x="609600" y="914402"/>
            <a:ext cx="11321142" cy="5309733"/>
          </a:xfrm>
        </p:spPr>
        <p:txBody>
          <a:bodyPr vert="horz" lIns="91440" tIns="45720" rIns="91440" bIns="45720" rtlCol="0" anchor="t">
            <a:normAutofit lnSpcReduction="10000"/>
          </a:bodyPr>
          <a:lstStyle/>
          <a:p>
            <a:pPr marL="347345" indent="-347345"/>
            <a:r>
              <a:rPr lang="en-US" dirty="0">
                <a:solidFill>
                  <a:schemeClr val="accent2"/>
                </a:solidFill>
                <a:latin typeface="+mn-lt"/>
              </a:rPr>
              <a:t>Status Epilepticus </a:t>
            </a:r>
          </a:p>
          <a:p>
            <a:pPr marL="681355" lvl="1">
              <a:lnSpc>
                <a:spcPts val="2300"/>
              </a:lnSpc>
              <a:buFont typeface="Calibri"/>
              <a:buChar char="-"/>
            </a:pPr>
            <a:r>
              <a:rPr lang="en-US" dirty="0">
                <a:latin typeface="+mn-lt"/>
              </a:rPr>
              <a:t>levetiracetam 500 mg po q12hr</a:t>
            </a:r>
          </a:p>
          <a:p>
            <a:pPr marL="681355" lvl="1">
              <a:lnSpc>
                <a:spcPts val="2300"/>
              </a:lnSpc>
              <a:buFont typeface="Calibri"/>
              <a:buChar char="-"/>
            </a:pPr>
            <a:r>
              <a:rPr lang="en-US" dirty="0">
                <a:latin typeface="+mn-lt"/>
              </a:rPr>
              <a:t>started on propofol drip @ titrated up 50 mcg/kg/min</a:t>
            </a:r>
          </a:p>
          <a:p>
            <a:pPr marL="681355" lvl="1">
              <a:buFont typeface="Calibri"/>
              <a:buChar char="-"/>
            </a:pPr>
            <a:r>
              <a:rPr lang="en-US" dirty="0">
                <a:latin typeface="+mn-lt"/>
              </a:rPr>
              <a:t>Midazolam drip @ titrated up 20 mg/</a:t>
            </a:r>
            <a:r>
              <a:rPr lang="en-US" dirty="0" err="1">
                <a:latin typeface="+mn-lt"/>
              </a:rPr>
              <a:t>hr</a:t>
            </a:r>
            <a:endParaRPr lang="en-US" dirty="0">
              <a:latin typeface="+mn-lt"/>
            </a:endParaRPr>
          </a:p>
          <a:p>
            <a:pPr marL="681355" lvl="1">
              <a:buFont typeface="Calibri"/>
              <a:buChar char="-"/>
            </a:pPr>
            <a:endParaRPr lang="en-US" dirty="0">
              <a:latin typeface="+mn-lt"/>
            </a:endParaRPr>
          </a:p>
          <a:p>
            <a:pPr marL="395605" lvl="1" indent="0">
              <a:buNone/>
            </a:pPr>
            <a:r>
              <a:rPr lang="en-US" b="1" dirty="0" err="1">
                <a:latin typeface="+mn-lt"/>
              </a:rPr>
              <a:t>cEEG</a:t>
            </a:r>
            <a:r>
              <a:rPr lang="en-US" dirty="0">
                <a:latin typeface="+mn-lt"/>
              </a:rPr>
              <a:t>: Frequent 1-3 second periods of diffuse attenuation. Occasional to frequent diffuse sharp waves.</a:t>
            </a:r>
          </a:p>
          <a:p>
            <a:pPr marL="347345" indent="-347345"/>
            <a:r>
              <a:rPr lang="en-US" dirty="0">
                <a:solidFill>
                  <a:schemeClr val="accent2"/>
                </a:solidFill>
                <a:latin typeface="+mn-lt"/>
              </a:rPr>
              <a:t>Hypertensive emergency</a:t>
            </a:r>
          </a:p>
          <a:p>
            <a:pPr lvl="1">
              <a:lnSpc>
                <a:spcPts val="2300"/>
              </a:lnSpc>
            </a:pPr>
            <a:r>
              <a:rPr lang="en-US" dirty="0" err="1">
                <a:latin typeface="+mn-lt"/>
              </a:rPr>
              <a:t>Clevidipine</a:t>
            </a:r>
            <a:r>
              <a:rPr lang="en-US" dirty="0">
                <a:latin typeface="+mn-lt"/>
              </a:rPr>
              <a:t> drip held</a:t>
            </a:r>
          </a:p>
          <a:p>
            <a:pPr lvl="1">
              <a:lnSpc>
                <a:spcPts val="2300"/>
              </a:lnSpc>
            </a:pPr>
            <a:r>
              <a:rPr lang="en-US" dirty="0">
                <a:latin typeface="+mn-lt"/>
              </a:rPr>
              <a:t>carvedilol 12.5mg PO q12hrs</a:t>
            </a:r>
            <a:endParaRPr lang="en-US" dirty="0">
              <a:solidFill>
                <a:srgbClr val="595959"/>
              </a:solidFill>
              <a:latin typeface="+mn-lt"/>
            </a:endParaRPr>
          </a:p>
          <a:p>
            <a:pPr lvl="1"/>
            <a:r>
              <a:rPr lang="en-US" dirty="0">
                <a:solidFill>
                  <a:srgbClr val="595959"/>
                </a:solidFill>
                <a:latin typeface="+mn-lt"/>
              </a:rPr>
              <a:t>Norepinephrine drip</a:t>
            </a:r>
          </a:p>
          <a:p>
            <a:pPr marL="347345" indent="-347345"/>
            <a:r>
              <a:rPr lang="en-US" dirty="0">
                <a:solidFill>
                  <a:schemeClr val="accent2"/>
                </a:solidFill>
                <a:latin typeface="+mn-lt"/>
              </a:rPr>
              <a:t>Chronic kidney disease on PD</a:t>
            </a:r>
          </a:p>
          <a:p>
            <a:pPr lvl="1"/>
            <a:r>
              <a:rPr lang="en-US" dirty="0">
                <a:latin typeface="+mn-lt"/>
              </a:rPr>
              <a:t>Intermittent hemodialysis</a:t>
            </a:r>
          </a:p>
          <a:p>
            <a:pPr marL="347345" indent="-347345"/>
            <a:r>
              <a:rPr lang="en-US" dirty="0">
                <a:solidFill>
                  <a:schemeClr val="accent2"/>
                </a:solidFill>
                <a:latin typeface="+mn-lt"/>
              </a:rPr>
              <a:t>Suspected meningitis/HIV</a:t>
            </a:r>
          </a:p>
          <a:p>
            <a:pPr lvl="1"/>
            <a:r>
              <a:rPr lang="en-US" dirty="0">
                <a:latin typeface="+mn-lt"/>
              </a:rPr>
              <a:t>Lumbar puncture abnormal with elevated Protein 90.4, glucose 133.</a:t>
            </a:r>
          </a:p>
          <a:p>
            <a:pPr lvl="1"/>
            <a:r>
              <a:rPr lang="en-US" b="1" dirty="0">
                <a:latin typeface="+mn-lt"/>
              </a:rPr>
              <a:t>CD4 count 405, cryptococcus Antigen CSF and blood negative, VDRL negative, toxoplasma titer negative, CMV titer IgG + and IgM negative, </a:t>
            </a:r>
            <a:r>
              <a:rPr lang="en-US" b="1" dirty="0" err="1">
                <a:latin typeface="+mn-lt"/>
              </a:rPr>
              <a:t>QuantiFeron</a:t>
            </a:r>
            <a:r>
              <a:rPr lang="en-US" b="1" dirty="0">
                <a:latin typeface="+mn-lt"/>
              </a:rPr>
              <a:t> TB Gold, repeat viral load not detected, urine cultures negative</a:t>
            </a:r>
          </a:p>
          <a:p>
            <a:pPr lvl="1"/>
            <a:r>
              <a:rPr lang="en-US" dirty="0">
                <a:latin typeface="+mn-lt"/>
              </a:rPr>
              <a:t>Acyclovir, vancomycin, and ceftriaxone.</a:t>
            </a:r>
          </a:p>
        </p:txBody>
      </p:sp>
      <p:sp>
        <p:nvSpPr>
          <p:cNvPr id="5" name="Slide Number Placeholder 4">
            <a:extLst>
              <a:ext uri="{FF2B5EF4-FFF2-40B4-BE49-F238E27FC236}">
                <a16:creationId xmlns:a16="http://schemas.microsoft.com/office/drawing/2014/main" id="{EFAC0F39-E91E-1826-4FAD-F6697CB55DB8}"/>
              </a:ext>
            </a:extLst>
          </p:cNvPr>
          <p:cNvSpPr>
            <a:spLocks noGrp="1"/>
          </p:cNvSpPr>
          <p:nvPr>
            <p:ph type="sldNum" sz="quarter" idx="12"/>
          </p:nvPr>
        </p:nvSpPr>
        <p:spPr/>
        <p:txBody>
          <a:bodyPr/>
          <a:lstStyle/>
          <a:p>
            <a:fld id="{9F8FBD0B-D5BA-AC4A-B182-CCF391B5588A}" type="slidenum">
              <a:rPr lang="en-US" smtClean="0"/>
              <a:pPr/>
              <a:t>27</a:t>
            </a:fld>
            <a:endParaRPr lang="en-US"/>
          </a:p>
        </p:txBody>
      </p:sp>
      <p:sp>
        <p:nvSpPr>
          <p:cNvPr id="6" name="TextBox 5">
            <a:extLst>
              <a:ext uri="{FF2B5EF4-FFF2-40B4-BE49-F238E27FC236}">
                <a16:creationId xmlns:a16="http://schemas.microsoft.com/office/drawing/2014/main" id="{72C91075-8E8D-20D9-CEEE-05374B008168}"/>
              </a:ext>
            </a:extLst>
          </p:cNvPr>
          <p:cNvSpPr txBox="1"/>
          <p:nvPr/>
        </p:nvSpPr>
        <p:spPr>
          <a:xfrm>
            <a:off x="8218714" y="6210298"/>
            <a:ext cx="31677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Times New Roman"/>
              </a:rPr>
              <a:t>VDRL: venereal disease research laboratory </a:t>
            </a:r>
          </a:p>
          <a:p>
            <a:r>
              <a:rPr lang="en-US" sz="1200">
                <a:cs typeface="Times New Roman"/>
              </a:rPr>
              <a:t>CMV: cytomegalovirus </a:t>
            </a:r>
          </a:p>
        </p:txBody>
      </p:sp>
    </p:spTree>
    <p:extLst>
      <p:ext uri="{BB962C8B-B14F-4D97-AF65-F5344CB8AC3E}">
        <p14:creationId xmlns:p14="http://schemas.microsoft.com/office/powerpoint/2010/main" val="2867977973"/>
      </p:ext>
    </p:extLst>
  </p:cSld>
  <p:clrMapOvr>
    <a:masterClrMapping/>
  </p:clrMapOvr>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1E4F-5087-91A7-AE0E-96A512C0EADE}"/>
              </a:ext>
            </a:extLst>
          </p:cNvPr>
          <p:cNvSpPr>
            <a:spLocks noGrp="1"/>
          </p:cNvSpPr>
          <p:nvPr>
            <p:ph type="title"/>
          </p:nvPr>
        </p:nvSpPr>
        <p:spPr/>
        <p:txBody>
          <a:bodyPr>
            <a:normAutofit/>
          </a:bodyPr>
          <a:lstStyle/>
          <a:p>
            <a:r>
              <a:rPr lang="en-US" sz="2800"/>
              <a:t>Hospitalization Day 3</a:t>
            </a:r>
          </a:p>
        </p:txBody>
      </p:sp>
      <p:sp>
        <p:nvSpPr>
          <p:cNvPr id="3" name="Content Placeholder 2">
            <a:extLst>
              <a:ext uri="{FF2B5EF4-FFF2-40B4-BE49-F238E27FC236}">
                <a16:creationId xmlns:a16="http://schemas.microsoft.com/office/drawing/2014/main" id="{4B5608EA-39E1-6B66-A8D3-F6658F5F41E1}"/>
              </a:ext>
            </a:extLst>
          </p:cNvPr>
          <p:cNvSpPr>
            <a:spLocks noGrp="1"/>
          </p:cNvSpPr>
          <p:nvPr>
            <p:ph idx="1"/>
          </p:nvPr>
        </p:nvSpPr>
        <p:spPr>
          <a:xfrm>
            <a:off x="609600" y="914402"/>
            <a:ext cx="11321142" cy="5309733"/>
          </a:xfrm>
        </p:spPr>
        <p:txBody>
          <a:bodyPr vert="horz" lIns="91440" tIns="45720" rIns="91440" bIns="45720" rtlCol="0" anchor="t">
            <a:normAutofit/>
          </a:bodyPr>
          <a:lstStyle/>
          <a:p>
            <a:pPr marL="347345" indent="-347345"/>
            <a:r>
              <a:rPr lang="en-US" dirty="0">
                <a:solidFill>
                  <a:schemeClr val="accent2"/>
                </a:solidFill>
                <a:latin typeface="+mn-lt"/>
              </a:rPr>
              <a:t>Status Epilepticus </a:t>
            </a:r>
          </a:p>
          <a:p>
            <a:pPr marL="681355" lvl="1">
              <a:lnSpc>
                <a:spcPts val="2300"/>
              </a:lnSpc>
              <a:buFont typeface="Calibri"/>
              <a:buChar char="-"/>
            </a:pPr>
            <a:r>
              <a:rPr lang="en-US" dirty="0">
                <a:latin typeface="+mn-lt"/>
              </a:rPr>
              <a:t>levetiracetam 500 mg po q12hr</a:t>
            </a:r>
          </a:p>
          <a:p>
            <a:pPr marL="681355" lvl="1">
              <a:lnSpc>
                <a:spcPts val="2300"/>
              </a:lnSpc>
              <a:buFont typeface="Calibri"/>
              <a:buChar char="-"/>
            </a:pPr>
            <a:r>
              <a:rPr lang="en-US" dirty="0">
                <a:latin typeface="+mn-lt"/>
              </a:rPr>
              <a:t>propofol drip @ titrated up 50 mcg/kg/min</a:t>
            </a:r>
          </a:p>
          <a:p>
            <a:pPr marL="681355" lvl="1">
              <a:buFont typeface="Calibri"/>
              <a:buChar char="-"/>
            </a:pPr>
            <a:r>
              <a:rPr lang="en-US" dirty="0">
                <a:latin typeface="+mn-lt"/>
              </a:rPr>
              <a:t>No seizures noted, midazolam drip tapered off &gt; return of seizure activity on EEG &gt; Vimpat load 200 mg IVPB and Vimpat 100 mg q12hr initiated</a:t>
            </a:r>
          </a:p>
          <a:p>
            <a:pPr marL="681355" lvl="1">
              <a:buFont typeface="Calibri"/>
              <a:buChar char="-"/>
            </a:pPr>
            <a:endParaRPr lang="en-US" dirty="0">
              <a:latin typeface="+mn-lt"/>
            </a:endParaRPr>
          </a:p>
          <a:p>
            <a:pPr marL="395605" lvl="1" indent="0">
              <a:buNone/>
            </a:pPr>
            <a:r>
              <a:rPr lang="en-US" b="1" dirty="0" err="1">
                <a:latin typeface="+mn-lt"/>
              </a:rPr>
              <a:t>cEEG</a:t>
            </a:r>
            <a:r>
              <a:rPr lang="en-US" dirty="0">
                <a:latin typeface="+mn-lt"/>
              </a:rPr>
              <a:t>: rare 1-2 second periods of diffuse attenuation. Abundant generalized sharp waves.</a:t>
            </a:r>
          </a:p>
          <a:p>
            <a:pPr marL="347345" indent="-347345"/>
            <a:r>
              <a:rPr lang="en-US" dirty="0">
                <a:solidFill>
                  <a:schemeClr val="accent2"/>
                </a:solidFill>
                <a:latin typeface="+mn-lt"/>
              </a:rPr>
              <a:t>Hypertensive emergency</a:t>
            </a:r>
          </a:p>
          <a:p>
            <a:pPr lvl="1">
              <a:lnSpc>
                <a:spcPts val="2300"/>
              </a:lnSpc>
            </a:pPr>
            <a:r>
              <a:rPr lang="en-US" dirty="0" err="1">
                <a:latin typeface="+mn-lt"/>
              </a:rPr>
              <a:t>Clevidipine</a:t>
            </a:r>
            <a:r>
              <a:rPr lang="en-US" dirty="0">
                <a:latin typeface="+mn-lt"/>
              </a:rPr>
              <a:t> drip held</a:t>
            </a:r>
          </a:p>
          <a:p>
            <a:pPr lvl="1">
              <a:lnSpc>
                <a:spcPts val="2300"/>
              </a:lnSpc>
            </a:pPr>
            <a:r>
              <a:rPr lang="en-US" dirty="0">
                <a:latin typeface="+mn-lt"/>
              </a:rPr>
              <a:t>carvedilol 12.5mg PO q12hrs</a:t>
            </a:r>
            <a:endParaRPr lang="en-US" dirty="0">
              <a:solidFill>
                <a:srgbClr val="595959"/>
              </a:solidFill>
              <a:latin typeface="+mn-lt"/>
            </a:endParaRPr>
          </a:p>
          <a:p>
            <a:pPr marL="347345" indent="-347345"/>
            <a:r>
              <a:rPr lang="en-US" dirty="0">
                <a:solidFill>
                  <a:schemeClr val="accent2"/>
                </a:solidFill>
                <a:latin typeface="+mn-lt"/>
              </a:rPr>
              <a:t>Chronic kidney disease on PD</a:t>
            </a:r>
          </a:p>
          <a:p>
            <a:pPr lvl="1"/>
            <a:r>
              <a:rPr lang="en-US" dirty="0">
                <a:latin typeface="+mn-lt"/>
              </a:rPr>
              <a:t>Intermittent hemodialysis</a:t>
            </a:r>
          </a:p>
          <a:p>
            <a:pPr marL="347345" indent="-347345"/>
            <a:r>
              <a:rPr lang="en-US" dirty="0">
                <a:solidFill>
                  <a:schemeClr val="accent2"/>
                </a:solidFill>
                <a:latin typeface="+mn-lt"/>
              </a:rPr>
              <a:t>Suspected meningitis/HIV</a:t>
            </a:r>
          </a:p>
          <a:p>
            <a:pPr lvl="1"/>
            <a:r>
              <a:rPr lang="en-US" dirty="0">
                <a:latin typeface="+mn-lt"/>
              </a:rPr>
              <a:t>Blood cultures, CSF culture pending </a:t>
            </a:r>
          </a:p>
          <a:p>
            <a:pPr lvl="1"/>
            <a:r>
              <a:rPr lang="en-US" dirty="0">
                <a:latin typeface="+mn-lt"/>
              </a:rPr>
              <a:t>Acyclovir, vancomycin, and ceftriaxone </a:t>
            </a:r>
          </a:p>
        </p:txBody>
      </p:sp>
      <p:sp>
        <p:nvSpPr>
          <p:cNvPr id="5" name="Slide Number Placeholder 4">
            <a:extLst>
              <a:ext uri="{FF2B5EF4-FFF2-40B4-BE49-F238E27FC236}">
                <a16:creationId xmlns:a16="http://schemas.microsoft.com/office/drawing/2014/main" id="{EFAC0F39-E91E-1826-4FAD-F6697CB55DB8}"/>
              </a:ext>
            </a:extLst>
          </p:cNvPr>
          <p:cNvSpPr>
            <a:spLocks noGrp="1"/>
          </p:cNvSpPr>
          <p:nvPr>
            <p:ph type="sldNum" sz="quarter" idx="12"/>
          </p:nvPr>
        </p:nvSpPr>
        <p:spPr/>
        <p:txBody>
          <a:bodyPr/>
          <a:lstStyle/>
          <a:p>
            <a:fld id="{9F8FBD0B-D5BA-AC4A-B182-CCF391B5588A}" type="slidenum">
              <a:rPr lang="en-US" smtClean="0"/>
              <a:pPr/>
              <a:t>28</a:t>
            </a:fld>
            <a:endParaRPr lang="en-US"/>
          </a:p>
        </p:txBody>
      </p:sp>
      <p:sp>
        <p:nvSpPr>
          <p:cNvPr id="6" name="TextBox 5">
            <a:extLst>
              <a:ext uri="{FF2B5EF4-FFF2-40B4-BE49-F238E27FC236}">
                <a16:creationId xmlns:a16="http://schemas.microsoft.com/office/drawing/2014/main" id="{72C91075-8E8D-20D9-CEEE-05374B008168}"/>
              </a:ext>
            </a:extLst>
          </p:cNvPr>
          <p:cNvSpPr txBox="1"/>
          <p:nvPr/>
        </p:nvSpPr>
        <p:spPr>
          <a:xfrm>
            <a:off x="8218714" y="6210298"/>
            <a:ext cx="31677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Times New Roman"/>
              </a:rPr>
              <a:t>VDRL: venereal disease research laboratory </a:t>
            </a:r>
          </a:p>
          <a:p>
            <a:r>
              <a:rPr lang="en-US" sz="1200">
                <a:cs typeface="Times New Roman"/>
              </a:rPr>
              <a:t>CMV: cytomegalovirus </a:t>
            </a:r>
          </a:p>
        </p:txBody>
      </p:sp>
    </p:spTree>
    <p:extLst>
      <p:ext uri="{BB962C8B-B14F-4D97-AF65-F5344CB8AC3E}">
        <p14:creationId xmlns:p14="http://schemas.microsoft.com/office/powerpoint/2010/main" val="9544508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1E4F-5087-91A7-AE0E-96A512C0EADE}"/>
              </a:ext>
            </a:extLst>
          </p:cNvPr>
          <p:cNvSpPr>
            <a:spLocks noGrp="1"/>
          </p:cNvSpPr>
          <p:nvPr>
            <p:ph type="title"/>
          </p:nvPr>
        </p:nvSpPr>
        <p:spPr/>
        <p:txBody>
          <a:bodyPr>
            <a:normAutofit/>
          </a:bodyPr>
          <a:lstStyle/>
          <a:p>
            <a:r>
              <a:rPr lang="en-US" sz="2800"/>
              <a:t>Hospitalization Day 4</a:t>
            </a:r>
          </a:p>
        </p:txBody>
      </p:sp>
      <p:sp>
        <p:nvSpPr>
          <p:cNvPr id="3" name="Content Placeholder 2">
            <a:extLst>
              <a:ext uri="{FF2B5EF4-FFF2-40B4-BE49-F238E27FC236}">
                <a16:creationId xmlns:a16="http://schemas.microsoft.com/office/drawing/2014/main" id="{4B5608EA-39E1-6B66-A8D3-F6658F5F41E1}"/>
              </a:ext>
            </a:extLst>
          </p:cNvPr>
          <p:cNvSpPr>
            <a:spLocks noGrp="1"/>
          </p:cNvSpPr>
          <p:nvPr>
            <p:ph idx="1"/>
          </p:nvPr>
        </p:nvSpPr>
        <p:spPr>
          <a:xfrm>
            <a:off x="609600" y="914402"/>
            <a:ext cx="11321142" cy="5309733"/>
          </a:xfrm>
        </p:spPr>
        <p:txBody>
          <a:bodyPr vert="horz" lIns="91440" tIns="45720" rIns="91440" bIns="45720" rtlCol="0" anchor="t">
            <a:normAutofit fontScale="92500" lnSpcReduction="10000"/>
          </a:bodyPr>
          <a:lstStyle/>
          <a:p>
            <a:pPr marL="347345" indent="-347345"/>
            <a:r>
              <a:rPr lang="en-US" dirty="0">
                <a:solidFill>
                  <a:schemeClr val="accent2"/>
                </a:solidFill>
              </a:rPr>
              <a:t>Status Epilepticus </a:t>
            </a:r>
          </a:p>
          <a:p>
            <a:pPr marL="681355" lvl="1">
              <a:lnSpc>
                <a:spcPts val="2300"/>
              </a:lnSpc>
              <a:buFont typeface="Calibri"/>
              <a:buChar char="-"/>
            </a:pPr>
            <a:r>
              <a:rPr lang="en-US" dirty="0"/>
              <a:t>levetiracetam 500 mg po q12hr</a:t>
            </a:r>
          </a:p>
          <a:p>
            <a:pPr marL="681355" lvl="1">
              <a:lnSpc>
                <a:spcPts val="2300"/>
              </a:lnSpc>
              <a:buFont typeface="Calibri"/>
              <a:buChar char="-"/>
            </a:pPr>
            <a:r>
              <a:rPr lang="en-US" dirty="0"/>
              <a:t>Vimpat increases 150 mg q12hr initiated</a:t>
            </a:r>
          </a:p>
          <a:p>
            <a:pPr marL="681355" lvl="1">
              <a:lnSpc>
                <a:spcPts val="2300"/>
              </a:lnSpc>
              <a:buFont typeface="Calibri"/>
              <a:buChar char="-"/>
            </a:pPr>
            <a:r>
              <a:rPr lang="en-US" dirty="0"/>
              <a:t>started on propofol drip @ titrated 30 mcg/kg/min</a:t>
            </a:r>
          </a:p>
          <a:p>
            <a:pPr marL="681355" lvl="1">
              <a:buFont typeface="Calibri"/>
              <a:buChar char="-"/>
            </a:pPr>
            <a:r>
              <a:rPr lang="en-US" dirty="0"/>
              <a:t>Restarted midazolam drip @ titrated 20 mg/</a:t>
            </a:r>
            <a:r>
              <a:rPr lang="en-US" dirty="0" err="1"/>
              <a:t>hr</a:t>
            </a:r>
            <a:endParaRPr lang="en-US" dirty="0"/>
          </a:p>
          <a:p>
            <a:pPr marL="395605" lvl="1" indent="0">
              <a:buNone/>
            </a:pPr>
            <a:endParaRPr lang="en-US" dirty="0"/>
          </a:p>
          <a:p>
            <a:pPr marL="395605" lvl="1" indent="0">
              <a:buNone/>
            </a:pPr>
            <a:r>
              <a:rPr lang="en-US" b="1" dirty="0" err="1"/>
              <a:t>cEEG</a:t>
            </a:r>
            <a:r>
              <a:rPr lang="en-US" dirty="0"/>
              <a:t>: Frequent second periods of diffuse attenuation. Moderate to severe generalized slowing. Abundant generalized sharp waves, becomes rare after 11 am.</a:t>
            </a:r>
          </a:p>
          <a:p>
            <a:pPr marL="347345" indent="-347345"/>
            <a:r>
              <a:rPr lang="en-US" dirty="0">
                <a:solidFill>
                  <a:schemeClr val="accent2"/>
                </a:solidFill>
              </a:rPr>
              <a:t>Hypertensive emergency</a:t>
            </a:r>
          </a:p>
          <a:p>
            <a:pPr lvl="1">
              <a:lnSpc>
                <a:spcPts val="2300"/>
              </a:lnSpc>
            </a:pPr>
            <a:r>
              <a:rPr lang="en-US" dirty="0" err="1"/>
              <a:t>Clevidipine</a:t>
            </a:r>
            <a:r>
              <a:rPr lang="en-US" dirty="0"/>
              <a:t> drip held </a:t>
            </a:r>
          </a:p>
          <a:p>
            <a:pPr lvl="1">
              <a:lnSpc>
                <a:spcPts val="2300"/>
              </a:lnSpc>
            </a:pPr>
            <a:r>
              <a:rPr lang="en-US" dirty="0"/>
              <a:t>carvedilol 12.5mg PO q12hrs</a:t>
            </a:r>
          </a:p>
          <a:p>
            <a:pPr lvl="1">
              <a:lnSpc>
                <a:spcPts val="2300"/>
              </a:lnSpc>
            </a:pPr>
            <a:r>
              <a:rPr lang="en-US" dirty="0">
                <a:solidFill>
                  <a:srgbClr val="595959"/>
                </a:solidFill>
              </a:rPr>
              <a:t>Amlodipine 10 mg po daily.</a:t>
            </a:r>
          </a:p>
          <a:p>
            <a:pPr marL="347345" indent="-347345"/>
            <a:r>
              <a:rPr lang="en-US" dirty="0">
                <a:solidFill>
                  <a:schemeClr val="accent2"/>
                </a:solidFill>
              </a:rPr>
              <a:t>Chronic kidney disease on PD</a:t>
            </a:r>
          </a:p>
          <a:p>
            <a:pPr lvl="1"/>
            <a:r>
              <a:rPr lang="en-US" dirty="0"/>
              <a:t>Intermittent hemodialysis</a:t>
            </a:r>
          </a:p>
          <a:p>
            <a:pPr marL="347345" indent="-347345"/>
            <a:r>
              <a:rPr lang="en-US" dirty="0">
                <a:solidFill>
                  <a:schemeClr val="accent2"/>
                </a:solidFill>
              </a:rPr>
              <a:t>Suspected meningitis/HIV</a:t>
            </a:r>
          </a:p>
          <a:p>
            <a:pPr lvl="1"/>
            <a:r>
              <a:rPr lang="en-US" dirty="0"/>
              <a:t>Blood cultures, CSF culture pending </a:t>
            </a:r>
          </a:p>
          <a:p>
            <a:pPr lvl="1"/>
            <a:r>
              <a:rPr lang="en-US" dirty="0"/>
              <a:t>Acyclovir, vancomycin, and ceftriaxone </a:t>
            </a:r>
          </a:p>
        </p:txBody>
      </p:sp>
      <p:sp>
        <p:nvSpPr>
          <p:cNvPr id="5" name="Slide Number Placeholder 4">
            <a:extLst>
              <a:ext uri="{FF2B5EF4-FFF2-40B4-BE49-F238E27FC236}">
                <a16:creationId xmlns:a16="http://schemas.microsoft.com/office/drawing/2014/main" id="{EFAC0F39-E91E-1826-4FAD-F6697CB55DB8}"/>
              </a:ext>
            </a:extLst>
          </p:cNvPr>
          <p:cNvSpPr>
            <a:spLocks noGrp="1"/>
          </p:cNvSpPr>
          <p:nvPr>
            <p:ph type="sldNum" sz="quarter" idx="12"/>
          </p:nvPr>
        </p:nvSpPr>
        <p:spPr/>
        <p:txBody>
          <a:bodyPr/>
          <a:lstStyle/>
          <a:p>
            <a:fld id="{9F8FBD0B-D5BA-AC4A-B182-CCF391B5588A}" type="slidenum">
              <a:rPr lang="en-US" smtClean="0"/>
              <a:pPr/>
              <a:t>29</a:t>
            </a:fld>
            <a:endParaRPr lang="en-US"/>
          </a:p>
        </p:txBody>
      </p:sp>
      <p:sp>
        <p:nvSpPr>
          <p:cNvPr id="6" name="TextBox 5">
            <a:extLst>
              <a:ext uri="{FF2B5EF4-FFF2-40B4-BE49-F238E27FC236}">
                <a16:creationId xmlns:a16="http://schemas.microsoft.com/office/drawing/2014/main" id="{72C91075-8E8D-20D9-CEEE-05374B008168}"/>
              </a:ext>
            </a:extLst>
          </p:cNvPr>
          <p:cNvSpPr txBox="1"/>
          <p:nvPr/>
        </p:nvSpPr>
        <p:spPr>
          <a:xfrm>
            <a:off x="8218714" y="6210298"/>
            <a:ext cx="31677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Times New Roman"/>
              </a:rPr>
              <a:t>VDRL: venereal disease research laboratory </a:t>
            </a:r>
          </a:p>
          <a:p>
            <a:r>
              <a:rPr lang="en-US" sz="1200">
                <a:cs typeface="Times New Roman"/>
              </a:rPr>
              <a:t>CMV: cytomegalovirus </a:t>
            </a:r>
          </a:p>
        </p:txBody>
      </p:sp>
    </p:spTree>
    <p:extLst>
      <p:ext uri="{BB962C8B-B14F-4D97-AF65-F5344CB8AC3E}">
        <p14:creationId xmlns:p14="http://schemas.microsoft.com/office/powerpoint/2010/main" val="2489214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1E4F-5087-91A7-AE0E-96A512C0EADE}"/>
              </a:ext>
            </a:extLst>
          </p:cNvPr>
          <p:cNvSpPr>
            <a:spLocks noGrp="1"/>
          </p:cNvSpPr>
          <p:nvPr>
            <p:ph type="title"/>
          </p:nvPr>
        </p:nvSpPr>
        <p:spPr/>
        <p:txBody>
          <a:bodyPr>
            <a:normAutofit/>
          </a:bodyPr>
          <a:lstStyle/>
          <a:p>
            <a:r>
              <a:rPr lang="en-US" sz="2800"/>
              <a:t>Hospitalization Day 5</a:t>
            </a:r>
          </a:p>
        </p:txBody>
      </p:sp>
      <p:sp>
        <p:nvSpPr>
          <p:cNvPr id="3" name="Content Placeholder 2">
            <a:extLst>
              <a:ext uri="{FF2B5EF4-FFF2-40B4-BE49-F238E27FC236}">
                <a16:creationId xmlns:a16="http://schemas.microsoft.com/office/drawing/2014/main" id="{4B5608EA-39E1-6B66-A8D3-F6658F5F41E1}"/>
              </a:ext>
            </a:extLst>
          </p:cNvPr>
          <p:cNvSpPr>
            <a:spLocks noGrp="1"/>
          </p:cNvSpPr>
          <p:nvPr>
            <p:ph idx="1"/>
          </p:nvPr>
        </p:nvSpPr>
        <p:spPr>
          <a:xfrm>
            <a:off x="609600" y="914402"/>
            <a:ext cx="11321142" cy="5441949"/>
          </a:xfrm>
        </p:spPr>
        <p:txBody>
          <a:bodyPr vert="horz" lIns="91440" tIns="45720" rIns="91440" bIns="45720" rtlCol="0" anchor="t">
            <a:normAutofit lnSpcReduction="10000"/>
          </a:bodyPr>
          <a:lstStyle/>
          <a:p>
            <a:pPr marL="347345" indent="-347345"/>
            <a:r>
              <a:rPr lang="en-US" dirty="0">
                <a:solidFill>
                  <a:schemeClr val="accent2"/>
                </a:solidFill>
              </a:rPr>
              <a:t>Status Epilepticus </a:t>
            </a:r>
          </a:p>
          <a:p>
            <a:pPr marL="681355" lvl="1">
              <a:lnSpc>
                <a:spcPts val="2300"/>
              </a:lnSpc>
              <a:buFont typeface="Calibri"/>
              <a:buChar char="-"/>
            </a:pPr>
            <a:r>
              <a:rPr lang="en-US" dirty="0"/>
              <a:t>levetiracetam 500 mg po q12hr</a:t>
            </a:r>
          </a:p>
          <a:p>
            <a:pPr marL="681355" lvl="1">
              <a:lnSpc>
                <a:spcPts val="2300"/>
              </a:lnSpc>
              <a:buFont typeface="Calibri"/>
              <a:buChar char="-"/>
            </a:pPr>
            <a:r>
              <a:rPr lang="en-US" dirty="0"/>
              <a:t>Vimpat 150 mg q12hr initiated</a:t>
            </a:r>
          </a:p>
          <a:p>
            <a:pPr marL="681355" lvl="1">
              <a:lnSpc>
                <a:spcPts val="2300"/>
              </a:lnSpc>
              <a:buFont typeface="Calibri"/>
              <a:buChar char="-"/>
            </a:pPr>
            <a:r>
              <a:rPr lang="en-US" dirty="0"/>
              <a:t>Valproic acid 500 mg IVPB q6hr</a:t>
            </a:r>
          </a:p>
          <a:p>
            <a:pPr marL="681355" lvl="1">
              <a:lnSpc>
                <a:spcPts val="2300"/>
              </a:lnSpc>
              <a:buFont typeface="Calibri"/>
              <a:buChar char="-"/>
            </a:pPr>
            <a:r>
              <a:rPr lang="en-US" dirty="0"/>
              <a:t>propofol drip @ 45 mcg/kg/min</a:t>
            </a:r>
          </a:p>
          <a:p>
            <a:pPr marL="681355" lvl="1">
              <a:buFont typeface="Calibri"/>
              <a:buChar char="-"/>
            </a:pPr>
            <a:r>
              <a:rPr lang="en-US" dirty="0"/>
              <a:t>Midazolam drip @ 13 mg/</a:t>
            </a:r>
            <a:r>
              <a:rPr lang="en-US" dirty="0" err="1"/>
              <a:t>hr</a:t>
            </a:r>
            <a:endParaRPr lang="en-US" dirty="0"/>
          </a:p>
          <a:p>
            <a:pPr marL="681355" lvl="1">
              <a:buFont typeface="Calibri"/>
              <a:buChar char="-"/>
            </a:pPr>
            <a:endParaRPr lang="en-US" dirty="0"/>
          </a:p>
          <a:p>
            <a:pPr marL="395605" lvl="1" indent="0">
              <a:buNone/>
            </a:pPr>
            <a:r>
              <a:rPr lang="en-US" b="1" dirty="0" err="1"/>
              <a:t>cEEG</a:t>
            </a:r>
            <a:r>
              <a:rPr lang="en-US" dirty="0"/>
              <a:t>: frequent 2-3 second periods of diffuse suppression. Occasional generalized sharp waves.</a:t>
            </a:r>
          </a:p>
          <a:p>
            <a:pPr marL="347345" indent="-347345"/>
            <a:r>
              <a:rPr lang="en-US" dirty="0">
                <a:solidFill>
                  <a:schemeClr val="accent2"/>
                </a:solidFill>
              </a:rPr>
              <a:t>Hypertensive emergency</a:t>
            </a:r>
          </a:p>
          <a:p>
            <a:pPr lvl="1">
              <a:lnSpc>
                <a:spcPts val="2300"/>
              </a:lnSpc>
            </a:pPr>
            <a:r>
              <a:rPr lang="en-US" dirty="0" err="1"/>
              <a:t>Clevidipine</a:t>
            </a:r>
            <a:r>
              <a:rPr lang="en-US" dirty="0"/>
              <a:t> drip held</a:t>
            </a:r>
          </a:p>
          <a:p>
            <a:pPr lvl="1">
              <a:lnSpc>
                <a:spcPts val="2300"/>
              </a:lnSpc>
            </a:pPr>
            <a:r>
              <a:rPr lang="en-US" dirty="0"/>
              <a:t>carvedilol 12.5mg PO q12hrs</a:t>
            </a:r>
          </a:p>
          <a:p>
            <a:pPr lvl="1">
              <a:lnSpc>
                <a:spcPts val="2300"/>
              </a:lnSpc>
            </a:pPr>
            <a:r>
              <a:rPr lang="en-US" dirty="0">
                <a:solidFill>
                  <a:srgbClr val="595959"/>
                </a:solidFill>
              </a:rPr>
              <a:t>Amlodipine 10 mg po daily.</a:t>
            </a:r>
          </a:p>
          <a:p>
            <a:pPr marL="347345" indent="-347345"/>
            <a:r>
              <a:rPr lang="en-US" dirty="0">
                <a:solidFill>
                  <a:schemeClr val="accent2"/>
                </a:solidFill>
              </a:rPr>
              <a:t>Chronic kidney disease on PD</a:t>
            </a:r>
          </a:p>
          <a:p>
            <a:pPr lvl="1"/>
            <a:r>
              <a:rPr lang="en-US" dirty="0"/>
              <a:t>Intermittent hemodialysis</a:t>
            </a:r>
          </a:p>
          <a:p>
            <a:pPr marL="347345" indent="-347345"/>
            <a:r>
              <a:rPr lang="en-US" dirty="0">
                <a:solidFill>
                  <a:schemeClr val="accent2"/>
                </a:solidFill>
              </a:rPr>
              <a:t>Suspected meningitis/HIV</a:t>
            </a:r>
          </a:p>
          <a:p>
            <a:pPr lvl="1"/>
            <a:r>
              <a:rPr lang="en-US" dirty="0"/>
              <a:t>Blood cultures, CSF culture pending .</a:t>
            </a:r>
          </a:p>
          <a:p>
            <a:pPr lvl="1"/>
            <a:r>
              <a:rPr lang="en-US" dirty="0"/>
              <a:t>Acyclovir, vancomycin, and ceftriaxone </a:t>
            </a:r>
          </a:p>
        </p:txBody>
      </p:sp>
      <p:sp>
        <p:nvSpPr>
          <p:cNvPr id="5" name="Slide Number Placeholder 4">
            <a:extLst>
              <a:ext uri="{FF2B5EF4-FFF2-40B4-BE49-F238E27FC236}">
                <a16:creationId xmlns:a16="http://schemas.microsoft.com/office/drawing/2014/main" id="{EFAC0F39-E91E-1826-4FAD-F6697CB55DB8}"/>
              </a:ext>
            </a:extLst>
          </p:cNvPr>
          <p:cNvSpPr>
            <a:spLocks noGrp="1"/>
          </p:cNvSpPr>
          <p:nvPr>
            <p:ph type="sldNum" sz="quarter" idx="12"/>
          </p:nvPr>
        </p:nvSpPr>
        <p:spPr/>
        <p:txBody>
          <a:bodyPr/>
          <a:lstStyle/>
          <a:p>
            <a:fld id="{9F8FBD0B-D5BA-AC4A-B182-CCF391B5588A}" type="slidenum">
              <a:rPr lang="en-US" smtClean="0"/>
              <a:pPr/>
              <a:t>30</a:t>
            </a:fld>
            <a:endParaRPr lang="en-US"/>
          </a:p>
        </p:txBody>
      </p:sp>
      <p:sp>
        <p:nvSpPr>
          <p:cNvPr id="6" name="TextBox 5">
            <a:extLst>
              <a:ext uri="{FF2B5EF4-FFF2-40B4-BE49-F238E27FC236}">
                <a16:creationId xmlns:a16="http://schemas.microsoft.com/office/drawing/2014/main" id="{72C91075-8E8D-20D9-CEEE-05374B008168}"/>
              </a:ext>
            </a:extLst>
          </p:cNvPr>
          <p:cNvSpPr txBox="1"/>
          <p:nvPr/>
        </p:nvSpPr>
        <p:spPr>
          <a:xfrm>
            <a:off x="8218714" y="6210298"/>
            <a:ext cx="31677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Times New Roman"/>
              </a:rPr>
              <a:t>VDRL: venereal disease research laboratory </a:t>
            </a:r>
          </a:p>
          <a:p>
            <a:r>
              <a:rPr lang="en-US" sz="1200">
                <a:cs typeface="Times New Roman"/>
              </a:rPr>
              <a:t>CMV: cytomegalovirus </a:t>
            </a:r>
          </a:p>
        </p:txBody>
      </p:sp>
    </p:spTree>
    <p:extLst>
      <p:ext uri="{BB962C8B-B14F-4D97-AF65-F5344CB8AC3E}">
        <p14:creationId xmlns:p14="http://schemas.microsoft.com/office/powerpoint/2010/main" val="3275744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1E4F-5087-91A7-AE0E-96A512C0EADE}"/>
              </a:ext>
            </a:extLst>
          </p:cNvPr>
          <p:cNvSpPr>
            <a:spLocks noGrp="1"/>
          </p:cNvSpPr>
          <p:nvPr>
            <p:ph type="title"/>
          </p:nvPr>
        </p:nvSpPr>
        <p:spPr/>
        <p:txBody>
          <a:bodyPr>
            <a:normAutofit/>
          </a:bodyPr>
          <a:lstStyle/>
          <a:p>
            <a:r>
              <a:rPr lang="en-US" sz="2800"/>
              <a:t>Hospitalization Day 6</a:t>
            </a:r>
          </a:p>
        </p:txBody>
      </p:sp>
      <p:sp>
        <p:nvSpPr>
          <p:cNvPr id="3" name="Content Placeholder 2">
            <a:extLst>
              <a:ext uri="{FF2B5EF4-FFF2-40B4-BE49-F238E27FC236}">
                <a16:creationId xmlns:a16="http://schemas.microsoft.com/office/drawing/2014/main" id="{4B5608EA-39E1-6B66-A8D3-F6658F5F41E1}"/>
              </a:ext>
            </a:extLst>
          </p:cNvPr>
          <p:cNvSpPr>
            <a:spLocks noGrp="1"/>
          </p:cNvSpPr>
          <p:nvPr>
            <p:ph idx="1"/>
          </p:nvPr>
        </p:nvSpPr>
        <p:spPr>
          <a:xfrm>
            <a:off x="609600" y="914402"/>
            <a:ext cx="11321142" cy="5605668"/>
          </a:xfrm>
        </p:spPr>
        <p:txBody>
          <a:bodyPr vert="horz" lIns="91440" tIns="45720" rIns="91440" bIns="45720" rtlCol="0" anchor="t">
            <a:normAutofit fontScale="92500" lnSpcReduction="10000"/>
          </a:bodyPr>
          <a:lstStyle/>
          <a:p>
            <a:pPr marL="347345" indent="-347345"/>
            <a:r>
              <a:rPr lang="en-US" dirty="0">
                <a:solidFill>
                  <a:schemeClr val="accent2"/>
                </a:solidFill>
              </a:rPr>
              <a:t>Status Epilepticus </a:t>
            </a:r>
          </a:p>
          <a:p>
            <a:pPr marL="681355" lvl="1">
              <a:lnSpc>
                <a:spcPts val="2300"/>
              </a:lnSpc>
              <a:buFont typeface="Calibri"/>
              <a:buChar char="-"/>
            </a:pPr>
            <a:r>
              <a:rPr lang="en-US" dirty="0"/>
              <a:t>levetiracetam 500 mg po q12hr</a:t>
            </a:r>
          </a:p>
          <a:p>
            <a:pPr marL="681355" lvl="1">
              <a:lnSpc>
                <a:spcPts val="2300"/>
              </a:lnSpc>
              <a:buFont typeface="Calibri"/>
              <a:buChar char="-"/>
            </a:pPr>
            <a:r>
              <a:rPr lang="en-US" dirty="0"/>
              <a:t>Vimpat 150 mg q12hr initiated</a:t>
            </a:r>
          </a:p>
          <a:p>
            <a:pPr marL="681355" lvl="1">
              <a:lnSpc>
                <a:spcPts val="2300"/>
              </a:lnSpc>
              <a:buFont typeface="Calibri"/>
              <a:buChar char="-"/>
            </a:pPr>
            <a:r>
              <a:rPr lang="en-US" dirty="0"/>
              <a:t>Valproic acid 500 mg IVPB q6hr</a:t>
            </a:r>
          </a:p>
          <a:p>
            <a:pPr marL="681355" lvl="1">
              <a:lnSpc>
                <a:spcPts val="2300"/>
              </a:lnSpc>
              <a:buFont typeface="Calibri"/>
              <a:buChar char="-"/>
            </a:pPr>
            <a:r>
              <a:rPr lang="en-US" dirty="0"/>
              <a:t>started on propofol drip @ tapered off</a:t>
            </a:r>
          </a:p>
          <a:p>
            <a:pPr marL="681355" lvl="1">
              <a:buFont typeface="Calibri"/>
              <a:buChar char="-"/>
            </a:pPr>
            <a:r>
              <a:rPr lang="en-US" dirty="0"/>
              <a:t>Midazolam drip @ tapered off</a:t>
            </a:r>
          </a:p>
          <a:p>
            <a:pPr marL="395605" lvl="1" indent="0">
              <a:buNone/>
            </a:pPr>
            <a:endParaRPr lang="en-US" dirty="0"/>
          </a:p>
          <a:p>
            <a:pPr marL="395605" lvl="1" indent="0">
              <a:buNone/>
            </a:pPr>
            <a:r>
              <a:rPr lang="en-US" b="1" dirty="0" err="1"/>
              <a:t>cEEG</a:t>
            </a:r>
            <a:r>
              <a:rPr lang="en-US" dirty="0"/>
              <a:t>: rare 1-2 second periods of diffuse attenuation. Abundant generalized sharp waves lasting very brief to long durations</a:t>
            </a:r>
          </a:p>
          <a:p>
            <a:pPr marL="347345" indent="-347345"/>
            <a:r>
              <a:rPr lang="en-US" dirty="0">
                <a:solidFill>
                  <a:schemeClr val="accent2"/>
                </a:solidFill>
              </a:rPr>
              <a:t>Hypertensive emergency</a:t>
            </a:r>
          </a:p>
          <a:p>
            <a:pPr lvl="1">
              <a:lnSpc>
                <a:spcPts val="2300"/>
              </a:lnSpc>
            </a:pPr>
            <a:r>
              <a:rPr lang="en-US" dirty="0" err="1"/>
              <a:t>Clevidipine</a:t>
            </a:r>
            <a:r>
              <a:rPr lang="en-US" dirty="0"/>
              <a:t> drip held</a:t>
            </a:r>
          </a:p>
          <a:p>
            <a:pPr lvl="1">
              <a:lnSpc>
                <a:spcPts val="2300"/>
              </a:lnSpc>
            </a:pPr>
            <a:r>
              <a:rPr lang="en-US" dirty="0"/>
              <a:t>carvedilol 12.5mg PO q12hrs</a:t>
            </a:r>
          </a:p>
          <a:p>
            <a:pPr lvl="1">
              <a:lnSpc>
                <a:spcPts val="2300"/>
              </a:lnSpc>
            </a:pPr>
            <a:r>
              <a:rPr lang="en-US" dirty="0">
                <a:solidFill>
                  <a:srgbClr val="595959"/>
                </a:solidFill>
              </a:rPr>
              <a:t>Amlodipine 10 mg po daily added.</a:t>
            </a:r>
          </a:p>
          <a:p>
            <a:pPr marL="347345" indent="-347345"/>
            <a:r>
              <a:rPr lang="en-US" dirty="0">
                <a:solidFill>
                  <a:schemeClr val="accent2"/>
                </a:solidFill>
              </a:rPr>
              <a:t>Chronic kidney disease on PD</a:t>
            </a:r>
          </a:p>
          <a:p>
            <a:pPr lvl="1"/>
            <a:r>
              <a:rPr lang="en-US" dirty="0"/>
              <a:t>Intermittent hemodialysis</a:t>
            </a:r>
          </a:p>
          <a:p>
            <a:pPr marL="347345" indent="-347345"/>
            <a:r>
              <a:rPr lang="en-US" dirty="0">
                <a:solidFill>
                  <a:schemeClr val="accent2"/>
                </a:solidFill>
              </a:rPr>
              <a:t>Suspected meningitis/HIV</a:t>
            </a:r>
          </a:p>
          <a:p>
            <a:pPr lvl="1"/>
            <a:r>
              <a:rPr lang="en-US" dirty="0"/>
              <a:t>Lumbar puncture abnormal with elevated Protein 90.4, glucose 133.</a:t>
            </a:r>
          </a:p>
          <a:p>
            <a:pPr lvl="1"/>
            <a:r>
              <a:rPr lang="en-US" dirty="0"/>
              <a:t>Blood cultures negative, CSF culture pending </a:t>
            </a:r>
          </a:p>
          <a:p>
            <a:pPr lvl="1"/>
            <a:r>
              <a:rPr lang="en-US" dirty="0"/>
              <a:t>Acyclovir, vancomycin, and ceftriaxone </a:t>
            </a:r>
          </a:p>
        </p:txBody>
      </p:sp>
      <p:sp>
        <p:nvSpPr>
          <p:cNvPr id="5" name="Slide Number Placeholder 4">
            <a:extLst>
              <a:ext uri="{FF2B5EF4-FFF2-40B4-BE49-F238E27FC236}">
                <a16:creationId xmlns:a16="http://schemas.microsoft.com/office/drawing/2014/main" id="{EFAC0F39-E91E-1826-4FAD-F6697CB55DB8}"/>
              </a:ext>
            </a:extLst>
          </p:cNvPr>
          <p:cNvSpPr>
            <a:spLocks noGrp="1"/>
          </p:cNvSpPr>
          <p:nvPr>
            <p:ph type="sldNum" sz="quarter" idx="12"/>
          </p:nvPr>
        </p:nvSpPr>
        <p:spPr/>
        <p:txBody>
          <a:bodyPr/>
          <a:lstStyle/>
          <a:p>
            <a:fld id="{9F8FBD0B-D5BA-AC4A-B182-CCF391B5588A}" type="slidenum">
              <a:rPr lang="en-US" smtClean="0"/>
              <a:pPr/>
              <a:t>31</a:t>
            </a:fld>
            <a:endParaRPr lang="en-US"/>
          </a:p>
        </p:txBody>
      </p:sp>
      <p:sp>
        <p:nvSpPr>
          <p:cNvPr id="6" name="TextBox 5">
            <a:extLst>
              <a:ext uri="{FF2B5EF4-FFF2-40B4-BE49-F238E27FC236}">
                <a16:creationId xmlns:a16="http://schemas.microsoft.com/office/drawing/2014/main" id="{72C91075-8E8D-20D9-CEEE-05374B008168}"/>
              </a:ext>
            </a:extLst>
          </p:cNvPr>
          <p:cNvSpPr txBox="1"/>
          <p:nvPr/>
        </p:nvSpPr>
        <p:spPr>
          <a:xfrm>
            <a:off x="8218714" y="6210298"/>
            <a:ext cx="31677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Times New Roman"/>
              </a:rPr>
              <a:t>VDRL: venereal disease research laboratory </a:t>
            </a:r>
          </a:p>
          <a:p>
            <a:r>
              <a:rPr lang="en-US" sz="1200">
                <a:cs typeface="Times New Roman"/>
              </a:rPr>
              <a:t>CMV: cytomegalovirus </a:t>
            </a:r>
          </a:p>
        </p:txBody>
      </p:sp>
    </p:spTree>
    <p:extLst>
      <p:ext uri="{BB962C8B-B14F-4D97-AF65-F5344CB8AC3E}">
        <p14:creationId xmlns:p14="http://schemas.microsoft.com/office/powerpoint/2010/main" val="983522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1E4F-5087-91A7-AE0E-96A512C0EADE}"/>
              </a:ext>
            </a:extLst>
          </p:cNvPr>
          <p:cNvSpPr>
            <a:spLocks noGrp="1"/>
          </p:cNvSpPr>
          <p:nvPr>
            <p:ph type="title"/>
          </p:nvPr>
        </p:nvSpPr>
        <p:spPr/>
        <p:txBody>
          <a:bodyPr>
            <a:normAutofit/>
          </a:bodyPr>
          <a:lstStyle/>
          <a:p>
            <a:r>
              <a:rPr lang="en-US" sz="2800"/>
              <a:t>Hospitalization Day 7</a:t>
            </a:r>
          </a:p>
        </p:txBody>
      </p:sp>
      <p:sp>
        <p:nvSpPr>
          <p:cNvPr id="3" name="Content Placeholder 2">
            <a:extLst>
              <a:ext uri="{FF2B5EF4-FFF2-40B4-BE49-F238E27FC236}">
                <a16:creationId xmlns:a16="http://schemas.microsoft.com/office/drawing/2014/main" id="{4B5608EA-39E1-6B66-A8D3-F6658F5F41E1}"/>
              </a:ext>
            </a:extLst>
          </p:cNvPr>
          <p:cNvSpPr>
            <a:spLocks noGrp="1"/>
          </p:cNvSpPr>
          <p:nvPr>
            <p:ph idx="1"/>
          </p:nvPr>
        </p:nvSpPr>
        <p:spPr>
          <a:xfrm>
            <a:off x="609600" y="914402"/>
            <a:ext cx="11321142" cy="5309733"/>
          </a:xfrm>
        </p:spPr>
        <p:txBody>
          <a:bodyPr vert="horz" lIns="91440" tIns="45720" rIns="91440" bIns="45720" rtlCol="0" anchor="t">
            <a:normAutofit fontScale="85000" lnSpcReduction="20000"/>
          </a:bodyPr>
          <a:lstStyle/>
          <a:p>
            <a:pPr marL="347345" indent="-347345"/>
            <a:r>
              <a:rPr lang="en-US" dirty="0">
                <a:solidFill>
                  <a:schemeClr val="accent2"/>
                </a:solidFill>
              </a:rPr>
              <a:t>Status Epilepticus </a:t>
            </a:r>
          </a:p>
          <a:p>
            <a:pPr marL="681355" lvl="1">
              <a:lnSpc>
                <a:spcPts val="2300"/>
              </a:lnSpc>
              <a:buFont typeface="Calibri"/>
              <a:buChar char="-"/>
            </a:pPr>
            <a:r>
              <a:rPr lang="en-US" dirty="0"/>
              <a:t>levetiracetam 500 mg po q12hr</a:t>
            </a:r>
          </a:p>
          <a:p>
            <a:pPr marL="681355" lvl="1">
              <a:lnSpc>
                <a:spcPts val="2300"/>
              </a:lnSpc>
              <a:buFont typeface="Calibri"/>
              <a:buChar char="-"/>
            </a:pPr>
            <a:r>
              <a:rPr lang="en-US" dirty="0"/>
              <a:t>Valproic acid load 900 mg IVPB</a:t>
            </a:r>
          </a:p>
          <a:p>
            <a:pPr marL="681355" lvl="1">
              <a:lnSpc>
                <a:spcPts val="2300"/>
              </a:lnSpc>
              <a:buFont typeface="Calibri"/>
              <a:buChar char="-"/>
            </a:pPr>
            <a:r>
              <a:rPr lang="en-US" dirty="0"/>
              <a:t>Valproic acid 500 mg IVPB q6hr</a:t>
            </a:r>
          </a:p>
          <a:p>
            <a:pPr marL="681355" lvl="1">
              <a:lnSpc>
                <a:spcPts val="2300"/>
              </a:lnSpc>
              <a:buFont typeface="Calibri"/>
              <a:buChar char="-"/>
            </a:pPr>
            <a:r>
              <a:rPr lang="en-US" dirty="0"/>
              <a:t>started on propofol drip @ titrated up 50 mcg/kg/min</a:t>
            </a:r>
          </a:p>
          <a:p>
            <a:pPr marL="681355" lvl="1">
              <a:buFont typeface="Calibri"/>
              <a:buChar char="-"/>
            </a:pPr>
            <a:r>
              <a:rPr lang="en-US" dirty="0"/>
              <a:t>Midazolam drip @ titrated up 20 mg/</a:t>
            </a:r>
            <a:r>
              <a:rPr lang="en-US" dirty="0" err="1"/>
              <a:t>hr</a:t>
            </a:r>
            <a:endParaRPr lang="en-US" dirty="0"/>
          </a:p>
          <a:p>
            <a:pPr marL="681355" lvl="1">
              <a:buFont typeface="Calibri"/>
              <a:buChar char="-"/>
            </a:pPr>
            <a:endParaRPr lang="en-US" dirty="0"/>
          </a:p>
          <a:p>
            <a:pPr marL="395605" lvl="1" indent="0">
              <a:buNone/>
            </a:pPr>
            <a:r>
              <a:rPr lang="en-US" b="1" dirty="0" err="1"/>
              <a:t>cEEG</a:t>
            </a:r>
            <a:r>
              <a:rPr lang="en-US" dirty="0"/>
              <a:t>: Occasional 1-2 second periods of diffuse attenuation. Abundant generalized sharp waves lasting very brief to long durations. This decreases after the addition of VPA load, sharp waves become lower in amplitude still abundant in wake periods but less periodic.</a:t>
            </a:r>
          </a:p>
          <a:p>
            <a:pPr marL="347345" indent="-347345"/>
            <a:r>
              <a:rPr lang="en-US" dirty="0">
                <a:solidFill>
                  <a:schemeClr val="accent2"/>
                </a:solidFill>
              </a:rPr>
              <a:t>Hypertensive emergency</a:t>
            </a:r>
          </a:p>
          <a:p>
            <a:pPr lvl="1">
              <a:lnSpc>
                <a:spcPts val="2300"/>
              </a:lnSpc>
            </a:pPr>
            <a:r>
              <a:rPr lang="en-US" dirty="0" err="1"/>
              <a:t>Clevidipine</a:t>
            </a:r>
            <a:r>
              <a:rPr lang="en-US" dirty="0"/>
              <a:t> drip held</a:t>
            </a:r>
          </a:p>
          <a:p>
            <a:pPr lvl="1">
              <a:lnSpc>
                <a:spcPts val="2300"/>
              </a:lnSpc>
            </a:pPr>
            <a:r>
              <a:rPr lang="en-US" dirty="0"/>
              <a:t>carvedilol 12.5mg PO q12hrs</a:t>
            </a:r>
          </a:p>
          <a:p>
            <a:pPr lvl="1">
              <a:lnSpc>
                <a:spcPts val="2300"/>
              </a:lnSpc>
            </a:pPr>
            <a:r>
              <a:rPr lang="en-US" dirty="0">
                <a:solidFill>
                  <a:srgbClr val="595959"/>
                </a:solidFill>
              </a:rPr>
              <a:t>Amlodipine 10 mg po daily.</a:t>
            </a:r>
          </a:p>
          <a:p>
            <a:pPr marL="347345" indent="-347345"/>
            <a:r>
              <a:rPr lang="en-US" dirty="0">
                <a:solidFill>
                  <a:schemeClr val="accent2"/>
                </a:solidFill>
              </a:rPr>
              <a:t>Chronic kidney disease on PD</a:t>
            </a:r>
          </a:p>
          <a:p>
            <a:pPr lvl="1"/>
            <a:r>
              <a:rPr lang="en-US" dirty="0"/>
              <a:t>Intermittent hemodialysis</a:t>
            </a:r>
          </a:p>
          <a:p>
            <a:pPr marL="347345" indent="-347345"/>
            <a:r>
              <a:rPr lang="en-US" dirty="0">
                <a:solidFill>
                  <a:schemeClr val="accent2"/>
                </a:solidFill>
              </a:rPr>
              <a:t>Suspected meningitis/HIV</a:t>
            </a:r>
          </a:p>
          <a:p>
            <a:pPr lvl="1"/>
            <a:r>
              <a:rPr lang="en-US" dirty="0"/>
              <a:t>CSF cultures NGTD.</a:t>
            </a:r>
          </a:p>
          <a:p>
            <a:pPr lvl="1"/>
            <a:r>
              <a:rPr lang="en-US" dirty="0"/>
              <a:t>Acyclovir, vancomycin, and ceftriaxone </a:t>
            </a:r>
          </a:p>
        </p:txBody>
      </p:sp>
      <p:sp>
        <p:nvSpPr>
          <p:cNvPr id="5" name="Slide Number Placeholder 4">
            <a:extLst>
              <a:ext uri="{FF2B5EF4-FFF2-40B4-BE49-F238E27FC236}">
                <a16:creationId xmlns:a16="http://schemas.microsoft.com/office/drawing/2014/main" id="{EFAC0F39-E91E-1826-4FAD-F6697CB55DB8}"/>
              </a:ext>
            </a:extLst>
          </p:cNvPr>
          <p:cNvSpPr>
            <a:spLocks noGrp="1"/>
          </p:cNvSpPr>
          <p:nvPr>
            <p:ph type="sldNum" sz="quarter" idx="12"/>
          </p:nvPr>
        </p:nvSpPr>
        <p:spPr/>
        <p:txBody>
          <a:bodyPr/>
          <a:lstStyle/>
          <a:p>
            <a:fld id="{9F8FBD0B-D5BA-AC4A-B182-CCF391B5588A}" type="slidenum">
              <a:rPr lang="en-US" smtClean="0"/>
              <a:pPr/>
              <a:t>32</a:t>
            </a:fld>
            <a:endParaRPr lang="en-US"/>
          </a:p>
        </p:txBody>
      </p:sp>
      <p:sp>
        <p:nvSpPr>
          <p:cNvPr id="6" name="TextBox 5">
            <a:extLst>
              <a:ext uri="{FF2B5EF4-FFF2-40B4-BE49-F238E27FC236}">
                <a16:creationId xmlns:a16="http://schemas.microsoft.com/office/drawing/2014/main" id="{72C91075-8E8D-20D9-CEEE-05374B008168}"/>
              </a:ext>
            </a:extLst>
          </p:cNvPr>
          <p:cNvSpPr txBox="1"/>
          <p:nvPr/>
        </p:nvSpPr>
        <p:spPr>
          <a:xfrm>
            <a:off x="8218714" y="6210298"/>
            <a:ext cx="31677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Times New Roman"/>
              </a:rPr>
              <a:t>VDRL: venereal disease research laboratory </a:t>
            </a:r>
          </a:p>
          <a:p>
            <a:r>
              <a:rPr lang="en-US" sz="1200">
                <a:cs typeface="Times New Roman"/>
              </a:rPr>
              <a:t>CMV: cytomegalovirus </a:t>
            </a:r>
          </a:p>
        </p:txBody>
      </p:sp>
      <p:sp>
        <p:nvSpPr>
          <p:cNvPr id="7" name="Scroll: Horizontal 6">
            <a:extLst>
              <a:ext uri="{FF2B5EF4-FFF2-40B4-BE49-F238E27FC236}">
                <a16:creationId xmlns:a16="http://schemas.microsoft.com/office/drawing/2014/main" id="{42FEF5EB-ECB9-0CC5-5449-8CBFF0576660}"/>
              </a:ext>
            </a:extLst>
          </p:cNvPr>
          <p:cNvSpPr/>
          <p:nvPr/>
        </p:nvSpPr>
        <p:spPr>
          <a:xfrm>
            <a:off x="9205686" y="0"/>
            <a:ext cx="2679095" cy="1275177"/>
          </a:xfrm>
          <a:prstGeom prst="horizontalScroll">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en-US">
                <a:cs typeface="Times New Roman"/>
              </a:rPr>
              <a:t>VPA level day 7: 24.2</a:t>
            </a:r>
            <a:endParaRPr lang="en-US"/>
          </a:p>
        </p:txBody>
      </p:sp>
    </p:spTree>
    <p:extLst>
      <p:ext uri="{BB962C8B-B14F-4D97-AF65-F5344CB8AC3E}">
        <p14:creationId xmlns:p14="http://schemas.microsoft.com/office/powerpoint/2010/main" val="1845172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2C370-8978-315D-94DE-614BF9B451D9}"/>
              </a:ext>
            </a:extLst>
          </p:cNvPr>
          <p:cNvSpPr>
            <a:spLocks noGrp="1"/>
          </p:cNvSpPr>
          <p:nvPr>
            <p:ph type="title"/>
          </p:nvPr>
        </p:nvSpPr>
        <p:spPr/>
        <p:txBody>
          <a:bodyPr>
            <a:normAutofit/>
          </a:bodyPr>
          <a:lstStyle/>
          <a:p>
            <a:r>
              <a:rPr lang="en-US" sz="2800" dirty="0"/>
              <a:t>Summary of  </a:t>
            </a:r>
            <a:r>
              <a:rPr lang="en-US" sz="2800" dirty="0" err="1"/>
              <a:t>cEEG</a:t>
            </a:r>
            <a:r>
              <a:rPr lang="en-US" sz="2800" dirty="0"/>
              <a:t> findings </a:t>
            </a:r>
          </a:p>
        </p:txBody>
      </p:sp>
      <p:sp>
        <p:nvSpPr>
          <p:cNvPr id="3" name="Content Placeholder 2">
            <a:extLst>
              <a:ext uri="{FF2B5EF4-FFF2-40B4-BE49-F238E27FC236}">
                <a16:creationId xmlns:a16="http://schemas.microsoft.com/office/drawing/2014/main" id="{BD41EA25-A61C-EF86-93E6-2F36B3E77821}"/>
              </a:ext>
            </a:extLst>
          </p:cNvPr>
          <p:cNvSpPr>
            <a:spLocks noGrp="1"/>
          </p:cNvSpPr>
          <p:nvPr>
            <p:ph idx="1"/>
          </p:nvPr>
        </p:nvSpPr>
        <p:spPr>
          <a:xfrm>
            <a:off x="609599" y="1061268"/>
            <a:ext cx="10972800" cy="5026041"/>
          </a:xfrm>
        </p:spPr>
        <p:txBody>
          <a:bodyPr>
            <a:normAutofit/>
          </a:bodyPr>
          <a:lstStyle/>
          <a:p>
            <a:r>
              <a:rPr lang="en-US" sz="2400" dirty="0">
                <a:latin typeface="+mn-lt"/>
              </a:rPr>
              <a:t>Severe generalized slowing which improves to moderate diffuse slowing as anesthesia medications are tapered off on day 6.</a:t>
            </a:r>
          </a:p>
          <a:p>
            <a:endParaRPr lang="en-US" sz="2400" dirty="0">
              <a:latin typeface="+mn-lt"/>
            </a:endParaRPr>
          </a:p>
          <a:p>
            <a:pPr marL="0" indent="0">
              <a:buNone/>
            </a:pPr>
            <a:endParaRPr lang="en-US" sz="2400" dirty="0">
              <a:latin typeface="+mn-lt"/>
            </a:endParaRPr>
          </a:p>
          <a:p>
            <a:r>
              <a:rPr lang="en-US" sz="2400" dirty="0">
                <a:latin typeface="+mn-lt"/>
              </a:rPr>
              <a:t>Abundant generalized sharp waves very brief in duration which becomes rare on day 4 and increases on day 6 when sedation is tapered off. This improves after the additional VPA on day 7.</a:t>
            </a:r>
          </a:p>
        </p:txBody>
      </p:sp>
      <p:sp>
        <p:nvSpPr>
          <p:cNvPr id="5" name="Slide Number Placeholder 4">
            <a:extLst>
              <a:ext uri="{FF2B5EF4-FFF2-40B4-BE49-F238E27FC236}">
                <a16:creationId xmlns:a16="http://schemas.microsoft.com/office/drawing/2014/main" id="{A86E1BC9-E1A4-1726-919A-8AFFEB14E39F}"/>
              </a:ext>
            </a:extLst>
          </p:cNvPr>
          <p:cNvSpPr>
            <a:spLocks noGrp="1"/>
          </p:cNvSpPr>
          <p:nvPr>
            <p:ph type="sldNum" sz="quarter" idx="12"/>
          </p:nvPr>
        </p:nvSpPr>
        <p:spPr/>
        <p:txBody>
          <a:bodyPr/>
          <a:lstStyle/>
          <a:p>
            <a:fld id="{9F8FBD0B-D5BA-AC4A-B182-CCF391B5588A}" type="slidenum">
              <a:rPr lang="en-US" smtClean="0"/>
              <a:pPr/>
              <a:t>33</a:t>
            </a:fld>
            <a:endParaRPr lang="en-US"/>
          </a:p>
        </p:txBody>
      </p:sp>
      <p:pic>
        <p:nvPicPr>
          <p:cNvPr id="6" name="Picture 2" descr="Status Epilepticus (SE) - Neuropedia">
            <a:extLst>
              <a:ext uri="{FF2B5EF4-FFF2-40B4-BE49-F238E27FC236}">
                <a16:creationId xmlns:a16="http://schemas.microsoft.com/office/drawing/2014/main" id="{25DB9381-B317-D052-04CE-1DE1C20A0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4943" y="3574288"/>
            <a:ext cx="4356326" cy="300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2228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644B3-AB17-FAA7-D23B-754E914E7A9C}"/>
              </a:ext>
            </a:extLst>
          </p:cNvPr>
          <p:cNvSpPr>
            <a:spLocks noGrp="1"/>
          </p:cNvSpPr>
          <p:nvPr>
            <p:ph type="title"/>
          </p:nvPr>
        </p:nvSpPr>
        <p:spPr/>
        <p:txBody>
          <a:bodyPr>
            <a:normAutofit/>
          </a:bodyPr>
          <a:lstStyle/>
          <a:p>
            <a:r>
              <a:rPr lang="en-US" sz="2800" dirty="0"/>
              <a:t>Test your knowledge</a:t>
            </a:r>
          </a:p>
        </p:txBody>
      </p:sp>
      <p:sp>
        <p:nvSpPr>
          <p:cNvPr id="3" name="Content Placeholder 2">
            <a:extLst>
              <a:ext uri="{FF2B5EF4-FFF2-40B4-BE49-F238E27FC236}">
                <a16:creationId xmlns:a16="http://schemas.microsoft.com/office/drawing/2014/main" id="{E17C6843-C130-9687-DC4B-41F70C8451D5}"/>
              </a:ext>
            </a:extLst>
          </p:cNvPr>
          <p:cNvSpPr>
            <a:spLocks noGrp="1"/>
          </p:cNvSpPr>
          <p:nvPr>
            <p:ph idx="1"/>
          </p:nvPr>
        </p:nvSpPr>
        <p:spPr/>
        <p:txBody>
          <a:bodyPr/>
          <a:lstStyle/>
          <a:p>
            <a:r>
              <a:rPr lang="en-US" dirty="0">
                <a:latin typeface="+mn-lt"/>
              </a:rPr>
              <a:t>What is the goal from refractory status epilepticus treatment?</a:t>
            </a:r>
          </a:p>
          <a:p>
            <a:pPr lvl="1"/>
            <a:endParaRPr lang="en-US" dirty="0">
              <a:latin typeface="+mn-lt"/>
            </a:endParaRPr>
          </a:p>
          <a:p>
            <a:pPr lvl="1">
              <a:lnSpc>
                <a:spcPct val="250000"/>
              </a:lnSpc>
            </a:pPr>
            <a:r>
              <a:rPr lang="en-US" dirty="0">
                <a:latin typeface="+mn-lt"/>
              </a:rPr>
              <a:t>Return the patient to baseline mental status.</a:t>
            </a:r>
          </a:p>
          <a:p>
            <a:pPr lvl="1">
              <a:lnSpc>
                <a:spcPct val="250000"/>
              </a:lnSpc>
            </a:pPr>
            <a:r>
              <a:rPr lang="en-US" dirty="0">
                <a:latin typeface="+mn-lt"/>
              </a:rPr>
              <a:t>Enhance activity of daily living when patient returns to baseline.</a:t>
            </a:r>
          </a:p>
          <a:p>
            <a:pPr lvl="1">
              <a:lnSpc>
                <a:spcPct val="250000"/>
              </a:lnSpc>
            </a:pPr>
            <a:r>
              <a:rPr lang="en-US" dirty="0">
                <a:latin typeface="+mn-lt"/>
              </a:rPr>
              <a:t>Burst wave suppression on EEG.</a:t>
            </a:r>
          </a:p>
          <a:p>
            <a:pPr lvl="1">
              <a:lnSpc>
                <a:spcPct val="250000"/>
              </a:lnSpc>
            </a:pPr>
            <a:r>
              <a:rPr lang="en-US" dirty="0">
                <a:latin typeface="+mn-lt"/>
              </a:rPr>
              <a:t>Suppression of convulsion.</a:t>
            </a:r>
          </a:p>
          <a:p>
            <a:pPr marL="457200" lvl="1" indent="0">
              <a:buNone/>
            </a:pPr>
            <a:endParaRPr lang="en-US" dirty="0"/>
          </a:p>
        </p:txBody>
      </p:sp>
      <p:sp>
        <p:nvSpPr>
          <p:cNvPr id="5" name="Slide Number Placeholder 4">
            <a:extLst>
              <a:ext uri="{FF2B5EF4-FFF2-40B4-BE49-F238E27FC236}">
                <a16:creationId xmlns:a16="http://schemas.microsoft.com/office/drawing/2014/main" id="{6ECE645D-5D35-6017-0D51-ED8407F05152}"/>
              </a:ext>
            </a:extLst>
          </p:cNvPr>
          <p:cNvSpPr>
            <a:spLocks noGrp="1"/>
          </p:cNvSpPr>
          <p:nvPr>
            <p:ph type="sldNum" sz="quarter" idx="12"/>
          </p:nvPr>
        </p:nvSpPr>
        <p:spPr/>
        <p:txBody>
          <a:bodyPr/>
          <a:lstStyle/>
          <a:p>
            <a:fld id="{9F8FBD0B-D5BA-AC4A-B182-CCF391B5588A}" type="slidenum">
              <a:rPr lang="en-US" smtClean="0"/>
              <a:pPr/>
              <a:t>34</a:t>
            </a:fld>
            <a:endParaRPr lang="en-US"/>
          </a:p>
        </p:txBody>
      </p:sp>
    </p:spTree>
    <p:extLst>
      <p:ext uri="{BB962C8B-B14F-4D97-AF65-F5344CB8AC3E}">
        <p14:creationId xmlns:p14="http://schemas.microsoft.com/office/powerpoint/2010/main" val="34288166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C1FB0-2B9E-2B85-AD00-05175A4FF0DC}"/>
              </a:ext>
            </a:extLst>
          </p:cNvPr>
          <p:cNvSpPr>
            <a:spLocks noGrp="1"/>
          </p:cNvSpPr>
          <p:nvPr>
            <p:ph type="title"/>
          </p:nvPr>
        </p:nvSpPr>
        <p:spPr/>
        <p:txBody>
          <a:bodyPr/>
          <a:lstStyle/>
          <a:p>
            <a:r>
              <a:rPr lang="en-US" sz="2800" dirty="0"/>
              <a:t>References</a:t>
            </a:r>
            <a:r>
              <a:rPr lang="en-US" dirty="0"/>
              <a:t> </a:t>
            </a:r>
          </a:p>
        </p:txBody>
      </p:sp>
      <p:sp>
        <p:nvSpPr>
          <p:cNvPr id="3" name="Content Placeholder 2">
            <a:extLst>
              <a:ext uri="{FF2B5EF4-FFF2-40B4-BE49-F238E27FC236}">
                <a16:creationId xmlns:a16="http://schemas.microsoft.com/office/drawing/2014/main" id="{FDCED3B3-4796-22D6-EC3B-8D34FBC9C34A}"/>
              </a:ext>
            </a:extLst>
          </p:cNvPr>
          <p:cNvSpPr>
            <a:spLocks noGrp="1"/>
          </p:cNvSpPr>
          <p:nvPr>
            <p:ph idx="1"/>
          </p:nvPr>
        </p:nvSpPr>
        <p:spPr>
          <a:xfrm>
            <a:off x="609600" y="1325217"/>
            <a:ext cx="10972800" cy="4800947"/>
          </a:xfrm>
        </p:spPr>
        <p:txBody>
          <a:bodyPr/>
          <a:lstStyle/>
          <a:p>
            <a:pPr marL="342900" indent="-342900">
              <a:buFont typeface="+mj-lt"/>
              <a:buAutoNum type="arabicPeriod"/>
            </a:pPr>
            <a:r>
              <a:rPr lang="en-US" b="0" i="0" dirty="0">
                <a:effectLst/>
                <a:latin typeface="+mn-lt"/>
              </a:rPr>
              <a:t>Bledsoe, K.A., Kramer, A.H. Propylene Glycol Toxicity Complicating Use of Barbiturate Coma. </a:t>
            </a:r>
            <a:r>
              <a:rPr lang="en-US" b="0" i="1" dirty="0" err="1">
                <a:effectLst/>
                <a:latin typeface="+mn-lt"/>
              </a:rPr>
              <a:t>Neurocrit</a:t>
            </a:r>
            <a:r>
              <a:rPr lang="en-US" b="0" i="1" dirty="0">
                <a:effectLst/>
                <a:latin typeface="+mn-lt"/>
              </a:rPr>
              <a:t> Care</a:t>
            </a:r>
            <a:r>
              <a:rPr lang="en-US" b="0" i="0" dirty="0">
                <a:effectLst/>
                <a:latin typeface="+mn-lt"/>
              </a:rPr>
              <a:t> </a:t>
            </a:r>
            <a:r>
              <a:rPr lang="en-US" b="1" i="0" dirty="0">
                <a:effectLst/>
                <a:latin typeface="+mn-lt"/>
              </a:rPr>
              <a:t>9</a:t>
            </a:r>
            <a:r>
              <a:rPr lang="en-US" b="0" i="0" dirty="0">
                <a:effectLst/>
                <a:latin typeface="+mn-lt"/>
              </a:rPr>
              <a:t>, 122–124 (2008). https://doi.org/10.1007/s12028-008-9065-z.</a:t>
            </a:r>
            <a:endParaRPr lang="en-US" dirty="0">
              <a:latin typeface="+mn-lt"/>
            </a:endParaRPr>
          </a:p>
          <a:p>
            <a:pPr marL="342900" indent="-342900">
              <a:buFont typeface="+mj-lt"/>
              <a:buAutoNum type="arabicPeriod"/>
            </a:pPr>
            <a:r>
              <a:rPr lang="en-US" dirty="0">
                <a:latin typeface="+mn-lt"/>
              </a:rPr>
              <a:t>Brophy GM, Bell R, Claassen J et al. Guidelines for the evaluation and management of status epilepticus. </a:t>
            </a:r>
            <a:r>
              <a:rPr lang="en-US" dirty="0" err="1">
                <a:latin typeface="+mn-lt"/>
              </a:rPr>
              <a:t>Neurocrit</a:t>
            </a:r>
            <a:r>
              <a:rPr lang="en-US" dirty="0">
                <a:latin typeface="+mn-lt"/>
              </a:rPr>
              <a:t> Care. 2012; 17:3-23. </a:t>
            </a:r>
          </a:p>
          <a:p>
            <a:pPr marL="342900" indent="-342900">
              <a:buFont typeface="+mj-lt"/>
              <a:buAutoNum type="arabicPeriod"/>
            </a:pPr>
            <a:r>
              <a:rPr lang="en-US" dirty="0" err="1">
                <a:latin typeface="+mn-lt"/>
              </a:rPr>
              <a:t>Glauser</a:t>
            </a:r>
            <a:r>
              <a:rPr lang="en-US" dirty="0">
                <a:latin typeface="+mn-lt"/>
              </a:rPr>
              <a:t> T, </a:t>
            </a:r>
            <a:r>
              <a:rPr lang="en-US" dirty="0" err="1">
                <a:latin typeface="+mn-lt"/>
              </a:rPr>
              <a:t>Shinnar</a:t>
            </a:r>
            <a:r>
              <a:rPr lang="en-US" dirty="0">
                <a:latin typeface="+mn-lt"/>
              </a:rPr>
              <a:t> S, Gloss D et al. Evidence-based guideline: treatment of convulsive status epilepticus in children and adults: report of the guideline committee of the American Epilepsy Society. Epilepsy </a:t>
            </a:r>
            <a:r>
              <a:rPr lang="en-US" dirty="0" err="1">
                <a:latin typeface="+mn-lt"/>
              </a:rPr>
              <a:t>Curr</a:t>
            </a:r>
            <a:r>
              <a:rPr lang="en-US" dirty="0">
                <a:latin typeface="+mn-lt"/>
              </a:rPr>
              <a:t>. 2016; 16:48-61. 2. </a:t>
            </a:r>
          </a:p>
          <a:p>
            <a:pPr marL="342900" indent="-342900">
              <a:buFont typeface="+mj-lt"/>
              <a:buAutoNum type="arabicPeriod"/>
            </a:pPr>
            <a:r>
              <a:rPr lang="en-US" dirty="0">
                <a:latin typeface="+mn-lt"/>
              </a:rPr>
              <a:t>Lexi-Drugs/Ketamine. Lexicomp app. UpToDate Inc. Accessed December 29, 2021. </a:t>
            </a:r>
          </a:p>
          <a:p>
            <a:pPr marL="342900" indent="-342900">
              <a:buFont typeface="+mj-lt"/>
              <a:buAutoNum type="arabicPeriod"/>
            </a:pPr>
            <a:r>
              <a:rPr lang="en-US" dirty="0">
                <a:latin typeface="+mn-lt"/>
              </a:rPr>
              <a:t>Lexi-Drugs/Midazolam. Lexicomp app. UpToDate Inc. Accessed December 29, 2021.</a:t>
            </a:r>
          </a:p>
          <a:p>
            <a:pPr marL="342900" indent="-342900">
              <a:buFont typeface="+mj-lt"/>
              <a:buAutoNum type="arabicPeriod"/>
            </a:pPr>
            <a:r>
              <a:rPr lang="en-US" dirty="0">
                <a:latin typeface="+mn-lt"/>
              </a:rPr>
              <a:t> Lexi-Drugs/</a:t>
            </a:r>
            <a:r>
              <a:rPr lang="en-US" dirty="0" err="1">
                <a:latin typeface="+mn-lt"/>
              </a:rPr>
              <a:t>Phenobarbitol</a:t>
            </a:r>
            <a:r>
              <a:rPr lang="en-US" dirty="0">
                <a:latin typeface="+mn-lt"/>
              </a:rPr>
              <a:t>. Lexicomp app. UpToDate Inc. Accessed December 29, 2021. </a:t>
            </a:r>
          </a:p>
          <a:p>
            <a:pPr marL="342900" indent="-342900">
              <a:buFont typeface="+mj-lt"/>
              <a:buAutoNum type="arabicPeriod"/>
            </a:pPr>
            <a:r>
              <a:rPr lang="en-US" dirty="0">
                <a:latin typeface="+mn-lt"/>
              </a:rPr>
              <a:t>Lexi-Drugs/Propofol. Lexicomp app. UpToDate Inc. Accessed December 29, 2021. </a:t>
            </a:r>
          </a:p>
          <a:p>
            <a:pPr marL="342900" indent="-342900">
              <a:buFont typeface="+mj-lt"/>
              <a:buAutoNum type="arabicPeriod"/>
            </a:pPr>
            <a:r>
              <a:rPr lang="en-US" b="0" i="0" dirty="0">
                <a:effectLst/>
                <a:latin typeface="+mn-lt"/>
              </a:rPr>
              <a:t>Wylie T, Sandhu DS, </a:t>
            </a:r>
            <a:r>
              <a:rPr lang="en-US" b="0" i="0" dirty="0" err="1">
                <a:effectLst/>
                <a:latin typeface="+mn-lt"/>
              </a:rPr>
              <a:t>Murr</a:t>
            </a:r>
            <a:r>
              <a:rPr lang="en-US" b="0" i="0" dirty="0">
                <a:effectLst/>
                <a:latin typeface="+mn-lt"/>
              </a:rPr>
              <a:t> N. Status Epilepticus. 2022 May 15. In: </a:t>
            </a:r>
            <a:r>
              <a:rPr lang="en-US" b="0" i="0" dirty="0" err="1">
                <a:effectLst/>
                <a:latin typeface="+mn-lt"/>
              </a:rPr>
              <a:t>StatPearls</a:t>
            </a:r>
            <a:r>
              <a:rPr lang="en-US" b="0" i="0" dirty="0">
                <a:effectLst/>
                <a:latin typeface="+mn-lt"/>
              </a:rPr>
              <a:t> [Internet]. Treasure Island (FL): </a:t>
            </a:r>
            <a:r>
              <a:rPr lang="en-US" b="0" i="0" dirty="0" err="1">
                <a:effectLst/>
                <a:latin typeface="+mn-lt"/>
              </a:rPr>
              <a:t>StatPearls</a:t>
            </a:r>
            <a:r>
              <a:rPr lang="en-US" b="0" i="0" dirty="0">
                <a:effectLst/>
                <a:latin typeface="+mn-lt"/>
              </a:rPr>
              <a:t> Publishing; 2022 Jan–. PMID: 28613459.</a:t>
            </a:r>
          </a:p>
          <a:p>
            <a:pPr marL="342900" indent="-342900">
              <a:buFont typeface="+mj-lt"/>
              <a:buAutoNum type="arabicPeriod"/>
            </a:pPr>
            <a:endParaRPr lang="en-US" dirty="0"/>
          </a:p>
          <a:p>
            <a:pPr marL="342900" indent="-342900">
              <a:buFont typeface="+mj-lt"/>
              <a:buAutoNum type="arabicPeriod"/>
            </a:pPr>
            <a:endParaRPr lang="en-US" dirty="0"/>
          </a:p>
        </p:txBody>
      </p:sp>
      <p:sp>
        <p:nvSpPr>
          <p:cNvPr id="5" name="Slide Number Placeholder 4">
            <a:extLst>
              <a:ext uri="{FF2B5EF4-FFF2-40B4-BE49-F238E27FC236}">
                <a16:creationId xmlns:a16="http://schemas.microsoft.com/office/drawing/2014/main" id="{6DE17790-66DD-689B-ECED-2313351DC663}"/>
              </a:ext>
            </a:extLst>
          </p:cNvPr>
          <p:cNvSpPr>
            <a:spLocks noGrp="1"/>
          </p:cNvSpPr>
          <p:nvPr>
            <p:ph type="sldNum" sz="quarter" idx="12"/>
          </p:nvPr>
        </p:nvSpPr>
        <p:spPr/>
        <p:txBody>
          <a:bodyPr/>
          <a:lstStyle/>
          <a:p>
            <a:fld id="{9F8FBD0B-D5BA-AC4A-B182-CCF391B5588A}" type="slidenum">
              <a:rPr lang="en-US" smtClean="0"/>
              <a:pPr/>
              <a:t>35</a:t>
            </a:fld>
            <a:endParaRPr lang="en-US"/>
          </a:p>
        </p:txBody>
      </p:sp>
    </p:spTree>
    <p:extLst>
      <p:ext uri="{BB962C8B-B14F-4D97-AF65-F5344CB8AC3E}">
        <p14:creationId xmlns:p14="http://schemas.microsoft.com/office/powerpoint/2010/main" val="37999497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366F9399-47DF-3FCE-5687-797A50D0039D}"/>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2724966" y="696686"/>
            <a:ext cx="6284867" cy="4525963"/>
          </a:xfrm>
        </p:spPr>
      </p:pic>
      <p:sp>
        <p:nvSpPr>
          <p:cNvPr id="5" name="Slide Number Placeholder 4">
            <a:extLst>
              <a:ext uri="{FF2B5EF4-FFF2-40B4-BE49-F238E27FC236}">
                <a16:creationId xmlns:a16="http://schemas.microsoft.com/office/drawing/2014/main" id="{06BF92BD-8AA9-55E0-51A5-08A43F7AF978}"/>
              </a:ext>
            </a:extLst>
          </p:cNvPr>
          <p:cNvSpPr>
            <a:spLocks noGrp="1"/>
          </p:cNvSpPr>
          <p:nvPr>
            <p:ph type="sldNum" sz="quarter" idx="12"/>
          </p:nvPr>
        </p:nvSpPr>
        <p:spPr/>
        <p:txBody>
          <a:bodyPr/>
          <a:lstStyle/>
          <a:p>
            <a:fld id="{9F8FBD0B-D5BA-AC4A-B182-CCF391B5588A}" type="slidenum">
              <a:rPr lang="en-US" dirty="0" smtClean="0"/>
              <a:pPr/>
              <a:t>36</a:t>
            </a:fld>
            <a:endParaRPr lang="en-US"/>
          </a:p>
        </p:txBody>
      </p:sp>
    </p:spTree>
    <p:extLst>
      <p:ext uri="{BB962C8B-B14F-4D97-AF65-F5344CB8AC3E}">
        <p14:creationId xmlns:p14="http://schemas.microsoft.com/office/powerpoint/2010/main" val="15298648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untSinai">
  <a:themeElements>
    <a:clrScheme name="Mount Sinai">
      <a:dk1>
        <a:srgbClr val="000000"/>
      </a:dk1>
      <a:lt1>
        <a:srgbClr val="FFFFFF"/>
      </a:lt1>
      <a:dk2>
        <a:srgbClr val="221F72"/>
      </a:dk2>
      <a:lt2>
        <a:srgbClr val="FFFFFF"/>
      </a:lt2>
      <a:accent1>
        <a:srgbClr val="00AEEF"/>
      </a:accent1>
      <a:accent2>
        <a:srgbClr val="D80B8C"/>
      </a:accent2>
      <a:accent3>
        <a:srgbClr val="221F72"/>
      </a:accent3>
      <a:accent4>
        <a:srgbClr val="B2B3B2"/>
      </a:accent4>
      <a:accent5>
        <a:srgbClr val="DDDEDD"/>
      </a:accent5>
      <a:accent6>
        <a:srgbClr val="00B9F2"/>
      </a:accent6>
      <a:hlink>
        <a:srgbClr val="767776"/>
      </a:hlink>
      <a:folHlink>
        <a:srgbClr val="77787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TotalTime>
  <Words>3869</Words>
  <Application>Microsoft Office PowerPoint</Application>
  <PresentationFormat>Widescreen</PresentationFormat>
  <Paragraphs>479</Paragraphs>
  <Slides>36</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36</vt:i4>
      </vt:variant>
    </vt:vector>
  </HeadingPairs>
  <TitlesOfParts>
    <vt:vector size="45" baseType="lpstr">
      <vt:lpstr>Arial</vt:lpstr>
      <vt:lpstr>Calibri</vt:lpstr>
      <vt:lpstr>Calibri Light</vt:lpstr>
      <vt:lpstr>Goudy Old Style</vt:lpstr>
      <vt:lpstr>Lucida Grande</vt:lpstr>
      <vt:lpstr>Tenorite</vt:lpstr>
      <vt:lpstr>Times New Roman</vt:lpstr>
      <vt:lpstr>office theme</vt:lpstr>
      <vt:lpstr>MountSinai</vt:lpstr>
      <vt:lpstr> refractory status epilepticus </vt:lpstr>
      <vt:lpstr>Objectives</vt:lpstr>
      <vt:lpstr>Patient presentation </vt:lpstr>
      <vt:lpstr>Status Epilepticus </vt:lpstr>
      <vt:lpstr>Definitions</vt:lpstr>
      <vt:lpstr>Etiology  </vt:lpstr>
      <vt:lpstr>Pathophysiology</vt:lpstr>
      <vt:lpstr>Imaging and Labs </vt:lpstr>
      <vt:lpstr>Three Phases For Seizure Management </vt:lpstr>
      <vt:lpstr>Three Phases For Seizure Management </vt:lpstr>
      <vt:lpstr>Three Phases For Seizure Management </vt:lpstr>
      <vt:lpstr>Benzodiazepines</vt:lpstr>
      <vt:lpstr>Urgent Phase</vt:lpstr>
      <vt:lpstr>PowerPoint Presentation</vt:lpstr>
      <vt:lpstr> Refractory Phase </vt:lpstr>
      <vt:lpstr>Therapeutic goal </vt:lpstr>
      <vt:lpstr>Midazolam </vt:lpstr>
      <vt:lpstr>Midazolam </vt:lpstr>
      <vt:lpstr>Propofol </vt:lpstr>
      <vt:lpstr>Propofol </vt:lpstr>
      <vt:lpstr>Pentobarbital </vt:lpstr>
      <vt:lpstr>Ketamine</vt:lpstr>
      <vt:lpstr>Back To The Case</vt:lpstr>
      <vt:lpstr>Labs and Imaging on Admission</vt:lpstr>
      <vt:lpstr>Active Problems  </vt:lpstr>
      <vt:lpstr>Hospitalization Day 1</vt:lpstr>
      <vt:lpstr>Hospitalization Day 2</vt:lpstr>
      <vt:lpstr>Hospitalization Day 3</vt:lpstr>
      <vt:lpstr>Hospitalization Day 4</vt:lpstr>
      <vt:lpstr>Hospitalization Day 5</vt:lpstr>
      <vt:lpstr>Hospitalization Day 6</vt:lpstr>
      <vt:lpstr>Hospitalization Day 7</vt:lpstr>
      <vt:lpstr>Summary of  cEEG findings </vt:lpstr>
      <vt:lpstr>Test your knowledge</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 Bittar</dc:creator>
  <cp:lastModifiedBy>Amal Bittar</cp:lastModifiedBy>
  <cp:revision>142</cp:revision>
  <dcterms:created xsi:type="dcterms:W3CDTF">2022-12-18T11:27:41Z</dcterms:created>
  <dcterms:modified xsi:type="dcterms:W3CDTF">2022-12-22T18:58:08Z</dcterms:modified>
</cp:coreProperties>
</file>