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9" r:id="rId3"/>
    <p:sldId id="260" r:id="rId4"/>
    <p:sldId id="267" r:id="rId5"/>
    <p:sldId id="261" r:id="rId6"/>
    <p:sldId id="266" r:id="rId7"/>
    <p:sldId id="263" r:id="rId8"/>
    <p:sldId id="264" r:id="rId9"/>
    <p:sldId id="265" r:id="rId10"/>
    <p:sldId id="258" r:id="rId11"/>
    <p:sldId id="25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87687"/>
  </p:normalViewPr>
  <p:slideViewPr>
    <p:cSldViewPr snapToGrid="0">
      <p:cViewPr varScale="1">
        <p:scale>
          <a:sx n="111" d="100"/>
          <a:sy n="111" d="100"/>
        </p:scale>
        <p:origin x="87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026B06-D8BB-2F47-BFE3-0E266C97AF7D}" type="datetimeFigureOut">
              <a:rPr lang="en-US" smtClean="0"/>
              <a:t>3/7/24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11518-3702-C348-876E-31D5B71C0421}" type="slidenum">
              <a:rPr lang="en-US" smtClean="0"/>
              <a:t>‹#›</a:t>
            </a:fld>
            <a:endParaRPr lang="en-US"/>
          </a:p>
        </p:txBody>
      </p:sp>
    </p:spTree>
    <p:extLst>
      <p:ext uri="{BB962C8B-B14F-4D97-AF65-F5344CB8AC3E}">
        <p14:creationId xmlns:p14="http://schemas.microsoft.com/office/powerpoint/2010/main" val="855021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Adapted from </a:t>
            </a:r>
            <a:r>
              <a:rPr lang="en-US" dirty="0" err="1"/>
              <a:t>Chiem</a:t>
            </a:r>
            <a:r>
              <a:rPr lang="en-US" dirty="0"/>
              <a:t> EUS board review book?</a:t>
            </a:r>
          </a:p>
        </p:txBody>
      </p:sp>
      <p:sp>
        <p:nvSpPr>
          <p:cNvPr id="4" name="Slide Number Placeholder 3"/>
          <p:cNvSpPr>
            <a:spLocks noGrp="1"/>
          </p:cNvSpPr>
          <p:nvPr>
            <p:ph type="sldNum" sz="quarter" idx="5"/>
          </p:nvPr>
        </p:nvSpPr>
        <p:spPr/>
        <p:txBody>
          <a:bodyPr/>
          <a:lstStyle/>
          <a:p>
            <a:fld id="{3F011518-3702-C348-876E-31D5B71C0421}" type="slidenum">
              <a:rPr lang="en-US" smtClean="0"/>
              <a:t>12</a:t>
            </a:fld>
            <a:endParaRPr lang="en-US"/>
          </a:p>
        </p:txBody>
      </p:sp>
    </p:spTree>
    <p:extLst>
      <p:ext uri="{BB962C8B-B14F-4D97-AF65-F5344CB8AC3E}">
        <p14:creationId xmlns:p14="http://schemas.microsoft.com/office/powerpoint/2010/main" val="4286072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D8AB7-6EDA-6B1A-41B8-8769838CD8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7A3700-D602-C757-1777-F27A83593B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36710-C676-2C73-2F37-0282ADEF99F4}"/>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D4006ED4-343E-1D37-0FA5-248ED92A2E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6FFDBB-5E13-67E5-ABCE-566B6F4420DF}"/>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242540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603A-674D-0FA3-8A29-1B9481CCB4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BFB37B-6B13-8EAA-17F0-2F4BA3BF9D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166A8-0287-8DB0-D7FD-7F86FEF26EF3}"/>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08F5CF23-1FC2-DB03-7F5B-B991F5416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7B125-23F5-92F6-4521-919D048E9E8F}"/>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3930523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D289-4FAE-53A3-0123-3B3F89441F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0135C8-5E2B-A2FC-A8BE-4FDC6CA961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A8E51D-99CE-5C13-EE5D-B0885D8E6D6E}"/>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D475947A-460C-4204-6A83-95C104D8D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FC2018-4F7C-6909-A034-A1C7C0519F8F}"/>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2153595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D8C4B-F1EA-E98F-8C46-09A9E6844C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81401B-B887-EFE0-DEF6-F73AC757AD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39599D-4279-A811-85F0-2FBCEEFD20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1722D0-205D-5735-96FC-F089E2D5A2B7}"/>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6" name="Footer Placeholder 5">
            <a:extLst>
              <a:ext uri="{FF2B5EF4-FFF2-40B4-BE49-F238E27FC236}">
                <a16:creationId xmlns:a16="http://schemas.microsoft.com/office/drawing/2014/main" id="{DAB0D941-3435-03A5-FA11-A72D9AF39B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C1481B-E9B6-7F3E-5278-FEE1CD8FD0B4}"/>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397538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CFF8D-8055-6C81-5550-75160F6C5D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4E2888-3D4E-522E-2C3C-9704C7E42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F66BA2-CA15-7FDC-3143-61EBA046A7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247D2B-F9AB-96C8-33B4-2A3F1FD0D8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301902-982C-770E-8EB5-802324B3C9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5419B8-76DC-A1C8-B79C-80D2E85DA212}"/>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8" name="Footer Placeholder 7">
            <a:extLst>
              <a:ext uri="{FF2B5EF4-FFF2-40B4-BE49-F238E27FC236}">
                <a16:creationId xmlns:a16="http://schemas.microsoft.com/office/drawing/2014/main" id="{E464A2C7-9C07-FB28-2D02-12EAAB3E1C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B19CC4-1B90-23A4-112C-5E19326E4C8D}"/>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315487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B0BE-0535-79E6-E4E6-27061EF742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EE4668-A3A3-D763-D0F1-C2B8161228C2}"/>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4" name="Footer Placeholder 3">
            <a:extLst>
              <a:ext uri="{FF2B5EF4-FFF2-40B4-BE49-F238E27FC236}">
                <a16:creationId xmlns:a16="http://schemas.microsoft.com/office/drawing/2014/main" id="{3245C9BB-081A-4710-0B94-F9FCD94F00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C805A9-E0A8-9E6E-17CE-03DD1938DBFA}"/>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45215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993FBE-1244-E9DE-1906-1C8F9BEBFB99}"/>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3" name="Footer Placeholder 2">
            <a:extLst>
              <a:ext uri="{FF2B5EF4-FFF2-40B4-BE49-F238E27FC236}">
                <a16:creationId xmlns:a16="http://schemas.microsoft.com/office/drawing/2014/main" id="{C2A855CD-AB86-F424-AF20-4CB974C85C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255C52-599A-2497-17A2-BF03917A61AB}"/>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1066463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E216-428D-FD70-C8D2-8B5A24E603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CD5715-9270-F3EF-5267-F3669E725E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BEF176-3E0A-88EE-5673-33553BABC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C72AC1-83C3-E963-9B19-69C64B5A26AD}"/>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6" name="Footer Placeholder 5">
            <a:extLst>
              <a:ext uri="{FF2B5EF4-FFF2-40B4-BE49-F238E27FC236}">
                <a16:creationId xmlns:a16="http://schemas.microsoft.com/office/drawing/2014/main" id="{3613A63C-7901-C7CD-34D0-94976627A1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2DEDFF-740D-BB03-948F-D939667162B9}"/>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1070214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646B-C870-5599-A857-C31C0847CA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364A17-A458-6096-6BE4-64E5BCCC1D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A28693-18FB-535A-CBD8-F64A036FA1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F1C047-082F-BC2E-296B-168C56CFA791}"/>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6" name="Footer Placeholder 5">
            <a:extLst>
              <a:ext uri="{FF2B5EF4-FFF2-40B4-BE49-F238E27FC236}">
                <a16:creationId xmlns:a16="http://schemas.microsoft.com/office/drawing/2014/main" id="{4F599034-5971-6E81-D9A1-D89D9F1C6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145187-CBF2-167C-67DB-A79849AC9EE2}"/>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1801304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36DCA-6F55-4C99-AC56-7A580A35D2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988910-75A3-AEDB-05C5-E9B704DE0F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D9EA8-4853-D638-CE36-B27C56845235}"/>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A14AE526-B715-9E15-9EA1-3D26E161DF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B04B6-D1FE-64C1-6B76-1D793DC9E393}"/>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2616634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EF6999-00C0-38C4-167F-C5A5727A7F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414909-CA15-338C-1DD0-B0030791A1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8E6EA-F03A-FA2E-3449-0F58BDBFF966}"/>
              </a:ext>
            </a:extLst>
          </p:cNvPr>
          <p:cNvSpPr>
            <a:spLocks noGrp="1"/>
          </p:cNvSpPr>
          <p:nvPr>
            <p:ph type="dt" sz="half" idx="10"/>
          </p:nvPr>
        </p:nvSpPr>
        <p:spPr/>
        <p:txBody>
          <a:body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CD3C9271-674E-B887-E142-C0534D50EE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13ABC-10DB-F4EA-5242-A68F845A28AE}"/>
              </a:ext>
            </a:extLst>
          </p:cNvPr>
          <p:cNvSpPr>
            <a:spLocks noGrp="1"/>
          </p:cNvSpPr>
          <p:nvPr>
            <p:ph type="sldNum" sz="quarter" idx="12"/>
          </p:nvPr>
        </p:nvSpPr>
        <p:spPr/>
        <p:txBody>
          <a:bodyPr/>
          <a:lstStyle/>
          <a:p>
            <a:fld id="{87413459-1E73-F140-8CF4-B9D6A5DBC836}" type="slidenum">
              <a:rPr lang="en-US" smtClean="0"/>
              <a:t>‹#›</a:t>
            </a:fld>
            <a:endParaRPr lang="en-US"/>
          </a:p>
        </p:txBody>
      </p:sp>
    </p:spTree>
    <p:extLst>
      <p:ext uri="{BB962C8B-B14F-4D97-AF65-F5344CB8AC3E}">
        <p14:creationId xmlns:p14="http://schemas.microsoft.com/office/powerpoint/2010/main" val="208455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45D6F-0632-53A8-C5BC-21D1AE9E89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AF3FFF-37A9-9729-731A-EFDDD7FAC7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3FC376-6A3C-E2CA-1539-E9F5F2C015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7997A-D706-834F-9BE4-803EE24F0EA4}" type="datetimeFigureOut">
              <a:rPr lang="en-US" smtClean="0"/>
              <a:t>3/7/24</a:t>
            </a:fld>
            <a:endParaRPr lang="en-US"/>
          </a:p>
        </p:txBody>
      </p:sp>
      <p:sp>
        <p:nvSpPr>
          <p:cNvPr id="5" name="Footer Placeholder 4">
            <a:extLst>
              <a:ext uri="{FF2B5EF4-FFF2-40B4-BE49-F238E27FC236}">
                <a16:creationId xmlns:a16="http://schemas.microsoft.com/office/drawing/2014/main" id="{D572D6BB-25CE-1065-A4E1-B57B9762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17F4B7-463B-999F-08DF-D10480794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13459-1E73-F140-8CF4-B9D6A5DBC836}" type="slidenum">
              <a:rPr lang="en-US" smtClean="0"/>
              <a:t>‹#›</a:t>
            </a:fld>
            <a:endParaRPr lang="en-US"/>
          </a:p>
        </p:txBody>
      </p:sp>
    </p:spTree>
    <p:extLst>
      <p:ext uri="{BB962C8B-B14F-4D97-AF65-F5344CB8AC3E}">
        <p14:creationId xmlns:p14="http://schemas.microsoft.com/office/powerpoint/2010/main" val="41252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5D1E-3E22-9694-4235-BD47E0E84452}"/>
              </a:ext>
            </a:extLst>
          </p:cNvPr>
          <p:cNvSpPr>
            <a:spLocks noGrp="1"/>
          </p:cNvSpPr>
          <p:nvPr>
            <p:ph type="ctrTitle"/>
          </p:nvPr>
        </p:nvSpPr>
        <p:spPr/>
        <p:txBody>
          <a:bodyPr/>
          <a:lstStyle/>
          <a:p>
            <a:r>
              <a:rPr lang="en-US" dirty="0"/>
              <a:t>Cardiac Questions</a:t>
            </a:r>
          </a:p>
        </p:txBody>
      </p:sp>
    </p:spTree>
    <p:extLst>
      <p:ext uri="{BB962C8B-B14F-4D97-AF65-F5344CB8AC3E}">
        <p14:creationId xmlns:p14="http://schemas.microsoft.com/office/powerpoint/2010/main" val="4220599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52A8-157D-7F92-BFFC-3F4BAE1AD9EE}"/>
              </a:ext>
            </a:extLst>
          </p:cNvPr>
          <p:cNvSpPr>
            <a:spLocks noGrp="1"/>
          </p:cNvSpPr>
          <p:nvPr>
            <p:ph type="title"/>
          </p:nvPr>
        </p:nvSpPr>
        <p:spPr/>
        <p:txBody>
          <a:bodyPr/>
          <a:lstStyle/>
          <a:p>
            <a:r>
              <a:rPr lang="en-US" b="1" dirty="0"/>
              <a:t>Question</a:t>
            </a:r>
            <a:r>
              <a:rPr lang="en-US" dirty="0"/>
              <a:t>:  Why are the wave forms downward on the screen?</a:t>
            </a:r>
          </a:p>
        </p:txBody>
      </p:sp>
      <p:pic>
        <p:nvPicPr>
          <p:cNvPr id="4" name="Content Placeholder 3">
            <a:extLst>
              <a:ext uri="{FF2B5EF4-FFF2-40B4-BE49-F238E27FC236}">
                <a16:creationId xmlns:a16="http://schemas.microsoft.com/office/drawing/2014/main" id="{56A92DEE-5AD4-E6FC-9E40-D4F5265148C2}"/>
              </a:ext>
            </a:extLst>
          </p:cNvPr>
          <p:cNvPicPr>
            <a:picLocks noGrp="1" noChangeAspect="1"/>
          </p:cNvPicPr>
          <p:nvPr>
            <p:ph idx="1"/>
          </p:nvPr>
        </p:nvPicPr>
        <p:blipFill>
          <a:blip r:embed="rId2"/>
          <a:stretch>
            <a:fillRect/>
          </a:stretch>
        </p:blipFill>
        <p:spPr>
          <a:xfrm>
            <a:off x="3372763" y="1825625"/>
            <a:ext cx="5446473" cy="4351338"/>
          </a:xfrm>
          <a:prstGeom prst="rect">
            <a:avLst/>
          </a:prstGeom>
        </p:spPr>
      </p:pic>
    </p:spTree>
    <p:extLst>
      <p:ext uri="{BB962C8B-B14F-4D97-AF65-F5344CB8AC3E}">
        <p14:creationId xmlns:p14="http://schemas.microsoft.com/office/powerpoint/2010/main" val="2379963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8106-4AB1-F65C-F078-D4471A6F24E3}"/>
              </a:ext>
            </a:extLst>
          </p:cNvPr>
          <p:cNvSpPr>
            <a:spLocks noGrp="1"/>
          </p:cNvSpPr>
          <p:nvPr>
            <p:ph type="title"/>
          </p:nvPr>
        </p:nvSpPr>
        <p:spPr/>
        <p:txBody>
          <a:bodyPr/>
          <a:lstStyle/>
          <a:p>
            <a:r>
              <a:rPr lang="en-US" b="1" dirty="0"/>
              <a:t>Question</a:t>
            </a:r>
            <a:r>
              <a:rPr lang="en-US" dirty="0"/>
              <a:t>:  Why are the wave forms downward on the screen?</a:t>
            </a:r>
          </a:p>
        </p:txBody>
      </p:sp>
      <p:sp>
        <p:nvSpPr>
          <p:cNvPr id="3" name="Content Placeholder 2">
            <a:extLst>
              <a:ext uri="{FF2B5EF4-FFF2-40B4-BE49-F238E27FC236}">
                <a16:creationId xmlns:a16="http://schemas.microsoft.com/office/drawing/2014/main" id="{E2DF2FAD-AE5B-5F95-3964-D831F9015FAD}"/>
              </a:ext>
            </a:extLst>
          </p:cNvPr>
          <p:cNvSpPr>
            <a:spLocks noGrp="1"/>
          </p:cNvSpPr>
          <p:nvPr>
            <p:ph idx="1"/>
          </p:nvPr>
        </p:nvSpPr>
        <p:spPr/>
        <p:txBody>
          <a:bodyPr/>
          <a:lstStyle/>
          <a:p>
            <a:r>
              <a:rPr lang="en-US" dirty="0"/>
              <a:t>Blood is moving AWAY from the probe.  The marker is at the opening of the aortic outflow tract.  Blood moves from LV out the outflow tract which is away from the probe (probe at top of screen, this is in A5C view)</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2FAC9EC5-648B-CC87-6DF3-823BC431BA02}"/>
              </a:ext>
            </a:extLst>
          </p:cNvPr>
          <p:cNvPicPr>
            <a:picLocks noChangeAspect="1"/>
          </p:cNvPicPr>
          <p:nvPr/>
        </p:nvPicPr>
        <p:blipFill>
          <a:blip r:embed="rId2"/>
          <a:stretch>
            <a:fillRect/>
          </a:stretch>
        </p:blipFill>
        <p:spPr>
          <a:xfrm>
            <a:off x="8090704" y="3586125"/>
            <a:ext cx="3528678" cy="2819158"/>
          </a:xfrm>
          <a:prstGeom prst="rect">
            <a:avLst/>
          </a:prstGeom>
        </p:spPr>
      </p:pic>
    </p:spTree>
    <p:extLst>
      <p:ext uri="{BB962C8B-B14F-4D97-AF65-F5344CB8AC3E}">
        <p14:creationId xmlns:p14="http://schemas.microsoft.com/office/powerpoint/2010/main" val="287225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B015-FC91-A018-6FD6-BBB73F91DAA5}"/>
              </a:ext>
            </a:extLst>
          </p:cNvPr>
          <p:cNvSpPr>
            <a:spLocks noGrp="1"/>
          </p:cNvSpPr>
          <p:nvPr>
            <p:ph type="title"/>
          </p:nvPr>
        </p:nvSpPr>
        <p:spPr>
          <a:xfrm>
            <a:off x="838200" y="365125"/>
            <a:ext cx="10515600" cy="2135007"/>
          </a:xfrm>
        </p:spPr>
        <p:txBody>
          <a:bodyPr>
            <a:normAutofit/>
          </a:bodyPr>
          <a:lstStyle/>
          <a:p>
            <a:r>
              <a:rPr lang="en-US" b="1" dirty="0"/>
              <a:t>Question</a:t>
            </a:r>
            <a:r>
              <a:rPr lang="en-US" dirty="0"/>
              <a:t>:  What happens if you measure the LVOT during diastole (filling) or just not during mid-SYSTOLE?</a:t>
            </a:r>
          </a:p>
        </p:txBody>
      </p:sp>
      <p:pic>
        <p:nvPicPr>
          <p:cNvPr id="4" name="Picture 3">
            <a:extLst>
              <a:ext uri="{FF2B5EF4-FFF2-40B4-BE49-F238E27FC236}">
                <a16:creationId xmlns:a16="http://schemas.microsoft.com/office/drawing/2014/main" id="{55B916CB-4E0F-64AD-6720-2C331B9D3948}"/>
              </a:ext>
            </a:extLst>
          </p:cNvPr>
          <p:cNvPicPr>
            <a:picLocks noChangeAspect="1"/>
          </p:cNvPicPr>
          <p:nvPr/>
        </p:nvPicPr>
        <p:blipFill>
          <a:blip r:embed="rId2"/>
          <a:stretch>
            <a:fillRect/>
          </a:stretch>
        </p:blipFill>
        <p:spPr>
          <a:xfrm>
            <a:off x="5370652" y="2090807"/>
            <a:ext cx="6131065" cy="4075212"/>
          </a:xfrm>
          <a:prstGeom prst="rect">
            <a:avLst/>
          </a:prstGeom>
        </p:spPr>
      </p:pic>
    </p:spTree>
    <p:extLst>
      <p:ext uri="{BB962C8B-B14F-4D97-AF65-F5344CB8AC3E}">
        <p14:creationId xmlns:p14="http://schemas.microsoft.com/office/powerpoint/2010/main" val="1426903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995B-2C97-AF03-D8CE-E3B70D5E4B96}"/>
              </a:ext>
            </a:extLst>
          </p:cNvPr>
          <p:cNvSpPr>
            <a:spLocks noGrp="1"/>
          </p:cNvSpPr>
          <p:nvPr>
            <p:ph type="title"/>
          </p:nvPr>
        </p:nvSpPr>
        <p:spPr>
          <a:xfrm>
            <a:off x="838200" y="365125"/>
            <a:ext cx="10515600" cy="2042409"/>
          </a:xfrm>
        </p:spPr>
        <p:txBody>
          <a:bodyPr>
            <a:normAutofit/>
          </a:bodyPr>
          <a:lstStyle/>
          <a:p>
            <a:r>
              <a:rPr lang="en-US" b="1" dirty="0"/>
              <a:t>Question</a:t>
            </a:r>
            <a:r>
              <a:rPr lang="en-US" dirty="0"/>
              <a:t>:  What happens if you measure the LVOT during diastole (filling) or just not during </a:t>
            </a:r>
            <a:r>
              <a:rPr lang="en-US" dirty="0" err="1"/>
              <a:t>midSYSTOLE</a:t>
            </a:r>
            <a:r>
              <a:rPr lang="en-US" dirty="0"/>
              <a:t>?</a:t>
            </a:r>
          </a:p>
        </p:txBody>
      </p:sp>
      <p:sp>
        <p:nvSpPr>
          <p:cNvPr id="3" name="Content Placeholder 2">
            <a:extLst>
              <a:ext uri="{FF2B5EF4-FFF2-40B4-BE49-F238E27FC236}">
                <a16:creationId xmlns:a16="http://schemas.microsoft.com/office/drawing/2014/main" id="{34FE3C38-CE41-9316-406B-8AA6CC318F56}"/>
              </a:ext>
            </a:extLst>
          </p:cNvPr>
          <p:cNvSpPr>
            <a:spLocks noGrp="1"/>
          </p:cNvSpPr>
          <p:nvPr>
            <p:ph idx="1"/>
          </p:nvPr>
        </p:nvSpPr>
        <p:spPr>
          <a:xfrm>
            <a:off x="838200" y="2673751"/>
            <a:ext cx="10515600" cy="3503211"/>
          </a:xfrm>
        </p:spPr>
        <p:txBody>
          <a:bodyPr/>
          <a:lstStyle/>
          <a:p>
            <a:r>
              <a:rPr lang="en-US" dirty="0"/>
              <a:t>Your diameter will be </a:t>
            </a:r>
            <a:r>
              <a:rPr lang="en-US" b="1" dirty="0"/>
              <a:t>smaller</a:t>
            </a:r>
            <a:r>
              <a:rPr lang="en-US" dirty="0"/>
              <a:t> than it really is and therefore your area will be smaller than it really is (remember that diameter is in the numerator/proportional).  If you’re not measuring when the blood is being pushed out at the max opening of the AORTIC valves, when the valves are all the way open, you’re not measuring at it’s greatest diameter.</a:t>
            </a:r>
          </a:p>
          <a:p>
            <a:endParaRPr lang="en-US" dirty="0"/>
          </a:p>
        </p:txBody>
      </p:sp>
    </p:spTree>
    <p:extLst>
      <p:ext uri="{BB962C8B-B14F-4D97-AF65-F5344CB8AC3E}">
        <p14:creationId xmlns:p14="http://schemas.microsoft.com/office/powerpoint/2010/main" val="191850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2884A1-1009-AB84-C11F-197F291782DD}"/>
              </a:ext>
            </a:extLst>
          </p:cNvPr>
          <p:cNvSpPr>
            <a:spLocks noGrp="1"/>
          </p:cNvSpPr>
          <p:nvPr>
            <p:ph type="title"/>
          </p:nvPr>
        </p:nvSpPr>
        <p:spPr>
          <a:xfrm>
            <a:off x="838200" y="365125"/>
            <a:ext cx="10515600" cy="3315624"/>
          </a:xfrm>
        </p:spPr>
        <p:txBody>
          <a:bodyPr>
            <a:normAutofit/>
          </a:bodyPr>
          <a:lstStyle/>
          <a:p>
            <a:r>
              <a:rPr lang="en-US" b="1" dirty="0"/>
              <a:t>Question</a:t>
            </a:r>
            <a:r>
              <a:rPr lang="en-US" dirty="0"/>
              <a:t>:  If your pulsed wave doppler gate is not in the middle of the blood flow (aka parallel to the blood flow) where you measured the LVOT diameter what could happen?</a:t>
            </a:r>
          </a:p>
        </p:txBody>
      </p:sp>
      <p:pic>
        <p:nvPicPr>
          <p:cNvPr id="7" name="Content Placeholder 3">
            <a:extLst>
              <a:ext uri="{FF2B5EF4-FFF2-40B4-BE49-F238E27FC236}">
                <a16:creationId xmlns:a16="http://schemas.microsoft.com/office/drawing/2014/main" id="{41AE9282-E9C9-7126-016D-CB2D0C5D7334}"/>
              </a:ext>
            </a:extLst>
          </p:cNvPr>
          <p:cNvPicPr>
            <a:picLocks noChangeAspect="1"/>
          </p:cNvPicPr>
          <p:nvPr/>
        </p:nvPicPr>
        <p:blipFill>
          <a:blip r:embed="rId2"/>
          <a:stretch>
            <a:fillRect/>
          </a:stretch>
        </p:blipFill>
        <p:spPr>
          <a:xfrm>
            <a:off x="6602101" y="3246787"/>
            <a:ext cx="3595196" cy="2872302"/>
          </a:xfrm>
          <a:prstGeom prst="rect">
            <a:avLst/>
          </a:prstGeom>
        </p:spPr>
      </p:pic>
    </p:spTree>
    <p:extLst>
      <p:ext uri="{BB962C8B-B14F-4D97-AF65-F5344CB8AC3E}">
        <p14:creationId xmlns:p14="http://schemas.microsoft.com/office/powerpoint/2010/main" val="426198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995B-2C97-AF03-D8CE-E3B70D5E4B96}"/>
              </a:ext>
            </a:extLst>
          </p:cNvPr>
          <p:cNvSpPr>
            <a:spLocks noGrp="1"/>
          </p:cNvSpPr>
          <p:nvPr>
            <p:ph type="title"/>
          </p:nvPr>
        </p:nvSpPr>
        <p:spPr>
          <a:xfrm>
            <a:off x="838200" y="365125"/>
            <a:ext cx="10515600" cy="2459098"/>
          </a:xfrm>
        </p:spPr>
        <p:txBody>
          <a:bodyPr>
            <a:normAutofit fontScale="90000"/>
          </a:bodyPr>
          <a:lstStyle/>
          <a:p>
            <a:r>
              <a:rPr lang="en-US" b="1" dirty="0"/>
              <a:t>Question</a:t>
            </a:r>
            <a:r>
              <a:rPr lang="en-US" dirty="0"/>
              <a:t>:  If your pulsed wave doppler gate is not in the middle of the blood flow (aka parallel to the blood flow) where you measured the LVOT diameter what could happen?</a:t>
            </a:r>
          </a:p>
        </p:txBody>
      </p:sp>
      <p:sp>
        <p:nvSpPr>
          <p:cNvPr id="3" name="Content Placeholder 2">
            <a:extLst>
              <a:ext uri="{FF2B5EF4-FFF2-40B4-BE49-F238E27FC236}">
                <a16:creationId xmlns:a16="http://schemas.microsoft.com/office/drawing/2014/main" id="{34FE3C38-CE41-9316-406B-8AA6CC318F56}"/>
              </a:ext>
            </a:extLst>
          </p:cNvPr>
          <p:cNvSpPr>
            <a:spLocks noGrp="1"/>
          </p:cNvSpPr>
          <p:nvPr>
            <p:ph idx="1"/>
          </p:nvPr>
        </p:nvSpPr>
        <p:spPr>
          <a:xfrm>
            <a:off x="838200" y="3264061"/>
            <a:ext cx="10515600" cy="2912902"/>
          </a:xfrm>
        </p:spPr>
        <p:txBody>
          <a:bodyPr/>
          <a:lstStyle/>
          <a:p>
            <a:r>
              <a:rPr lang="en-US" dirty="0"/>
              <a:t>Your velocity will be less because the fastest flow is in the middle so your VTI will be underestimated.  When plugged into the main equation, your stroke volume and therefore cardiac output will also be underestimated</a:t>
            </a:r>
          </a:p>
          <a:p>
            <a:endParaRPr lang="en-US" dirty="0"/>
          </a:p>
        </p:txBody>
      </p:sp>
    </p:spTree>
    <p:extLst>
      <p:ext uri="{BB962C8B-B14F-4D97-AF65-F5344CB8AC3E}">
        <p14:creationId xmlns:p14="http://schemas.microsoft.com/office/powerpoint/2010/main" val="1515100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995B-2C97-AF03-D8CE-E3B70D5E4B96}"/>
              </a:ext>
            </a:extLst>
          </p:cNvPr>
          <p:cNvSpPr>
            <a:spLocks noGrp="1"/>
          </p:cNvSpPr>
          <p:nvPr>
            <p:ph type="title"/>
          </p:nvPr>
        </p:nvSpPr>
        <p:spPr/>
        <p:txBody>
          <a:bodyPr>
            <a:normAutofit/>
          </a:bodyPr>
          <a:lstStyle/>
          <a:p>
            <a:r>
              <a:rPr lang="en-US" b="1" dirty="0"/>
              <a:t>Question:</a:t>
            </a:r>
            <a:r>
              <a:rPr lang="en-US" b="0" dirty="0"/>
              <a:t>  What does VTI measure?  </a:t>
            </a:r>
            <a:br>
              <a:rPr lang="en-US" b="0" dirty="0"/>
            </a:br>
            <a:endParaRPr lang="en-US" dirty="0"/>
          </a:p>
        </p:txBody>
      </p:sp>
      <p:sp>
        <p:nvSpPr>
          <p:cNvPr id="3" name="Content Placeholder 2">
            <a:extLst>
              <a:ext uri="{FF2B5EF4-FFF2-40B4-BE49-F238E27FC236}">
                <a16:creationId xmlns:a16="http://schemas.microsoft.com/office/drawing/2014/main" id="{34FE3C38-CE41-9316-406B-8AA6CC318F5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61224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52A16-6484-1107-E9C3-E6ADCA8075C2}"/>
              </a:ext>
            </a:extLst>
          </p:cNvPr>
          <p:cNvSpPr>
            <a:spLocks noGrp="1"/>
          </p:cNvSpPr>
          <p:nvPr>
            <p:ph type="title"/>
          </p:nvPr>
        </p:nvSpPr>
        <p:spPr/>
        <p:txBody>
          <a:bodyPr/>
          <a:lstStyle/>
          <a:p>
            <a:r>
              <a:rPr lang="en-US" b="0" dirty="0"/>
              <a:t>What does VTI measure?</a:t>
            </a:r>
            <a:endParaRPr lang="en-US" dirty="0"/>
          </a:p>
        </p:txBody>
      </p:sp>
      <p:sp>
        <p:nvSpPr>
          <p:cNvPr id="3" name="Content Placeholder 2">
            <a:extLst>
              <a:ext uri="{FF2B5EF4-FFF2-40B4-BE49-F238E27FC236}">
                <a16:creationId xmlns:a16="http://schemas.microsoft.com/office/drawing/2014/main" id="{23A2B2C0-7546-C983-8B07-3C82B03BB23B}"/>
              </a:ext>
            </a:extLst>
          </p:cNvPr>
          <p:cNvSpPr>
            <a:spLocks noGrp="1"/>
          </p:cNvSpPr>
          <p:nvPr>
            <p:ph idx="1"/>
          </p:nvPr>
        </p:nvSpPr>
        <p:spPr/>
        <p:txBody>
          <a:bodyPr/>
          <a:lstStyle/>
          <a:p>
            <a:r>
              <a:rPr lang="en-US" b="0" dirty="0"/>
              <a:t>The distance blood travels in one cardiac cycle (aka heart beat)</a:t>
            </a:r>
            <a:endParaRPr lang="en-US" dirty="0"/>
          </a:p>
        </p:txBody>
      </p:sp>
    </p:spTree>
    <p:extLst>
      <p:ext uri="{BB962C8B-B14F-4D97-AF65-F5344CB8AC3E}">
        <p14:creationId xmlns:p14="http://schemas.microsoft.com/office/powerpoint/2010/main" val="1480538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36D4C-CE3F-646F-C9C8-724B25B7D6CF}"/>
              </a:ext>
            </a:extLst>
          </p:cNvPr>
          <p:cNvSpPr>
            <a:spLocks noGrp="1"/>
          </p:cNvSpPr>
          <p:nvPr>
            <p:ph type="title"/>
          </p:nvPr>
        </p:nvSpPr>
        <p:spPr/>
        <p:txBody>
          <a:bodyPr/>
          <a:lstStyle/>
          <a:p>
            <a:r>
              <a:rPr lang="en-US" dirty="0"/>
              <a:t>Name the Anatomy</a:t>
            </a:r>
          </a:p>
        </p:txBody>
      </p:sp>
      <p:pic>
        <p:nvPicPr>
          <p:cNvPr id="5" name="Content Placeholder 4">
            <a:extLst>
              <a:ext uri="{FF2B5EF4-FFF2-40B4-BE49-F238E27FC236}">
                <a16:creationId xmlns:a16="http://schemas.microsoft.com/office/drawing/2014/main" id="{310FE759-9470-DCDD-7D4F-ACB96963E091}"/>
              </a:ext>
            </a:extLst>
          </p:cNvPr>
          <p:cNvPicPr>
            <a:picLocks noGrp="1" noChangeAspect="1"/>
          </p:cNvPicPr>
          <p:nvPr>
            <p:ph idx="1"/>
          </p:nvPr>
        </p:nvPicPr>
        <p:blipFill>
          <a:blip r:embed="rId2"/>
          <a:stretch>
            <a:fillRect/>
          </a:stretch>
        </p:blipFill>
        <p:spPr>
          <a:xfrm>
            <a:off x="3789135" y="1825625"/>
            <a:ext cx="4613730" cy="4351338"/>
          </a:xfrm>
        </p:spPr>
      </p:pic>
    </p:spTree>
    <p:extLst>
      <p:ext uri="{BB962C8B-B14F-4D97-AF65-F5344CB8AC3E}">
        <p14:creationId xmlns:p14="http://schemas.microsoft.com/office/powerpoint/2010/main" val="94627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8169-80CA-684C-A494-1ACE87DCF378}"/>
              </a:ext>
            </a:extLst>
          </p:cNvPr>
          <p:cNvSpPr>
            <a:spLocks noGrp="1"/>
          </p:cNvSpPr>
          <p:nvPr>
            <p:ph type="title"/>
          </p:nvPr>
        </p:nvSpPr>
        <p:spPr/>
        <p:txBody>
          <a:bodyPr/>
          <a:lstStyle/>
          <a:p>
            <a:r>
              <a:rPr lang="en-US" dirty="0"/>
              <a:t>Name the Anatomy</a:t>
            </a:r>
          </a:p>
        </p:txBody>
      </p:sp>
      <p:pic>
        <p:nvPicPr>
          <p:cNvPr id="5" name="Content Placeholder 4">
            <a:extLst>
              <a:ext uri="{FF2B5EF4-FFF2-40B4-BE49-F238E27FC236}">
                <a16:creationId xmlns:a16="http://schemas.microsoft.com/office/drawing/2014/main" id="{0FA16E92-CBAD-3186-BB59-EB88D704981E}"/>
              </a:ext>
            </a:extLst>
          </p:cNvPr>
          <p:cNvPicPr>
            <a:picLocks noGrp="1" noChangeAspect="1"/>
          </p:cNvPicPr>
          <p:nvPr>
            <p:ph idx="1"/>
          </p:nvPr>
        </p:nvPicPr>
        <p:blipFill>
          <a:blip r:embed="rId2"/>
          <a:stretch>
            <a:fillRect/>
          </a:stretch>
        </p:blipFill>
        <p:spPr>
          <a:xfrm>
            <a:off x="3789135" y="1825625"/>
            <a:ext cx="4613730" cy="4351338"/>
          </a:xfrm>
        </p:spPr>
      </p:pic>
    </p:spTree>
    <p:extLst>
      <p:ext uri="{BB962C8B-B14F-4D97-AF65-F5344CB8AC3E}">
        <p14:creationId xmlns:p14="http://schemas.microsoft.com/office/powerpoint/2010/main" val="1964087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59BE4-12BA-D1A8-4985-BF02A6A100C1}"/>
              </a:ext>
            </a:extLst>
          </p:cNvPr>
          <p:cNvSpPr>
            <a:spLocks noGrp="1"/>
          </p:cNvSpPr>
          <p:nvPr>
            <p:ph type="title"/>
          </p:nvPr>
        </p:nvSpPr>
        <p:spPr/>
        <p:txBody>
          <a:bodyPr/>
          <a:lstStyle/>
          <a:p>
            <a:r>
              <a:rPr lang="en-US" dirty="0"/>
              <a:t>What kind of murmur would you expect to hear with the following image?</a:t>
            </a:r>
          </a:p>
        </p:txBody>
      </p:sp>
      <p:pic>
        <p:nvPicPr>
          <p:cNvPr id="4" name="AtrialMyxomaA4C2_crop">
            <a:hlinkClick r:id="" action="ppaction://media"/>
            <a:extLst>
              <a:ext uri="{FF2B5EF4-FFF2-40B4-BE49-F238E27FC236}">
                <a16:creationId xmlns:a16="http://schemas.microsoft.com/office/drawing/2014/main" id="{BAA8E4C2-FCC5-B1B8-3DC5-FC3B7180E32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408921" y="2552733"/>
            <a:ext cx="5413409" cy="3299861"/>
          </a:xfrm>
        </p:spPr>
      </p:pic>
      <p:sp>
        <p:nvSpPr>
          <p:cNvPr id="5" name="TextBox 4">
            <a:extLst>
              <a:ext uri="{FF2B5EF4-FFF2-40B4-BE49-F238E27FC236}">
                <a16:creationId xmlns:a16="http://schemas.microsoft.com/office/drawing/2014/main" id="{5992D054-F88F-4649-1EE8-FD747685D3CF}"/>
              </a:ext>
            </a:extLst>
          </p:cNvPr>
          <p:cNvSpPr txBox="1"/>
          <p:nvPr/>
        </p:nvSpPr>
        <p:spPr>
          <a:xfrm>
            <a:off x="1284790" y="2552733"/>
            <a:ext cx="2777924" cy="1477328"/>
          </a:xfrm>
          <a:prstGeom prst="rect">
            <a:avLst/>
          </a:prstGeom>
          <a:noFill/>
        </p:spPr>
        <p:txBody>
          <a:bodyPr wrap="square" rtlCol="0">
            <a:spAutoFit/>
          </a:bodyPr>
          <a:lstStyle/>
          <a:p>
            <a:pPr marL="342900" indent="-342900">
              <a:buAutoNum type="alphaUcPeriod"/>
            </a:pPr>
            <a:r>
              <a:rPr lang="en-US" dirty="0"/>
              <a:t>Mid-diastolic Rumble</a:t>
            </a:r>
          </a:p>
          <a:p>
            <a:pPr marL="342900" indent="-342900">
              <a:buAutoNum type="alphaUcPeriod"/>
            </a:pPr>
            <a:r>
              <a:rPr lang="en-US" dirty="0"/>
              <a:t>Holosystolic murmur</a:t>
            </a:r>
          </a:p>
          <a:p>
            <a:pPr marL="342900" indent="-342900">
              <a:buAutoNum type="alphaUcPeriod"/>
            </a:pPr>
            <a:r>
              <a:rPr lang="en-US" dirty="0"/>
              <a:t>Mid-systolic click</a:t>
            </a:r>
          </a:p>
          <a:p>
            <a:pPr marL="342900" indent="-342900">
              <a:buAutoNum type="alphaUcPeriod"/>
            </a:pPr>
            <a:r>
              <a:rPr lang="en-US" dirty="0"/>
              <a:t>Systolic crescendo decrescendo murmur</a:t>
            </a:r>
          </a:p>
        </p:txBody>
      </p:sp>
    </p:spTree>
    <p:extLst>
      <p:ext uri="{BB962C8B-B14F-4D97-AF65-F5344CB8AC3E}">
        <p14:creationId xmlns:p14="http://schemas.microsoft.com/office/powerpoint/2010/main" val="251428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246B1-30F7-D867-ED1B-F401D64627BA}"/>
              </a:ext>
            </a:extLst>
          </p:cNvPr>
          <p:cNvSpPr>
            <a:spLocks noGrp="1"/>
          </p:cNvSpPr>
          <p:nvPr>
            <p:ph type="title"/>
          </p:nvPr>
        </p:nvSpPr>
        <p:spPr/>
        <p:txBody>
          <a:bodyPr/>
          <a:lstStyle/>
          <a:p>
            <a:r>
              <a:rPr lang="en-US" dirty="0"/>
              <a:t>A.  Mid-diastolic rumble</a:t>
            </a:r>
          </a:p>
        </p:txBody>
      </p:sp>
      <p:pic>
        <p:nvPicPr>
          <p:cNvPr id="4" name="AtrialMyxomaA4C2_crop">
            <a:hlinkClick r:id="" action="ppaction://media"/>
            <a:extLst>
              <a:ext uri="{FF2B5EF4-FFF2-40B4-BE49-F238E27FC236}">
                <a16:creationId xmlns:a16="http://schemas.microsoft.com/office/drawing/2014/main" id="{EFEC55AA-EB48-5F66-D324-EFE6EF4B117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998119" y="2468300"/>
            <a:ext cx="4508423" cy="2747963"/>
          </a:xfrm>
        </p:spPr>
      </p:pic>
      <p:sp>
        <p:nvSpPr>
          <p:cNvPr id="5" name="TextBox 4">
            <a:extLst>
              <a:ext uri="{FF2B5EF4-FFF2-40B4-BE49-F238E27FC236}">
                <a16:creationId xmlns:a16="http://schemas.microsoft.com/office/drawing/2014/main" id="{62518ABC-0ECF-D80B-7EDA-70EF4954ECCB}"/>
              </a:ext>
            </a:extLst>
          </p:cNvPr>
          <p:cNvSpPr txBox="1"/>
          <p:nvPr/>
        </p:nvSpPr>
        <p:spPr>
          <a:xfrm>
            <a:off x="740780" y="2118167"/>
            <a:ext cx="4120587" cy="3970318"/>
          </a:xfrm>
          <a:prstGeom prst="rect">
            <a:avLst/>
          </a:prstGeom>
          <a:noFill/>
        </p:spPr>
        <p:txBody>
          <a:bodyPr wrap="square" rtlCol="0">
            <a:spAutoFit/>
          </a:bodyPr>
          <a:lstStyle/>
          <a:p>
            <a:r>
              <a:rPr lang="en-US" dirty="0"/>
              <a:t>Atrial myxomas are usually in the left atrium and can cause obstructions leading to shortness of breath, heart failure, arrhythmias, myocardial infarctions and death.  It acts as a mitral stenosis, making the opening SMALLER, hence the mid-diastolic rumble.  Remember the </a:t>
            </a:r>
            <a:r>
              <a:rPr lang="en-US" dirty="0" err="1"/>
              <a:t>mneumonic</a:t>
            </a:r>
            <a:r>
              <a:rPr lang="en-US" dirty="0"/>
              <a:t>:</a:t>
            </a:r>
          </a:p>
          <a:p>
            <a:endParaRPr lang="en-US" dirty="0"/>
          </a:p>
          <a:p>
            <a:r>
              <a:rPr lang="en-US" dirty="0" err="1"/>
              <a:t>hARD</a:t>
            </a:r>
            <a:r>
              <a:rPr lang="en-US" dirty="0"/>
              <a:t> ASS MRS MSD</a:t>
            </a:r>
          </a:p>
          <a:p>
            <a:r>
              <a:rPr lang="en-US" dirty="0"/>
              <a:t>Aortic </a:t>
            </a:r>
            <a:r>
              <a:rPr lang="en-US" dirty="0" err="1"/>
              <a:t>regurg</a:t>
            </a:r>
            <a:r>
              <a:rPr lang="en-US" dirty="0"/>
              <a:t>=diastolic</a:t>
            </a:r>
          </a:p>
          <a:p>
            <a:r>
              <a:rPr lang="en-US" dirty="0"/>
              <a:t>Aortic stenosis=systolic</a:t>
            </a:r>
          </a:p>
          <a:p>
            <a:r>
              <a:rPr lang="en-US" dirty="0"/>
              <a:t>Mitral </a:t>
            </a:r>
            <a:r>
              <a:rPr lang="en-US" dirty="0" err="1"/>
              <a:t>regurg</a:t>
            </a:r>
            <a:r>
              <a:rPr lang="en-US" dirty="0"/>
              <a:t> systolic</a:t>
            </a:r>
          </a:p>
          <a:p>
            <a:r>
              <a:rPr lang="en-US" dirty="0"/>
              <a:t>Mitral stenosis diastolic</a:t>
            </a:r>
          </a:p>
        </p:txBody>
      </p:sp>
    </p:spTree>
    <p:extLst>
      <p:ext uri="{BB962C8B-B14F-4D97-AF65-F5344CB8AC3E}">
        <p14:creationId xmlns:p14="http://schemas.microsoft.com/office/powerpoint/2010/main" val="336412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2503</TotalTime>
  <Words>425</Words>
  <Application>Microsoft Macintosh PowerPoint</Application>
  <PresentationFormat>Widescreen</PresentationFormat>
  <Paragraphs>31</Paragraphs>
  <Slides>13</Slides>
  <Notes>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Cardiac Questions</vt:lpstr>
      <vt:lpstr>Question:  Why are the wave forms downward on the screen?</vt:lpstr>
      <vt:lpstr>Question:  Why are the wave forms downward on the screen?</vt:lpstr>
      <vt:lpstr>Question:  What happens if you measure the LVOT during diastole (filling) or just not during mid-SYSTOLE?</vt:lpstr>
      <vt:lpstr>Question:  What happens if you measure the LVOT during diastole (filling) or just not during midSYSTOLE?</vt:lpstr>
      <vt:lpstr>Question:  If your pulsed wave doppler gate is not in the middle of the blood flow (aka parallel to the blood flow) where you measured the LVOT diameter what could happen?</vt:lpstr>
      <vt:lpstr>Question:  If your pulsed wave doppler gate is not in the middle of the blood flow (aka parallel to the blood flow) where you measured the LVOT diameter what could happen?</vt:lpstr>
      <vt:lpstr>Question:  What does VTI measure?   </vt:lpstr>
      <vt:lpstr>What does VTI measure?</vt:lpstr>
      <vt:lpstr>Name the Anatomy</vt:lpstr>
      <vt:lpstr>Name the Anatomy</vt:lpstr>
      <vt:lpstr>What kind of murmur would you expect to hear with the following image?</vt:lpstr>
      <vt:lpstr>A.  Mid-diastolic rumble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Questions</dc:title>
  <dc:creator>Liz Yetter</dc:creator>
  <cp:lastModifiedBy>Liz Yetter</cp:lastModifiedBy>
  <cp:revision>8</cp:revision>
  <dcterms:created xsi:type="dcterms:W3CDTF">2024-02-28T19:50:43Z</dcterms:created>
  <dcterms:modified xsi:type="dcterms:W3CDTF">2024-03-09T16:07:19Z</dcterms:modified>
</cp:coreProperties>
</file>