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3"/>
  </p:notesMasterIdLst>
  <p:sldIdLst>
    <p:sldId id="256" r:id="rId2"/>
    <p:sldId id="257" r:id="rId3"/>
    <p:sldId id="258" r:id="rId4"/>
    <p:sldId id="259" r:id="rId5"/>
    <p:sldId id="265" r:id="rId6"/>
    <p:sldId id="263" r:id="rId7"/>
    <p:sldId id="266" r:id="rId8"/>
    <p:sldId id="260" r:id="rId9"/>
    <p:sldId id="264" r:id="rId10"/>
    <p:sldId id="267" r:id="rId11"/>
    <p:sldId id="268" r:id="rId12"/>
    <p:sldId id="261" r:id="rId13"/>
    <p:sldId id="269" r:id="rId14"/>
    <p:sldId id="273" r:id="rId15"/>
    <p:sldId id="275" r:id="rId16"/>
    <p:sldId id="262" r:id="rId17"/>
    <p:sldId id="270" r:id="rId18"/>
    <p:sldId id="271" r:id="rId19"/>
    <p:sldId id="272" r:id="rId20"/>
    <p:sldId id="274" r:id="rId21"/>
    <p:sldId id="27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57"/>
    <p:restoredTop sz="81156"/>
  </p:normalViewPr>
  <p:slideViewPr>
    <p:cSldViewPr snapToGrid="0" snapToObjects="1">
      <p:cViewPr varScale="1">
        <p:scale>
          <a:sx n="102" d="100"/>
          <a:sy n="102" d="100"/>
        </p:scale>
        <p:origin x="114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D44F45-1F78-CB49-AFF7-42350F63A3ED}" type="datetimeFigureOut">
              <a:rPr lang="en-US" smtClean="0"/>
              <a:t>2/28/24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865B0E-1DDA-494F-B59E-0643079D7BE9}" type="slidenum">
              <a:rPr lang="en-US" smtClean="0"/>
              <a:t>‹#›</a:t>
            </a:fld>
            <a:endParaRPr lang="en-US"/>
          </a:p>
        </p:txBody>
      </p:sp>
    </p:spTree>
    <p:extLst>
      <p:ext uri="{BB962C8B-B14F-4D97-AF65-F5344CB8AC3E}">
        <p14:creationId xmlns:p14="http://schemas.microsoft.com/office/powerpoint/2010/main" val="31754256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Large effusion in PSSL, no RV diastolic  collapse</a:t>
            </a:r>
          </a:p>
        </p:txBody>
      </p:sp>
      <p:sp>
        <p:nvSpPr>
          <p:cNvPr id="4" name="Slide Number Placeholder 3"/>
          <p:cNvSpPr>
            <a:spLocks noGrp="1"/>
          </p:cNvSpPr>
          <p:nvPr>
            <p:ph type="sldNum" sz="quarter" idx="5"/>
          </p:nvPr>
        </p:nvSpPr>
        <p:spPr/>
        <p:txBody>
          <a:bodyPr/>
          <a:lstStyle/>
          <a:p>
            <a:fld id="{D5865B0E-1DDA-494F-B59E-0643079D7BE9}" type="slidenum">
              <a:rPr lang="en-US" smtClean="0"/>
              <a:t>2</a:t>
            </a:fld>
            <a:endParaRPr lang="en-US"/>
          </a:p>
        </p:txBody>
      </p:sp>
    </p:spTree>
    <p:extLst>
      <p:ext uri="{BB962C8B-B14F-4D97-AF65-F5344CB8AC3E}">
        <p14:creationId xmlns:p14="http://schemas.microsoft.com/office/powerpoint/2010/main" val="42669815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Tamponade in </a:t>
            </a:r>
            <a:r>
              <a:rPr lang="en-US" dirty="0" err="1"/>
              <a:t>SubX</a:t>
            </a:r>
            <a:r>
              <a:rPr lang="en-US" dirty="0"/>
              <a:t> view.  Note RV Diastolic Collapse  (Diastole when valves open and blood supposed to fill from atrium to ventricles)</a:t>
            </a:r>
          </a:p>
          <a:p>
            <a:endParaRPr lang="en-US" dirty="0"/>
          </a:p>
          <a:p>
            <a:r>
              <a:rPr lang="en-US" dirty="0"/>
              <a:t>Pressure in pericardium is greater than the pressure in the ventricle, causing the collapse.</a:t>
            </a:r>
          </a:p>
          <a:p>
            <a:endParaRPr lang="en-US" dirty="0"/>
          </a:p>
          <a:p>
            <a:r>
              <a:rPr lang="en-US" dirty="0"/>
              <a:t>Remember that the RV is thin and it’s pressure is lowest at EARLY diastole (you just started filling!)</a:t>
            </a:r>
          </a:p>
        </p:txBody>
      </p:sp>
      <p:sp>
        <p:nvSpPr>
          <p:cNvPr id="4" name="Slide Number Placeholder 3"/>
          <p:cNvSpPr>
            <a:spLocks noGrp="1"/>
          </p:cNvSpPr>
          <p:nvPr>
            <p:ph type="sldNum" sz="quarter" idx="5"/>
          </p:nvPr>
        </p:nvSpPr>
        <p:spPr/>
        <p:txBody>
          <a:bodyPr/>
          <a:lstStyle/>
          <a:p>
            <a:fld id="{D5865B0E-1DDA-494F-B59E-0643079D7BE9}" type="slidenum">
              <a:rPr lang="en-US" smtClean="0"/>
              <a:t>3</a:t>
            </a:fld>
            <a:endParaRPr lang="en-US"/>
          </a:p>
        </p:txBody>
      </p:sp>
    </p:spTree>
    <p:extLst>
      <p:ext uri="{BB962C8B-B14F-4D97-AF65-F5344CB8AC3E}">
        <p14:creationId xmlns:p14="http://schemas.microsoft.com/office/powerpoint/2010/main" val="3434273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Tamponade with large clot</a:t>
            </a:r>
          </a:p>
          <a:p>
            <a:r>
              <a:rPr lang="en-US" dirty="0" err="1"/>
              <a:t>subX</a:t>
            </a:r>
            <a:r>
              <a:rPr lang="en-US" dirty="0"/>
              <a:t> view</a:t>
            </a:r>
          </a:p>
        </p:txBody>
      </p:sp>
      <p:sp>
        <p:nvSpPr>
          <p:cNvPr id="4" name="Slide Number Placeholder 3"/>
          <p:cNvSpPr>
            <a:spLocks noGrp="1"/>
          </p:cNvSpPr>
          <p:nvPr>
            <p:ph type="sldNum" sz="quarter" idx="5"/>
          </p:nvPr>
        </p:nvSpPr>
        <p:spPr/>
        <p:txBody>
          <a:bodyPr/>
          <a:lstStyle/>
          <a:p>
            <a:fld id="{0D749506-71E2-8541-9200-41BD73BF9A5A}" type="slidenum">
              <a:rPr lang="en-US" smtClean="0"/>
              <a:t>4</a:t>
            </a:fld>
            <a:endParaRPr lang="en-US"/>
          </a:p>
        </p:txBody>
      </p:sp>
    </p:spTree>
    <p:extLst>
      <p:ext uri="{BB962C8B-B14F-4D97-AF65-F5344CB8AC3E}">
        <p14:creationId xmlns:p14="http://schemas.microsoft.com/office/powerpoint/2010/main" val="38113307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the swinging back and forth in the sac (electrical alternans)</a:t>
            </a:r>
          </a:p>
        </p:txBody>
      </p:sp>
      <p:sp>
        <p:nvSpPr>
          <p:cNvPr id="4" name="Slide Number Placeholder 3"/>
          <p:cNvSpPr>
            <a:spLocks noGrp="1"/>
          </p:cNvSpPr>
          <p:nvPr>
            <p:ph type="sldNum" sz="quarter" idx="5"/>
          </p:nvPr>
        </p:nvSpPr>
        <p:spPr/>
        <p:txBody>
          <a:bodyPr/>
          <a:lstStyle/>
          <a:p>
            <a:fld id="{D5865B0E-1DDA-494F-B59E-0643079D7BE9}" type="slidenum">
              <a:rPr lang="en-US" smtClean="0"/>
              <a:t>5</a:t>
            </a:fld>
            <a:endParaRPr lang="en-US"/>
          </a:p>
        </p:txBody>
      </p:sp>
    </p:spTree>
    <p:extLst>
      <p:ext uri="{BB962C8B-B14F-4D97-AF65-F5344CB8AC3E}">
        <p14:creationId xmlns:p14="http://schemas.microsoft.com/office/powerpoint/2010/main" val="2101293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rPr>
              <a:t>Aortic Dissection with Tamponade - Parasternal Long</a:t>
            </a:r>
          </a:p>
          <a:p>
            <a:r>
              <a:rPr lang="en-US" sz="1200" b="0" i="0" u="none" strike="noStrike" kern="1200" dirty="0">
                <a:solidFill>
                  <a:schemeClr val="tx1"/>
                </a:solidFill>
                <a:effectLst/>
                <a:latin typeface="+mn-lt"/>
                <a:ea typeface="+mn-ea"/>
                <a:cs typeface="+mn-cs"/>
              </a:rPr>
              <a:t>50 year old mandarin speaking man complains of vague central chest pain. You pursue a routine cardiac workup which is fairly normal. Upon discharging him, the nurse tells you his systolic in now in the 80's.</a:t>
            </a:r>
          </a:p>
          <a:p>
            <a:r>
              <a:rPr lang="en-US" sz="1200" b="0" i="0" u="none" strike="noStrike" kern="1200" dirty="0">
                <a:solidFill>
                  <a:schemeClr val="tx1"/>
                </a:solidFill>
                <a:effectLst/>
                <a:latin typeface="+mn-lt"/>
                <a:ea typeface="+mn-ea"/>
                <a:cs typeface="+mn-cs"/>
              </a:rPr>
              <a:t>You perform a RUSH exam - echo demonstrates a </a:t>
            </a:r>
            <a:r>
              <a:rPr lang="en-US" sz="1200" b="1" i="0" u="none" strike="noStrike" kern="1200" dirty="0">
                <a:solidFill>
                  <a:schemeClr val="tx1"/>
                </a:solidFill>
                <a:effectLst/>
                <a:latin typeface="+mn-lt"/>
                <a:ea typeface="+mn-ea"/>
                <a:cs typeface="+mn-cs"/>
              </a:rPr>
              <a:t>widened aortic outflow tract </a:t>
            </a:r>
            <a:r>
              <a:rPr lang="en-US" sz="1200" b="0" i="0" u="none" strike="noStrike" kern="1200" dirty="0">
                <a:solidFill>
                  <a:schemeClr val="tx1"/>
                </a:solidFill>
                <a:effectLst/>
                <a:latin typeface="+mn-lt"/>
                <a:ea typeface="+mn-ea"/>
                <a:cs typeface="+mn-cs"/>
              </a:rPr>
              <a:t>(well exceeding the rule of thirds) suggesting a Type A aortic dissection. </a:t>
            </a:r>
            <a:r>
              <a:rPr lang="en-US" sz="1200" b="1" i="0" u="none" strike="noStrike" kern="1200" dirty="0">
                <a:solidFill>
                  <a:schemeClr val="tx1"/>
                </a:solidFill>
                <a:effectLst/>
                <a:latin typeface="+mn-lt"/>
                <a:ea typeface="+mn-ea"/>
                <a:cs typeface="+mn-cs"/>
              </a:rPr>
              <a:t>You also see a pericardial effusion with right ventricular diastolic collapse.</a:t>
            </a:r>
            <a:r>
              <a:rPr lang="en-US" sz="1200" b="0" i="0" u="none" strike="noStrike" kern="1200" dirty="0">
                <a:solidFill>
                  <a:schemeClr val="tx1"/>
                </a:solidFill>
                <a:effectLst/>
                <a:latin typeface="+mn-lt"/>
                <a:ea typeface="+mn-ea"/>
                <a:cs typeface="+mn-cs"/>
              </a:rPr>
              <a:t> This is "the man jumping on the trampoline" or dimpling of of the right ventricular free wall during diastole while it should be filling - clenching the diagnosis of tamponade.</a:t>
            </a:r>
          </a:p>
          <a:p>
            <a:r>
              <a:rPr lang="en-US" sz="1200" b="0" i="0" u="none" strike="noStrike" kern="1200" dirty="0">
                <a:solidFill>
                  <a:schemeClr val="tx1"/>
                </a:solidFill>
                <a:effectLst/>
                <a:latin typeface="+mn-lt"/>
                <a:ea typeface="+mn-ea"/>
                <a:cs typeface="+mn-cs"/>
              </a:rPr>
              <a:t>You better hope your CT surgeon is in house. Scroll to see the rest of the case for further images.</a:t>
            </a:r>
          </a:p>
          <a:p>
            <a:r>
              <a:rPr lang="en-US" sz="1200" b="0" i="0" u="none" strike="noStrike" kern="1200" dirty="0">
                <a:solidFill>
                  <a:schemeClr val="tx1"/>
                </a:solidFill>
                <a:effectLst/>
                <a:latin typeface="+mn-lt"/>
                <a:ea typeface="+mn-ea"/>
                <a:cs typeface="+mn-cs"/>
              </a:rPr>
              <a:t>Dr. Matthew </a:t>
            </a:r>
            <a:r>
              <a:rPr lang="en-US" sz="1200" b="0" i="0" u="none" strike="noStrike" kern="1200" dirty="0" err="1">
                <a:solidFill>
                  <a:schemeClr val="tx1"/>
                </a:solidFill>
                <a:effectLst/>
                <a:latin typeface="+mn-lt"/>
                <a:ea typeface="+mn-ea"/>
                <a:cs typeface="+mn-cs"/>
              </a:rPr>
              <a:t>Riscinti</a:t>
            </a:r>
            <a:r>
              <a:rPr lang="en-US" sz="1200" b="0" i="0" u="none" strike="noStrike" kern="1200" dirty="0">
                <a:solidFill>
                  <a:schemeClr val="tx1"/>
                </a:solidFill>
                <a:effectLst/>
                <a:latin typeface="+mn-lt"/>
                <a:ea typeface="+mn-ea"/>
                <a:cs typeface="+mn-cs"/>
              </a:rPr>
              <a:t> - Kings County Emergency Medicine, Dr. Benjamin Clearly - NYU Langone Emergency Medicine</a:t>
            </a:r>
          </a:p>
          <a:p>
            <a:endParaRPr lang="en-US" dirty="0"/>
          </a:p>
        </p:txBody>
      </p:sp>
      <p:sp>
        <p:nvSpPr>
          <p:cNvPr id="4" name="Slide Number Placeholder 3"/>
          <p:cNvSpPr>
            <a:spLocks noGrp="1"/>
          </p:cNvSpPr>
          <p:nvPr>
            <p:ph type="sldNum" sz="quarter" idx="5"/>
          </p:nvPr>
        </p:nvSpPr>
        <p:spPr/>
        <p:txBody>
          <a:bodyPr/>
          <a:lstStyle/>
          <a:p>
            <a:fld id="{D5865B0E-1DDA-494F-B59E-0643079D7BE9}" type="slidenum">
              <a:rPr lang="en-US" smtClean="0"/>
              <a:t>6</a:t>
            </a:fld>
            <a:endParaRPr lang="en-US"/>
          </a:p>
        </p:txBody>
      </p:sp>
    </p:spTree>
    <p:extLst>
      <p:ext uri="{BB962C8B-B14F-4D97-AF65-F5344CB8AC3E}">
        <p14:creationId xmlns:p14="http://schemas.microsoft.com/office/powerpoint/2010/main" val="16877977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 for a plethoric IVC with little respiratory variation</a:t>
            </a:r>
          </a:p>
        </p:txBody>
      </p:sp>
      <p:sp>
        <p:nvSpPr>
          <p:cNvPr id="4" name="Slide Number Placeholder 3"/>
          <p:cNvSpPr>
            <a:spLocks noGrp="1"/>
          </p:cNvSpPr>
          <p:nvPr>
            <p:ph type="sldNum" sz="quarter" idx="5"/>
          </p:nvPr>
        </p:nvSpPr>
        <p:spPr/>
        <p:txBody>
          <a:bodyPr/>
          <a:lstStyle/>
          <a:p>
            <a:fld id="{D5865B0E-1DDA-494F-B59E-0643079D7BE9}" type="slidenum">
              <a:rPr lang="en-US" smtClean="0"/>
              <a:t>7</a:t>
            </a:fld>
            <a:endParaRPr lang="en-US"/>
          </a:p>
        </p:txBody>
      </p:sp>
    </p:spTree>
    <p:extLst>
      <p:ext uri="{BB962C8B-B14F-4D97-AF65-F5344CB8AC3E}">
        <p14:creationId xmlns:p14="http://schemas.microsoft.com/office/powerpoint/2010/main" val="26598567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From Stephen </a:t>
            </a:r>
            <a:r>
              <a:rPr lang="en-US" sz="1200" b="0" i="0" u="none" strike="noStrike" kern="1200" dirty="0" err="1">
                <a:solidFill>
                  <a:schemeClr val="tx1"/>
                </a:solidFill>
                <a:effectLst/>
                <a:latin typeface="+mn-lt"/>
                <a:ea typeface="+mn-ea"/>
                <a:cs typeface="+mn-cs"/>
              </a:rPr>
              <a:t>Allerhand</a:t>
            </a:r>
            <a:r>
              <a:rPr lang="en-US" sz="1200" b="0" i="0" u="none" strike="noStrike" kern="1200" dirty="0">
                <a:solidFill>
                  <a:schemeClr val="tx1"/>
                </a:solidFill>
                <a:effectLst/>
                <a:latin typeface="+mn-lt"/>
                <a:ea typeface="+mn-ea"/>
                <a:cs typeface="+mn-cs"/>
              </a:rPr>
              <a:t>:  “Diastolic collapse of the RV carries a </a:t>
            </a:r>
            <a:r>
              <a:rPr lang="en-US" sz="1200" b="1" i="0" u="none" strike="noStrike" kern="1200" dirty="0">
                <a:solidFill>
                  <a:schemeClr val="tx1"/>
                </a:solidFill>
                <a:effectLst/>
                <a:latin typeface="+mn-lt"/>
                <a:ea typeface="+mn-ea"/>
                <a:cs typeface="+mn-cs"/>
              </a:rPr>
              <a:t>high specificity</a:t>
            </a:r>
            <a:r>
              <a:rPr lang="en-US" sz="1200" b="0" i="0" u="none" strike="noStrike" kern="1200" dirty="0">
                <a:solidFill>
                  <a:schemeClr val="tx1"/>
                </a:solidFill>
                <a:effectLst/>
                <a:latin typeface="+mn-lt"/>
                <a:ea typeface="+mn-ea"/>
                <a:cs typeface="+mn-cs"/>
              </a:rPr>
              <a:t> (75-90%), with a relatively lower sensitivity (48-60%) [22-25]. This is more specific but less sensitive than the next echocardiographic finding to be discussed: systolic right atrial (RA) collapse [26]. </a:t>
            </a:r>
            <a:r>
              <a:rPr lang="en-US" sz="1200" b="1" i="0" u="none" strike="noStrike" kern="1200" dirty="0">
                <a:solidFill>
                  <a:schemeClr val="tx1"/>
                </a:solidFill>
                <a:effectLst/>
                <a:latin typeface="+mn-lt"/>
                <a:ea typeface="+mn-ea"/>
                <a:cs typeface="+mn-cs"/>
              </a:rPr>
              <a:t>Altogether, the absence of any chamber collapse has a 90% negative predictive value for tamponade</a:t>
            </a:r>
            <a:r>
              <a:rPr lang="en-US" sz="1200" b="0" i="0" u="none" strike="noStrike" kern="1200" dirty="0">
                <a:solidFill>
                  <a:schemeClr val="tx1"/>
                </a:solidFill>
                <a:effectLst/>
                <a:latin typeface="+mn-lt"/>
                <a:ea typeface="+mn-ea"/>
                <a:cs typeface="+mn-cs"/>
              </a:rPr>
              <a:t> [27]. </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The RA is at its lowest pressure during systole, or more precisely, in late diastole at the onset of atrial relaxation. During this period, it is most susceptible to collapse from increased intrapericardial pressure. Its pressure during systole is lower than that of the RV in diastole, so systolic RA collapse is therefore the </a:t>
            </a:r>
            <a:r>
              <a:rPr lang="en-US" sz="1200" b="1" i="0" u="none" strike="noStrike" kern="1200" dirty="0">
                <a:solidFill>
                  <a:schemeClr val="tx1"/>
                </a:solidFill>
                <a:effectLst/>
                <a:latin typeface="+mn-lt"/>
                <a:ea typeface="+mn-ea"/>
                <a:cs typeface="+mn-cs"/>
              </a:rPr>
              <a:t>earliest echocardiographic sign of tamponade</a:t>
            </a:r>
            <a:r>
              <a:rPr lang="en-US" sz="1200" b="0" i="0" u="none" strike="noStrike" kern="1200" dirty="0">
                <a:solidFill>
                  <a:schemeClr val="tx1"/>
                </a:solidFill>
                <a:effectLst/>
                <a:latin typeface="+mn-lt"/>
                <a:ea typeface="+mn-ea"/>
                <a:cs typeface="+mn-cs"/>
              </a:rPr>
              <a:t> [28].”</a:t>
            </a:r>
          </a:p>
          <a:p>
            <a:endParaRPr lang="en-US" sz="1200" b="0" i="0" u="none" strike="noStrike" kern="1200" dirty="0">
              <a:solidFill>
                <a:schemeClr val="tx1"/>
              </a:solidFill>
              <a:effectLst/>
              <a:latin typeface="+mn-lt"/>
              <a:ea typeface="+mn-ea"/>
              <a:cs typeface="+mn-cs"/>
            </a:endParaRPr>
          </a:p>
          <a:p>
            <a:r>
              <a:rPr lang="en-US" dirty="0"/>
              <a:t>http://</a:t>
            </a:r>
            <a:r>
              <a:rPr lang="en-US" dirty="0" err="1"/>
              <a:t>www.emdocs.net</a:t>
            </a:r>
            <a:r>
              <a:rPr lang="en-US" dirty="0"/>
              <a:t>/us-probe-when-does-an-effusion-become-pericardial-tamponade/</a:t>
            </a:r>
          </a:p>
        </p:txBody>
      </p:sp>
      <p:sp>
        <p:nvSpPr>
          <p:cNvPr id="4" name="Slide Number Placeholder 3"/>
          <p:cNvSpPr>
            <a:spLocks noGrp="1"/>
          </p:cNvSpPr>
          <p:nvPr>
            <p:ph type="sldNum" sz="quarter" idx="5"/>
          </p:nvPr>
        </p:nvSpPr>
        <p:spPr/>
        <p:txBody>
          <a:bodyPr/>
          <a:lstStyle/>
          <a:p>
            <a:fld id="{D5865B0E-1DDA-494F-B59E-0643079D7BE9}" type="slidenum">
              <a:rPr lang="en-US" smtClean="0"/>
              <a:t>9</a:t>
            </a:fld>
            <a:endParaRPr lang="en-US"/>
          </a:p>
        </p:txBody>
      </p:sp>
    </p:spTree>
    <p:extLst>
      <p:ext uri="{BB962C8B-B14F-4D97-AF65-F5344CB8AC3E}">
        <p14:creationId xmlns:p14="http://schemas.microsoft.com/office/powerpoint/2010/main" val="2524243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M-mode through the mitral leaflets as if you’re doing EPSS</a:t>
            </a:r>
          </a:p>
        </p:txBody>
      </p:sp>
      <p:sp>
        <p:nvSpPr>
          <p:cNvPr id="4" name="Slide Number Placeholder 3"/>
          <p:cNvSpPr>
            <a:spLocks noGrp="1"/>
          </p:cNvSpPr>
          <p:nvPr>
            <p:ph type="sldNum" sz="quarter" idx="5"/>
          </p:nvPr>
        </p:nvSpPr>
        <p:spPr/>
        <p:txBody>
          <a:bodyPr/>
          <a:lstStyle/>
          <a:p>
            <a:fld id="{D5865B0E-1DDA-494F-B59E-0643079D7BE9}" type="slidenum">
              <a:rPr lang="en-US" smtClean="0"/>
              <a:t>10</a:t>
            </a:fld>
            <a:endParaRPr lang="en-US"/>
          </a:p>
        </p:txBody>
      </p:sp>
    </p:spTree>
    <p:extLst>
      <p:ext uri="{BB962C8B-B14F-4D97-AF65-F5344CB8AC3E}">
        <p14:creationId xmlns:p14="http://schemas.microsoft.com/office/powerpoint/2010/main" val="14671783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E wave- early diastole (when the RV collapses), A wave = atrial kick</a:t>
            </a:r>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br>
              <a:rPr lang="en-US" sz="1200" b="0" i="0" u="none" strike="noStrike" kern="1200" dirty="0">
                <a:solidFill>
                  <a:schemeClr val="tx1"/>
                </a:solidFill>
                <a:effectLst/>
                <a:latin typeface="+mn-lt"/>
                <a:ea typeface="+mn-ea"/>
                <a:cs typeface="+mn-cs"/>
              </a:rPr>
            </a:br>
            <a:r>
              <a:rPr lang="en-US" sz="1200" b="0" i="0" u="none" strike="noStrike" kern="1200" dirty="0">
                <a:solidFill>
                  <a:schemeClr val="tx1"/>
                </a:solidFill>
                <a:effectLst/>
                <a:latin typeface="+mn-lt"/>
                <a:ea typeface="+mn-ea"/>
                <a:cs typeface="+mn-cs"/>
              </a:rPr>
              <a:t>From POCUS ATLAS:  </a:t>
            </a:r>
            <a:r>
              <a:rPr lang="en-US" sz="1200" b="1" i="0" u="none" strike="noStrike" kern="1200" dirty="0">
                <a:solidFill>
                  <a:schemeClr val="tx1"/>
                </a:solidFill>
                <a:effectLst/>
                <a:latin typeface="+mn-lt"/>
                <a:ea typeface="+mn-ea"/>
                <a:cs typeface="+mn-cs"/>
              </a:rPr>
              <a:t>Cardiac Tamponade RV Diastolic Collapse M-mode</a:t>
            </a:r>
          </a:p>
          <a:p>
            <a:r>
              <a:rPr lang="en-US" sz="1200" b="0" i="0" u="none" strike="noStrike" kern="1200" dirty="0">
                <a:solidFill>
                  <a:schemeClr val="tx1"/>
                </a:solidFill>
                <a:effectLst/>
                <a:latin typeface="+mn-lt"/>
                <a:ea typeface="+mn-ea"/>
                <a:cs typeface="+mn-cs"/>
              </a:rPr>
              <a:t>41 </a:t>
            </a:r>
            <a:r>
              <a:rPr lang="en-US" sz="1200" b="0" i="0" u="none" strike="noStrike" kern="1200" dirty="0" err="1">
                <a:solidFill>
                  <a:schemeClr val="tx1"/>
                </a:solidFill>
                <a:effectLst/>
                <a:latin typeface="+mn-lt"/>
                <a:ea typeface="+mn-ea"/>
                <a:cs typeface="+mn-cs"/>
              </a:rPr>
              <a:t>yo</a:t>
            </a:r>
            <a:r>
              <a:rPr lang="en-US" sz="1200" b="0" i="0" u="none" strike="noStrike" kern="1200" dirty="0">
                <a:solidFill>
                  <a:schemeClr val="tx1"/>
                </a:solidFill>
                <a:effectLst/>
                <a:latin typeface="+mn-lt"/>
                <a:ea typeface="+mn-ea"/>
                <a:cs typeface="+mn-cs"/>
              </a:rPr>
              <a:t> M with history of stage 4 lung cancer presents with AMS and dyspnea, normotensive and tachycardic to 140s.</a:t>
            </a:r>
          </a:p>
          <a:p>
            <a:r>
              <a:rPr lang="en-US" sz="1200" b="0" i="0" u="none" strike="noStrike" kern="1200" dirty="0">
                <a:solidFill>
                  <a:schemeClr val="tx1"/>
                </a:solidFill>
                <a:effectLst/>
                <a:latin typeface="+mn-lt"/>
                <a:ea typeface="+mn-ea"/>
                <a:cs typeface="+mn-cs"/>
              </a:rPr>
              <a:t>Parasternal long view showed moderate pericardial effusion with RV collapse. With M mode we are able to see the RV wall collapse (top line) corresponds with the mitral valve opening i.e. it occurs during diastole. Even though the patient was normotensive he was taken to the OR for a pericardial window within the hour given this evidence of </a:t>
            </a:r>
            <a:r>
              <a:rPr lang="en-US" sz="1200" b="1" i="0" u="none" strike="noStrike" kern="1200" dirty="0">
                <a:solidFill>
                  <a:schemeClr val="tx1"/>
                </a:solidFill>
                <a:effectLst/>
                <a:latin typeface="+mn-lt"/>
                <a:ea typeface="+mn-ea"/>
                <a:cs typeface="+mn-cs"/>
              </a:rPr>
              <a:t>echocardiographic tamponade</a:t>
            </a:r>
            <a:r>
              <a:rPr lang="en-US" sz="1200" b="0" i="0" u="none" strike="noStrike" kern="1200" dirty="0">
                <a:solidFill>
                  <a:schemeClr val="tx1"/>
                </a:solidFill>
                <a:effectLst/>
                <a:latin typeface="+mn-lt"/>
                <a:ea typeface="+mn-ea"/>
                <a:cs typeface="+mn-cs"/>
              </a:rPr>
              <a:t>.</a:t>
            </a:r>
          </a:p>
          <a:p>
            <a:r>
              <a:rPr lang="en-US" sz="1200" b="0" i="0" u="none" strike="noStrike" kern="1200" dirty="0">
                <a:solidFill>
                  <a:schemeClr val="tx1"/>
                </a:solidFill>
                <a:effectLst/>
                <a:latin typeface="+mn-lt"/>
                <a:ea typeface="+mn-ea"/>
                <a:cs typeface="+mn-cs"/>
              </a:rPr>
              <a:t>Nathan </a:t>
            </a:r>
            <a:r>
              <a:rPr lang="en-US" sz="1200" b="0" i="0" u="none" strike="noStrike" kern="1200" dirty="0" err="1">
                <a:solidFill>
                  <a:schemeClr val="tx1"/>
                </a:solidFill>
                <a:effectLst/>
                <a:latin typeface="+mn-lt"/>
                <a:ea typeface="+mn-ea"/>
                <a:cs typeface="+mn-cs"/>
              </a:rPr>
              <a:t>Kabariti</a:t>
            </a:r>
            <a:r>
              <a:rPr lang="en-US" sz="1200" b="0" i="0" u="none" strike="noStrike" kern="1200" dirty="0">
                <a:solidFill>
                  <a:schemeClr val="tx1"/>
                </a:solidFill>
                <a:effectLst/>
                <a:latin typeface="+mn-lt"/>
                <a:ea typeface="+mn-ea"/>
                <a:cs typeface="+mn-cs"/>
              </a:rPr>
              <a:t> MS4, Dr. Charles Murchison, Dr. John Riggins, Dr. Donald </a:t>
            </a:r>
            <a:r>
              <a:rPr lang="en-US" sz="1200" b="0" i="0" u="none" strike="noStrike" kern="1200" dirty="0" err="1">
                <a:solidFill>
                  <a:schemeClr val="tx1"/>
                </a:solidFill>
                <a:effectLst/>
                <a:latin typeface="+mn-lt"/>
                <a:ea typeface="+mn-ea"/>
                <a:cs typeface="+mn-cs"/>
              </a:rPr>
              <a:t>Doukas</a:t>
            </a:r>
            <a:r>
              <a:rPr lang="en-US" sz="1200" b="0" i="0" u="none" strike="noStrike" kern="1200" dirty="0">
                <a:solidFill>
                  <a:schemeClr val="tx1"/>
                </a:solidFill>
                <a:effectLst/>
                <a:latin typeface="+mn-lt"/>
                <a:ea typeface="+mn-ea"/>
                <a:cs typeface="+mn-cs"/>
              </a:rPr>
              <a:t> - Kings County Emergency Medicine</a:t>
            </a:r>
            <a:br>
              <a:rPr lang="en-US" sz="1200" b="0" i="0" u="none" strike="noStrike"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D5865B0E-1DDA-494F-B59E-0643079D7BE9}" type="slidenum">
              <a:rPr lang="en-US" smtClean="0"/>
              <a:t>11</a:t>
            </a:fld>
            <a:endParaRPr lang="en-US"/>
          </a:p>
        </p:txBody>
      </p:sp>
    </p:spTree>
    <p:extLst>
      <p:ext uri="{BB962C8B-B14F-4D97-AF65-F5344CB8AC3E}">
        <p14:creationId xmlns:p14="http://schemas.microsoft.com/office/powerpoint/2010/main" val="8867354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 </a:t>
            </a:r>
            <a:r>
              <a:rPr lang="en-US" dirty="0" err="1"/>
              <a:t>Weinick</a:t>
            </a:r>
            <a:r>
              <a:rPr lang="en-US" dirty="0"/>
              <a:t> Slide</a:t>
            </a:r>
          </a:p>
        </p:txBody>
      </p:sp>
      <p:sp>
        <p:nvSpPr>
          <p:cNvPr id="4" name="Slide Number Placeholder 3"/>
          <p:cNvSpPr>
            <a:spLocks noGrp="1"/>
          </p:cNvSpPr>
          <p:nvPr>
            <p:ph type="sldNum" sz="quarter" idx="5"/>
          </p:nvPr>
        </p:nvSpPr>
        <p:spPr/>
        <p:txBody>
          <a:bodyPr/>
          <a:lstStyle/>
          <a:p>
            <a:fld id="{D5865B0E-1DDA-494F-B59E-0643079D7BE9}" type="slidenum">
              <a:rPr lang="en-US" smtClean="0"/>
              <a:t>13</a:t>
            </a:fld>
            <a:endParaRPr lang="en-US"/>
          </a:p>
        </p:txBody>
      </p:sp>
    </p:spTree>
    <p:extLst>
      <p:ext uri="{BB962C8B-B14F-4D97-AF65-F5344CB8AC3E}">
        <p14:creationId xmlns:p14="http://schemas.microsoft.com/office/powerpoint/2010/main" val="29008194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 </a:t>
            </a:r>
            <a:r>
              <a:rPr lang="en-US" dirty="0" err="1"/>
              <a:t>Weinick</a:t>
            </a:r>
            <a:endParaRPr lang="en-US" dirty="0"/>
          </a:p>
          <a:p>
            <a:pPr lvl="1"/>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Select a site</a:t>
            </a:r>
            <a:r>
              <a:rPr lang="en-US" sz="1200" b="1" kern="1200" dirty="0">
                <a:solidFill>
                  <a:schemeClr val="tx1"/>
                </a:solidFill>
                <a:effectLst/>
                <a:latin typeface="+mn-lt"/>
                <a:ea typeface="+mn-ea"/>
                <a:cs typeface="+mn-cs"/>
              </a:rPr>
              <a:t> 3-5cm lateral </a:t>
            </a:r>
            <a:r>
              <a:rPr lang="en-US" sz="1200" kern="1200" dirty="0">
                <a:solidFill>
                  <a:schemeClr val="tx1"/>
                </a:solidFill>
                <a:effectLst/>
                <a:latin typeface="+mn-lt"/>
                <a:ea typeface="+mn-ea"/>
                <a:cs typeface="+mn-cs"/>
              </a:rPr>
              <a:t>of the sternal edge to avoid the </a:t>
            </a:r>
            <a:r>
              <a:rPr lang="en-US" sz="1200" b="1" kern="1200" dirty="0">
                <a:solidFill>
                  <a:schemeClr val="tx1"/>
                </a:solidFill>
                <a:effectLst/>
                <a:latin typeface="+mn-lt"/>
                <a:ea typeface="+mn-ea"/>
                <a:cs typeface="+mn-cs"/>
              </a:rPr>
              <a:t>left internal mammary artery </a:t>
            </a:r>
          </a:p>
          <a:p>
            <a:endParaRPr lang="en-US" dirty="0">
              <a:effectLst/>
            </a:endParaRPr>
          </a:p>
          <a:p>
            <a:pPr lvl="1"/>
            <a:r>
              <a:rPr lang="en-US" sz="1200" kern="1200" dirty="0">
                <a:solidFill>
                  <a:schemeClr val="tx1"/>
                </a:solidFill>
                <a:effectLst/>
                <a:latin typeface="+mn-lt"/>
                <a:ea typeface="+mn-ea"/>
                <a:cs typeface="+mn-cs"/>
              </a:rPr>
              <a:t>Direct </a:t>
            </a:r>
            <a:r>
              <a:rPr lang="en-US" sz="1200" b="1" kern="1200" dirty="0">
                <a:solidFill>
                  <a:schemeClr val="tx1"/>
                </a:solidFill>
                <a:effectLst/>
                <a:latin typeface="+mn-lt"/>
                <a:ea typeface="+mn-ea"/>
                <a:cs typeface="+mn-cs"/>
              </a:rPr>
              <a:t>needle over superior margin of rib</a:t>
            </a:r>
            <a:r>
              <a:rPr lang="en-US" sz="1200" kern="1200" dirty="0">
                <a:solidFill>
                  <a:schemeClr val="tx1"/>
                </a:solidFill>
                <a:effectLst/>
                <a:latin typeface="+mn-lt"/>
                <a:ea typeface="+mn-ea"/>
                <a:cs typeface="+mn-cs"/>
              </a:rPr>
              <a:t> to avoid neuro vascular bundle </a:t>
            </a:r>
          </a:p>
          <a:p>
            <a:pPr lvl="1"/>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Always Visualize the needle!  Look at it tenting the skin and once through, always follow on the screen.  Visualize tenting pericardium</a:t>
            </a:r>
          </a:p>
          <a:p>
            <a:pPr lvl="1"/>
            <a:r>
              <a:rPr lang="en-US" sz="1200" kern="1200" dirty="0">
                <a:solidFill>
                  <a:schemeClr val="tx1"/>
                </a:solidFill>
                <a:effectLst/>
                <a:latin typeface="+mn-lt"/>
                <a:ea typeface="+mn-ea"/>
                <a:cs typeface="+mn-cs"/>
              </a:rPr>
              <a:t>Too easy? Might have gone through the ventricle.  </a:t>
            </a:r>
          </a:p>
          <a:p>
            <a:pPr lvl="1"/>
            <a:r>
              <a:rPr lang="en-US" sz="1200" kern="1200" dirty="0">
                <a:solidFill>
                  <a:schemeClr val="tx1"/>
                </a:solidFill>
                <a:effectLst/>
                <a:latin typeface="+mn-lt"/>
                <a:ea typeface="+mn-ea"/>
                <a:cs typeface="+mn-cs"/>
              </a:rPr>
              <a:t>Don’t move it around once you’re inside as you can lacerate the wall/coronary arteries</a:t>
            </a:r>
          </a:p>
          <a:p>
            <a:endParaRPr lang="en-US" dirty="0"/>
          </a:p>
        </p:txBody>
      </p:sp>
      <p:sp>
        <p:nvSpPr>
          <p:cNvPr id="4" name="Slide Number Placeholder 3"/>
          <p:cNvSpPr>
            <a:spLocks noGrp="1"/>
          </p:cNvSpPr>
          <p:nvPr>
            <p:ph type="sldNum" sz="quarter" idx="5"/>
          </p:nvPr>
        </p:nvSpPr>
        <p:spPr/>
        <p:txBody>
          <a:bodyPr/>
          <a:lstStyle/>
          <a:p>
            <a:fld id="{D5865B0E-1DDA-494F-B59E-0643079D7BE9}" type="slidenum">
              <a:rPr lang="en-US" smtClean="0"/>
              <a:t>14</a:t>
            </a:fld>
            <a:endParaRPr lang="en-US"/>
          </a:p>
        </p:txBody>
      </p:sp>
    </p:spTree>
    <p:extLst>
      <p:ext uri="{BB962C8B-B14F-4D97-AF65-F5344CB8AC3E}">
        <p14:creationId xmlns:p14="http://schemas.microsoft.com/office/powerpoint/2010/main" val="32717162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 </a:t>
            </a:r>
            <a:r>
              <a:rPr lang="en-US" dirty="0" err="1"/>
              <a:t>Weinick</a:t>
            </a:r>
            <a:endParaRPr lang="en-US" dirty="0"/>
          </a:p>
          <a:p>
            <a:endParaRPr lang="en-US" dirty="0"/>
          </a:p>
          <a:p>
            <a:r>
              <a:rPr lang="en-US" dirty="0"/>
              <a:t>Aim for left shoulder, longer needle, 45 degrees to </a:t>
            </a:r>
            <a:r>
              <a:rPr lang="en-US" dirty="0" err="1"/>
              <a:t>midsag</a:t>
            </a:r>
            <a:endParaRPr lang="en-US" dirty="0"/>
          </a:p>
          <a:p>
            <a:endParaRPr lang="en-US" dirty="0"/>
          </a:p>
          <a:p>
            <a:r>
              <a:rPr lang="en-US" dirty="0"/>
              <a:t>Pitfall:  liver lac</a:t>
            </a:r>
          </a:p>
        </p:txBody>
      </p:sp>
      <p:sp>
        <p:nvSpPr>
          <p:cNvPr id="4" name="Slide Number Placeholder 3"/>
          <p:cNvSpPr>
            <a:spLocks noGrp="1"/>
          </p:cNvSpPr>
          <p:nvPr>
            <p:ph type="sldNum" sz="quarter" idx="5"/>
          </p:nvPr>
        </p:nvSpPr>
        <p:spPr/>
        <p:txBody>
          <a:bodyPr/>
          <a:lstStyle/>
          <a:p>
            <a:fld id="{D5865B0E-1DDA-494F-B59E-0643079D7BE9}" type="slidenum">
              <a:rPr lang="en-US" smtClean="0"/>
              <a:t>15</a:t>
            </a:fld>
            <a:endParaRPr lang="en-US"/>
          </a:p>
        </p:txBody>
      </p:sp>
    </p:spTree>
    <p:extLst>
      <p:ext uri="{BB962C8B-B14F-4D97-AF65-F5344CB8AC3E}">
        <p14:creationId xmlns:p14="http://schemas.microsoft.com/office/powerpoint/2010/main" val="40254595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Left Internal Mammary Artery</a:t>
            </a:r>
          </a:p>
        </p:txBody>
      </p:sp>
      <p:sp>
        <p:nvSpPr>
          <p:cNvPr id="4" name="Slide Number Placeholder 3"/>
          <p:cNvSpPr>
            <a:spLocks noGrp="1"/>
          </p:cNvSpPr>
          <p:nvPr>
            <p:ph type="sldNum" sz="quarter" idx="5"/>
          </p:nvPr>
        </p:nvSpPr>
        <p:spPr/>
        <p:txBody>
          <a:bodyPr/>
          <a:lstStyle/>
          <a:p>
            <a:fld id="{D5865B0E-1DDA-494F-B59E-0643079D7BE9}" type="slidenum">
              <a:rPr lang="en-US" smtClean="0"/>
              <a:t>17</a:t>
            </a:fld>
            <a:endParaRPr lang="en-US"/>
          </a:p>
        </p:txBody>
      </p:sp>
    </p:spTree>
    <p:extLst>
      <p:ext uri="{BB962C8B-B14F-4D97-AF65-F5344CB8AC3E}">
        <p14:creationId xmlns:p14="http://schemas.microsoft.com/office/powerpoint/2010/main" val="519239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Dan </a:t>
            </a:r>
            <a:r>
              <a:rPr lang="en-US" dirty="0" err="1"/>
              <a:t>Weinick</a:t>
            </a:r>
            <a:r>
              <a:rPr lang="en-US" dirty="0"/>
              <a:t>- Epicardial Fat Pad</a:t>
            </a:r>
          </a:p>
          <a:p>
            <a:r>
              <a:rPr lang="en-US" dirty="0"/>
              <a:t>Do not mistake this!</a:t>
            </a:r>
          </a:p>
        </p:txBody>
      </p:sp>
      <p:sp>
        <p:nvSpPr>
          <p:cNvPr id="4" name="Slide Number Placeholder 3"/>
          <p:cNvSpPr>
            <a:spLocks noGrp="1"/>
          </p:cNvSpPr>
          <p:nvPr>
            <p:ph type="sldNum" sz="quarter" idx="5"/>
          </p:nvPr>
        </p:nvSpPr>
        <p:spPr/>
        <p:txBody>
          <a:bodyPr/>
          <a:lstStyle/>
          <a:p>
            <a:fld id="{D5865B0E-1DDA-494F-B59E-0643079D7BE9}" type="slidenum">
              <a:rPr lang="en-US" smtClean="0"/>
              <a:t>18</a:t>
            </a:fld>
            <a:endParaRPr lang="en-US"/>
          </a:p>
        </p:txBody>
      </p:sp>
    </p:spTree>
    <p:extLst>
      <p:ext uri="{BB962C8B-B14F-4D97-AF65-F5344CB8AC3E}">
        <p14:creationId xmlns:p14="http://schemas.microsoft.com/office/powerpoint/2010/main" val="36769794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Uche Blackstock, MD- PTX</a:t>
            </a:r>
          </a:p>
          <a:p>
            <a:endParaRPr lang="en-US" dirty="0"/>
          </a:p>
          <a:p>
            <a:r>
              <a:rPr lang="en-US" dirty="0"/>
              <a:t>Parasternal approach may risk this</a:t>
            </a:r>
          </a:p>
        </p:txBody>
      </p:sp>
      <p:sp>
        <p:nvSpPr>
          <p:cNvPr id="4" name="Slide Number Placeholder 3"/>
          <p:cNvSpPr>
            <a:spLocks noGrp="1"/>
          </p:cNvSpPr>
          <p:nvPr>
            <p:ph type="sldNum" sz="quarter" idx="5"/>
          </p:nvPr>
        </p:nvSpPr>
        <p:spPr/>
        <p:txBody>
          <a:bodyPr/>
          <a:lstStyle/>
          <a:p>
            <a:fld id="{D5865B0E-1DDA-494F-B59E-0643079D7BE9}" type="slidenum">
              <a:rPr lang="en-US" smtClean="0"/>
              <a:t>19</a:t>
            </a:fld>
            <a:endParaRPr lang="en-US"/>
          </a:p>
        </p:txBody>
      </p:sp>
    </p:spTree>
    <p:extLst>
      <p:ext uri="{BB962C8B-B14F-4D97-AF65-F5344CB8AC3E}">
        <p14:creationId xmlns:p14="http://schemas.microsoft.com/office/powerpoint/2010/main" val="22501397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Uche Blackstock</a:t>
            </a:r>
          </a:p>
          <a:p>
            <a:endParaRPr lang="en-US" dirty="0"/>
          </a:p>
          <a:p>
            <a:r>
              <a:rPr lang="en-US" dirty="0"/>
              <a:t>Rapid drainage (like with a pleural effusion) can cause flash pulmonary edema</a:t>
            </a:r>
          </a:p>
        </p:txBody>
      </p:sp>
      <p:sp>
        <p:nvSpPr>
          <p:cNvPr id="4" name="Slide Number Placeholder 3"/>
          <p:cNvSpPr>
            <a:spLocks noGrp="1"/>
          </p:cNvSpPr>
          <p:nvPr>
            <p:ph type="sldNum" sz="quarter" idx="5"/>
          </p:nvPr>
        </p:nvSpPr>
        <p:spPr/>
        <p:txBody>
          <a:bodyPr/>
          <a:lstStyle/>
          <a:p>
            <a:fld id="{D5865B0E-1DDA-494F-B59E-0643079D7BE9}" type="slidenum">
              <a:rPr lang="en-US" smtClean="0"/>
              <a:t>20</a:t>
            </a:fld>
            <a:endParaRPr lang="en-US"/>
          </a:p>
        </p:txBody>
      </p:sp>
    </p:spTree>
    <p:extLst>
      <p:ext uri="{BB962C8B-B14F-4D97-AF65-F5344CB8AC3E}">
        <p14:creationId xmlns:p14="http://schemas.microsoft.com/office/powerpoint/2010/main" val="29177071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2/28/24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2/28/24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2/28/24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2/28/24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2/28/24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2/28/24</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2/28/24</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2/28/24</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2/28/24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2/28/24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2/28/24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2/28/24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2/28/24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2/28/24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2/28/24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2/28/24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2/28/24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2/28/24</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7.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8.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9.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11.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21.png"/><Relationship Id="rId3" Type="http://schemas.microsoft.com/office/2007/relationships/media" Target="../media/media7.mp4"/><Relationship Id="rId7" Type="http://schemas.openxmlformats.org/officeDocument/2006/relationships/image" Target="../media/image20.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notesSlide" Target="../notesSlides/notesSlide15.xml"/><Relationship Id="rId5" Type="http://schemas.openxmlformats.org/officeDocument/2006/relationships/slideLayout" Target="../slideLayouts/slideLayout7.xml"/><Relationship Id="rId4" Type="http://schemas.openxmlformats.org/officeDocument/2006/relationships/video" Target="../media/media7.mp4"/></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image" Target="../media/image22.png"/><Relationship Id="rId5" Type="http://schemas.openxmlformats.org/officeDocument/2006/relationships/image" Target="../media/image1.jpeg"/><Relationship Id="rId4"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6A222EB-A81E-4238-B08D-AAB1828C8E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014676C-074B-475A-8346-9C901C86CB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cxnSp>
        <p:nvCxnSpPr>
          <p:cNvPr id="12" name="Straight Connector 11">
            <a:extLst>
              <a:ext uri="{FF2B5EF4-FFF2-40B4-BE49-F238E27FC236}">
                <a16:creationId xmlns:a16="http://schemas.microsoft.com/office/drawing/2014/main" id="{179C4C8E-197B-4679-AE96-B5147F971C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56687" y="1930986"/>
            <a:ext cx="0" cy="3200400"/>
          </a:xfrm>
          <a:prstGeom prst="line">
            <a:avLst/>
          </a:prstGeom>
          <a:ln w="15875" cap="sq">
            <a:solidFill>
              <a:schemeClr val="tx2">
                <a:alpha val="70000"/>
              </a:schemeClr>
            </a:solidFill>
            <a:miter lim="800000"/>
          </a:ln>
        </p:spPr>
        <p:style>
          <a:lnRef idx="1">
            <a:schemeClr val="accent1"/>
          </a:lnRef>
          <a:fillRef idx="0">
            <a:schemeClr val="accent1"/>
          </a:fillRef>
          <a:effectRef idx="0">
            <a:schemeClr val="accent1"/>
          </a:effectRef>
          <a:fontRef idx="minor">
            <a:schemeClr val="tx1"/>
          </a:fontRef>
        </p:style>
      </p:cxnSp>
      <p:sp>
        <p:nvSpPr>
          <p:cNvPr id="3" name="Subtitle 2">
            <a:extLst>
              <a:ext uri="{FF2B5EF4-FFF2-40B4-BE49-F238E27FC236}">
                <a16:creationId xmlns:a16="http://schemas.microsoft.com/office/drawing/2014/main" id="{F8CF5FA7-1E9B-8A44-95C1-AFC526843C5E}"/>
              </a:ext>
            </a:extLst>
          </p:cNvPr>
          <p:cNvSpPr>
            <a:spLocks noGrp="1"/>
          </p:cNvSpPr>
          <p:nvPr>
            <p:ph type="subTitle" idx="1"/>
          </p:nvPr>
        </p:nvSpPr>
        <p:spPr>
          <a:xfrm>
            <a:off x="1154955" y="1266958"/>
            <a:ext cx="2904124" cy="4528457"/>
          </a:xfrm>
        </p:spPr>
        <p:txBody>
          <a:bodyPr anchor="ctr">
            <a:normAutofit/>
          </a:bodyPr>
          <a:lstStyle/>
          <a:p>
            <a:pPr algn="ctr"/>
            <a:r>
              <a:rPr lang="en-US" dirty="0">
                <a:solidFill>
                  <a:schemeClr val="tx2"/>
                </a:solidFill>
              </a:rPr>
              <a:t>Elizabeth Yetter MD</a:t>
            </a:r>
          </a:p>
          <a:p>
            <a:pPr algn="ctr"/>
            <a:r>
              <a:rPr lang="en-US" dirty="0">
                <a:solidFill>
                  <a:schemeClr val="tx2"/>
                </a:solidFill>
              </a:rPr>
              <a:t> </a:t>
            </a:r>
            <a:r>
              <a:rPr lang="en-US" dirty="0" err="1">
                <a:solidFill>
                  <a:schemeClr val="tx2"/>
                </a:solidFill>
              </a:rPr>
              <a:t>Yasamin</a:t>
            </a:r>
            <a:r>
              <a:rPr lang="en-US" dirty="0">
                <a:solidFill>
                  <a:schemeClr val="tx2"/>
                </a:solidFill>
              </a:rPr>
              <a:t> </a:t>
            </a:r>
            <a:r>
              <a:rPr lang="en-US" dirty="0" err="1">
                <a:solidFill>
                  <a:schemeClr val="tx2"/>
                </a:solidFill>
              </a:rPr>
              <a:t>Soltanianzadeh</a:t>
            </a:r>
            <a:r>
              <a:rPr lang="en-US" dirty="0">
                <a:solidFill>
                  <a:schemeClr val="tx2"/>
                </a:solidFill>
              </a:rPr>
              <a:t> MD </a:t>
            </a:r>
          </a:p>
          <a:p>
            <a:pPr algn="ctr"/>
            <a:r>
              <a:rPr lang="en-US" dirty="0">
                <a:solidFill>
                  <a:schemeClr val="tx2"/>
                </a:solidFill>
              </a:rPr>
              <a:t>Edmund HSU MD</a:t>
            </a:r>
          </a:p>
          <a:p>
            <a:pPr algn="ctr"/>
            <a:r>
              <a:rPr lang="en-US" dirty="0">
                <a:solidFill>
                  <a:schemeClr val="tx2"/>
                </a:solidFill>
              </a:rPr>
              <a:t> Daniel </a:t>
            </a:r>
            <a:r>
              <a:rPr lang="en-US" dirty="0" err="1">
                <a:solidFill>
                  <a:schemeClr val="tx2"/>
                </a:solidFill>
              </a:rPr>
              <a:t>Weinick</a:t>
            </a:r>
            <a:r>
              <a:rPr lang="en-US" dirty="0">
                <a:solidFill>
                  <a:schemeClr val="tx2"/>
                </a:solidFill>
              </a:rPr>
              <a:t> MD</a:t>
            </a:r>
          </a:p>
        </p:txBody>
      </p:sp>
      <p:sp>
        <p:nvSpPr>
          <p:cNvPr id="2" name="Title 1">
            <a:extLst>
              <a:ext uri="{FF2B5EF4-FFF2-40B4-BE49-F238E27FC236}">
                <a16:creationId xmlns:a16="http://schemas.microsoft.com/office/drawing/2014/main" id="{D88D3AA4-D04B-A444-9C52-D128C029C044}"/>
              </a:ext>
            </a:extLst>
          </p:cNvPr>
          <p:cNvSpPr>
            <a:spLocks noGrp="1"/>
          </p:cNvSpPr>
          <p:nvPr>
            <p:ph type="ctrTitle"/>
          </p:nvPr>
        </p:nvSpPr>
        <p:spPr>
          <a:xfrm>
            <a:off x="4654295" y="1266958"/>
            <a:ext cx="6808362" cy="4528457"/>
          </a:xfrm>
        </p:spPr>
        <p:txBody>
          <a:bodyPr anchor="ctr">
            <a:normAutofit/>
          </a:bodyPr>
          <a:lstStyle/>
          <a:p>
            <a:r>
              <a:rPr lang="en-US" sz="5600"/>
              <a:t>Pericardiocentesis</a:t>
            </a:r>
          </a:p>
        </p:txBody>
      </p:sp>
    </p:spTree>
    <p:extLst>
      <p:ext uri="{BB962C8B-B14F-4D97-AF65-F5344CB8AC3E}">
        <p14:creationId xmlns:p14="http://schemas.microsoft.com/office/powerpoint/2010/main" val="19904345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018C3-CEEF-1046-B6CA-054D0D931BA1}"/>
              </a:ext>
            </a:extLst>
          </p:cNvPr>
          <p:cNvSpPr>
            <a:spLocks noGrp="1"/>
          </p:cNvSpPr>
          <p:nvPr>
            <p:ph type="title"/>
          </p:nvPr>
        </p:nvSpPr>
        <p:spPr/>
        <p:txBody>
          <a:bodyPr/>
          <a:lstStyle/>
          <a:p>
            <a:r>
              <a:rPr lang="en-US" dirty="0"/>
              <a:t>What’s the difference between this:</a:t>
            </a:r>
          </a:p>
        </p:txBody>
      </p:sp>
      <p:pic>
        <p:nvPicPr>
          <p:cNvPr id="3" name="Cardiac_PSL_pericardialeffusion_ejy_crop" descr="Cardiac_PSL_pericardialeffusion_ejy_crop">
            <a:hlinkClick r:id="" action="ppaction://media"/>
            <a:extLst>
              <a:ext uri="{FF2B5EF4-FFF2-40B4-BE49-F238E27FC236}">
                <a16:creationId xmlns:a16="http://schemas.microsoft.com/office/drawing/2014/main" id="{2F2C8664-024E-4B4A-91A9-D5F3C7CECE2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862635" y="1499338"/>
            <a:ext cx="7188199" cy="4905944"/>
          </a:xfrm>
          <a:prstGeom prst="rect">
            <a:avLst/>
          </a:prstGeom>
        </p:spPr>
      </p:pic>
    </p:spTree>
    <p:extLst>
      <p:ext uri="{BB962C8B-B14F-4D97-AF65-F5344CB8AC3E}">
        <p14:creationId xmlns:p14="http://schemas.microsoft.com/office/powerpoint/2010/main" val="486674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BE329-3AC0-4C42-8AD8-6187B02DB068}"/>
              </a:ext>
            </a:extLst>
          </p:cNvPr>
          <p:cNvSpPr>
            <a:spLocks noGrp="1"/>
          </p:cNvSpPr>
          <p:nvPr>
            <p:ph type="title"/>
          </p:nvPr>
        </p:nvSpPr>
        <p:spPr/>
        <p:txBody>
          <a:bodyPr/>
          <a:lstStyle/>
          <a:p>
            <a:r>
              <a:rPr lang="en-US" dirty="0"/>
              <a:t>And this?</a:t>
            </a:r>
          </a:p>
        </p:txBody>
      </p:sp>
      <p:pic>
        <p:nvPicPr>
          <p:cNvPr id="4" name="Cardiac_SubX_Tamponade_ejy_crop" descr="Cardiac_SubX_Tamponade_ejy_crop">
            <a:hlinkClick r:id="" action="ppaction://media"/>
            <a:extLst>
              <a:ext uri="{FF2B5EF4-FFF2-40B4-BE49-F238E27FC236}">
                <a16:creationId xmlns:a16="http://schemas.microsoft.com/office/drawing/2014/main" id="{0E749F54-C44A-184E-B6D4-3CDE1F68058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959882" y="1405263"/>
            <a:ext cx="7902575" cy="5393226"/>
          </a:xfrm>
          <a:prstGeom prst="rect">
            <a:avLst/>
          </a:prstGeom>
        </p:spPr>
      </p:pic>
    </p:spTree>
    <p:extLst>
      <p:ext uri="{BB962C8B-B14F-4D97-AF65-F5344CB8AC3E}">
        <p14:creationId xmlns:p14="http://schemas.microsoft.com/office/powerpoint/2010/main" val="3077221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5FB102A-AFF9-2040-9B8A-5CFDF0FCE39C}"/>
              </a:ext>
            </a:extLst>
          </p:cNvPr>
          <p:cNvSpPr txBox="1"/>
          <p:nvPr/>
        </p:nvSpPr>
        <p:spPr>
          <a:xfrm>
            <a:off x="1040524" y="1376855"/>
            <a:ext cx="184731" cy="369332"/>
          </a:xfrm>
          <a:prstGeom prst="rect">
            <a:avLst/>
          </a:prstGeom>
          <a:noFill/>
        </p:spPr>
        <p:txBody>
          <a:bodyPr wrap="none" rtlCol="0">
            <a:spAutoFit/>
          </a:bodyPr>
          <a:lstStyle/>
          <a:p>
            <a:endParaRPr lang="en-US" dirty="0"/>
          </a:p>
        </p:txBody>
      </p:sp>
      <p:sp>
        <p:nvSpPr>
          <p:cNvPr id="5" name="Title 4">
            <a:extLst>
              <a:ext uri="{FF2B5EF4-FFF2-40B4-BE49-F238E27FC236}">
                <a16:creationId xmlns:a16="http://schemas.microsoft.com/office/drawing/2014/main" id="{FEE9864B-A16E-F945-AA79-68C8CDF970D2}"/>
              </a:ext>
            </a:extLst>
          </p:cNvPr>
          <p:cNvSpPr>
            <a:spLocks noGrp="1"/>
          </p:cNvSpPr>
          <p:nvPr>
            <p:ph type="title"/>
          </p:nvPr>
        </p:nvSpPr>
        <p:spPr/>
        <p:txBody>
          <a:bodyPr/>
          <a:lstStyle/>
          <a:p>
            <a:r>
              <a:rPr lang="en-US" dirty="0"/>
              <a:t>What about this one?</a:t>
            </a:r>
          </a:p>
        </p:txBody>
      </p:sp>
      <p:pic>
        <p:nvPicPr>
          <p:cNvPr id="7" name="Tamponade1" descr="Tamponade1">
            <a:hlinkClick r:id="" action="ppaction://media"/>
            <a:extLst>
              <a:ext uri="{FF2B5EF4-FFF2-40B4-BE49-F238E27FC236}">
                <a16:creationId xmlns:a16="http://schemas.microsoft.com/office/drawing/2014/main" id="{C597AD8F-0C6B-D04B-8A3B-AAA14BAAB37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548475" y="1152983"/>
            <a:ext cx="7095049" cy="5321287"/>
          </a:xfrm>
          <a:prstGeom prst="rect">
            <a:avLst/>
          </a:prstGeom>
        </p:spPr>
      </p:pic>
    </p:spTree>
    <p:extLst>
      <p:ext uri="{BB962C8B-B14F-4D97-AF65-F5344CB8AC3E}">
        <p14:creationId xmlns:p14="http://schemas.microsoft.com/office/powerpoint/2010/main" val="431504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8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amponade2" descr="tamponade2">
            <a:hlinkClick r:id="" action="ppaction://media"/>
            <a:extLst>
              <a:ext uri="{FF2B5EF4-FFF2-40B4-BE49-F238E27FC236}">
                <a16:creationId xmlns:a16="http://schemas.microsoft.com/office/drawing/2014/main" id="{90512DAC-83B5-4248-9959-A0566589585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690307" y="334431"/>
            <a:ext cx="8252183" cy="6189137"/>
          </a:xfrm>
          <a:prstGeom prst="rect">
            <a:avLst/>
          </a:prstGeom>
        </p:spPr>
      </p:pic>
    </p:spTree>
    <p:extLst>
      <p:ext uri="{BB962C8B-B14F-4D97-AF65-F5344CB8AC3E}">
        <p14:creationId xmlns:p14="http://schemas.microsoft.com/office/powerpoint/2010/main" val="1290347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2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7CDC8-9656-AC4D-B8CB-7D7C67B02783}"/>
              </a:ext>
            </a:extLst>
          </p:cNvPr>
          <p:cNvSpPr>
            <a:spLocks noGrp="1"/>
          </p:cNvSpPr>
          <p:nvPr>
            <p:ph type="title"/>
          </p:nvPr>
        </p:nvSpPr>
        <p:spPr/>
        <p:txBody>
          <a:bodyPr/>
          <a:lstStyle/>
          <a:p>
            <a:r>
              <a:rPr lang="en-US" dirty="0"/>
              <a:t>Last one…</a:t>
            </a:r>
          </a:p>
        </p:txBody>
      </p:sp>
      <p:pic>
        <p:nvPicPr>
          <p:cNvPr id="4" name="Picture 3">
            <a:extLst>
              <a:ext uri="{FF2B5EF4-FFF2-40B4-BE49-F238E27FC236}">
                <a16:creationId xmlns:a16="http://schemas.microsoft.com/office/drawing/2014/main" id="{D0C14EC0-E639-2E46-829E-06D40A9A2176}"/>
              </a:ext>
            </a:extLst>
          </p:cNvPr>
          <p:cNvPicPr>
            <a:picLocks noChangeAspect="1"/>
          </p:cNvPicPr>
          <p:nvPr/>
        </p:nvPicPr>
        <p:blipFill>
          <a:blip r:embed="rId3"/>
          <a:stretch>
            <a:fillRect/>
          </a:stretch>
        </p:blipFill>
        <p:spPr>
          <a:xfrm>
            <a:off x="2696475" y="1178795"/>
            <a:ext cx="6799049" cy="5679205"/>
          </a:xfrm>
          <a:prstGeom prst="rect">
            <a:avLst/>
          </a:prstGeom>
        </p:spPr>
      </p:pic>
    </p:spTree>
    <p:extLst>
      <p:ext uri="{BB962C8B-B14F-4D97-AF65-F5344CB8AC3E}">
        <p14:creationId xmlns:p14="http://schemas.microsoft.com/office/powerpoint/2010/main" val="354310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VCPlethoric_crop" descr="IVCPlethoric_crop">
            <a:hlinkClick r:id="" action="ppaction://media"/>
            <a:extLst>
              <a:ext uri="{FF2B5EF4-FFF2-40B4-BE49-F238E27FC236}">
                <a16:creationId xmlns:a16="http://schemas.microsoft.com/office/drawing/2014/main" id="{902BAAD9-2737-A64E-8138-F1AF76E0505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808256" y="0"/>
            <a:ext cx="7954963" cy="6858000"/>
          </a:xfrm>
          <a:prstGeom prst="rect">
            <a:avLst/>
          </a:prstGeom>
        </p:spPr>
      </p:pic>
    </p:spTree>
    <p:extLst>
      <p:ext uri="{BB962C8B-B14F-4D97-AF65-F5344CB8AC3E}">
        <p14:creationId xmlns:p14="http://schemas.microsoft.com/office/powerpoint/2010/main" val="232222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D650CF9-2F6F-0244-8DDF-77AF5C41B210}"/>
              </a:ext>
            </a:extLst>
          </p:cNvPr>
          <p:cNvPicPr>
            <a:picLocks noChangeAspect="1"/>
          </p:cNvPicPr>
          <p:nvPr/>
        </p:nvPicPr>
        <p:blipFill>
          <a:blip r:embed="rId2"/>
          <a:stretch>
            <a:fillRect/>
          </a:stretch>
        </p:blipFill>
        <p:spPr>
          <a:xfrm>
            <a:off x="2387600" y="990600"/>
            <a:ext cx="7416800" cy="4876800"/>
          </a:xfrm>
          <a:prstGeom prst="rect">
            <a:avLst/>
          </a:prstGeom>
        </p:spPr>
      </p:pic>
    </p:spTree>
    <p:extLst>
      <p:ext uri="{BB962C8B-B14F-4D97-AF65-F5344CB8AC3E}">
        <p14:creationId xmlns:p14="http://schemas.microsoft.com/office/powerpoint/2010/main" val="4196508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8C0A-128F-3641-912C-002BD8B66736}"/>
              </a:ext>
            </a:extLst>
          </p:cNvPr>
          <p:cNvSpPr>
            <a:spLocks noGrp="1"/>
          </p:cNvSpPr>
          <p:nvPr>
            <p:ph type="title"/>
          </p:nvPr>
        </p:nvSpPr>
        <p:spPr/>
        <p:txBody>
          <a:bodyPr/>
          <a:lstStyle/>
          <a:p>
            <a:r>
              <a:rPr lang="en-US" dirty="0"/>
              <a:t>Signs of tamponade on echo</a:t>
            </a:r>
          </a:p>
        </p:txBody>
      </p:sp>
      <p:sp>
        <p:nvSpPr>
          <p:cNvPr id="3" name="Content Placeholder 2">
            <a:extLst>
              <a:ext uri="{FF2B5EF4-FFF2-40B4-BE49-F238E27FC236}">
                <a16:creationId xmlns:a16="http://schemas.microsoft.com/office/drawing/2014/main" id="{F207C461-01A4-774D-A57D-71DCBCF77162}"/>
              </a:ext>
            </a:extLst>
          </p:cNvPr>
          <p:cNvSpPr>
            <a:spLocks noGrp="1"/>
          </p:cNvSpPr>
          <p:nvPr>
            <p:ph idx="1"/>
          </p:nvPr>
        </p:nvSpPr>
        <p:spPr/>
        <p:txBody>
          <a:bodyPr>
            <a:normAutofit/>
          </a:bodyPr>
          <a:lstStyle/>
          <a:p>
            <a:r>
              <a:rPr lang="en-US" sz="2800" dirty="0"/>
              <a:t>RV Diastolic Collapse </a:t>
            </a:r>
          </a:p>
          <a:p>
            <a:pPr lvl="1"/>
            <a:r>
              <a:rPr lang="en-US" sz="2800" dirty="0"/>
              <a:t>Most Specific Sign</a:t>
            </a:r>
          </a:p>
          <a:p>
            <a:r>
              <a:rPr lang="en-US" sz="2800" dirty="0"/>
              <a:t>RA Systolic collapse</a:t>
            </a:r>
          </a:p>
          <a:p>
            <a:pPr lvl="1"/>
            <a:r>
              <a:rPr lang="en-US" sz="2800" dirty="0"/>
              <a:t>Earliest Sign of Tamponade </a:t>
            </a:r>
          </a:p>
        </p:txBody>
      </p:sp>
    </p:spTree>
    <p:extLst>
      <p:ext uri="{BB962C8B-B14F-4D97-AF65-F5344CB8AC3E}">
        <p14:creationId xmlns:p14="http://schemas.microsoft.com/office/powerpoint/2010/main" val="1179055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5F93C-633B-334F-95A2-E18AF22ED37D}"/>
              </a:ext>
            </a:extLst>
          </p:cNvPr>
          <p:cNvSpPr>
            <a:spLocks noGrp="1"/>
          </p:cNvSpPr>
          <p:nvPr>
            <p:ph type="title"/>
          </p:nvPr>
        </p:nvSpPr>
        <p:spPr/>
        <p:txBody>
          <a:bodyPr/>
          <a:lstStyle/>
          <a:p>
            <a:r>
              <a:rPr lang="en-US" dirty="0"/>
              <a:t>An Extra Tool</a:t>
            </a:r>
          </a:p>
        </p:txBody>
      </p:sp>
      <p:pic>
        <p:nvPicPr>
          <p:cNvPr id="4" name="Picture 3" descr="A picture containing cat, sitting, looking, dark&#10;&#10;Description automatically generated">
            <a:extLst>
              <a:ext uri="{FF2B5EF4-FFF2-40B4-BE49-F238E27FC236}">
                <a16:creationId xmlns:a16="http://schemas.microsoft.com/office/drawing/2014/main" id="{5D63E27D-0437-3E43-BA8C-729DE207A3CE}"/>
              </a:ext>
            </a:extLst>
          </p:cNvPr>
          <p:cNvPicPr>
            <a:picLocks noChangeAspect="1"/>
          </p:cNvPicPr>
          <p:nvPr/>
        </p:nvPicPr>
        <p:blipFill>
          <a:blip r:embed="rId3"/>
          <a:stretch>
            <a:fillRect/>
          </a:stretch>
        </p:blipFill>
        <p:spPr>
          <a:xfrm>
            <a:off x="1709057" y="1406513"/>
            <a:ext cx="8186057" cy="4998769"/>
          </a:xfrm>
          <a:prstGeom prst="rect">
            <a:avLst/>
          </a:prstGeom>
        </p:spPr>
      </p:pic>
    </p:spTree>
    <p:extLst>
      <p:ext uri="{BB962C8B-B14F-4D97-AF65-F5344CB8AC3E}">
        <p14:creationId xmlns:p14="http://schemas.microsoft.com/office/powerpoint/2010/main" val="999492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18FF6-CA34-B146-9B6C-BA36E6F04282}"/>
              </a:ext>
            </a:extLst>
          </p:cNvPr>
          <p:cNvSpPr>
            <a:spLocks noGrp="1"/>
          </p:cNvSpPr>
          <p:nvPr>
            <p:ph type="title"/>
          </p:nvPr>
        </p:nvSpPr>
        <p:spPr/>
        <p:txBody>
          <a:bodyPr/>
          <a:lstStyle/>
          <a:p>
            <a:r>
              <a:rPr lang="en-US" dirty="0"/>
              <a:t>Using M-Mode for Tamponade</a:t>
            </a:r>
          </a:p>
        </p:txBody>
      </p:sp>
      <p:pic>
        <p:nvPicPr>
          <p:cNvPr id="6" name="Picture 5" descr="A screen shot of a computer&#10;&#10;Description automatically generated">
            <a:extLst>
              <a:ext uri="{FF2B5EF4-FFF2-40B4-BE49-F238E27FC236}">
                <a16:creationId xmlns:a16="http://schemas.microsoft.com/office/drawing/2014/main" id="{C4C2D797-CB10-4C4A-A779-F14A2D17E478}"/>
              </a:ext>
            </a:extLst>
          </p:cNvPr>
          <p:cNvPicPr>
            <a:picLocks noChangeAspect="1"/>
          </p:cNvPicPr>
          <p:nvPr/>
        </p:nvPicPr>
        <p:blipFill>
          <a:blip r:embed="rId3"/>
          <a:stretch>
            <a:fillRect/>
          </a:stretch>
        </p:blipFill>
        <p:spPr>
          <a:xfrm>
            <a:off x="2464312" y="1410469"/>
            <a:ext cx="7263375" cy="5447531"/>
          </a:xfrm>
          <a:prstGeom prst="rect">
            <a:avLst/>
          </a:prstGeom>
        </p:spPr>
      </p:pic>
    </p:spTree>
    <p:extLst>
      <p:ext uri="{BB962C8B-B14F-4D97-AF65-F5344CB8AC3E}">
        <p14:creationId xmlns:p14="http://schemas.microsoft.com/office/powerpoint/2010/main" val="4164533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9" name="Picture 8">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1" name="Oval 10">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3" name="Picture 12">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5" name="Picture 14">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7" name="Rectangle 16">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19" name="Rectangle 18">
            <a:extLst>
              <a:ext uri="{FF2B5EF4-FFF2-40B4-BE49-F238E27FC236}">
                <a16:creationId xmlns:a16="http://schemas.microsoft.com/office/drawing/2014/main" id="{E6A222EB-A81E-4238-B08D-AAB1828C8E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E014676C-074B-475A-8346-9C901C86CB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cxnSp>
        <p:nvCxnSpPr>
          <p:cNvPr id="23" name="Straight Connector 22">
            <a:extLst>
              <a:ext uri="{FF2B5EF4-FFF2-40B4-BE49-F238E27FC236}">
                <a16:creationId xmlns:a16="http://schemas.microsoft.com/office/drawing/2014/main" id="{179C4C8E-197B-4679-AE96-B5147F971C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56687" y="1930986"/>
            <a:ext cx="0" cy="3200400"/>
          </a:xfrm>
          <a:prstGeom prst="line">
            <a:avLst/>
          </a:prstGeom>
          <a:ln w="15875" cap="sq">
            <a:solidFill>
              <a:schemeClr val="tx2">
                <a:alpha val="70000"/>
              </a:schemeClr>
            </a:solidFill>
            <a:miter lim="800000"/>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F303167-9E60-D74E-BE74-F6F0313BC041}"/>
              </a:ext>
            </a:extLst>
          </p:cNvPr>
          <p:cNvSpPr>
            <a:spLocks noGrp="1"/>
          </p:cNvSpPr>
          <p:nvPr>
            <p:ph type="title"/>
          </p:nvPr>
        </p:nvSpPr>
        <p:spPr>
          <a:xfrm>
            <a:off x="4654295" y="1266958"/>
            <a:ext cx="6808362" cy="4528457"/>
          </a:xfrm>
        </p:spPr>
        <p:txBody>
          <a:bodyPr vert="horz" lIns="91440" tIns="45720" rIns="91440" bIns="45720" rtlCol="0" anchor="ctr">
            <a:normAutofit/>
          </a:bodyPr>
          <a:lstStyle/>
          <a:p>
            <a:r>
              <a:rPr lang="en-US" sz="7200" b="0" i="0" kern="1200" dirty="0">
                <a:solidFill>
                  <a:schemeClr val="tx2"/>
                </a:solidFill>
                <a:latin typeface="+mj-lt"/>
                <a:ea typeface="+mj-ea"/>
                <a:cs typeface="+mj-cs"/>
              </a:rPr>
              <a:t>Approaches</a:t>
            </a:r>
          </a:p>
        </p:txBody>
      </p:sp>
    </p:spTree>
    <p:extLst>
      <p:ext uri="{BB962C8B-B14F-4D97-AF65-F5344CB8AC3E}">
        <p14:creationId xmlns:p14="http://schemas.microsoft.com/office/powerpoint/2010/main" val="6926520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491ADA-7BF4-C64D-8DBF-FC66F4180F06}"/>
              </a:ext>
            </a:extLst>
          </p:cNvPr>
          <p:cNvSpPr/>
          <p:nvPr/>
        </p:nvSpPr>
        <p:spPr>
          <a:xfrm>
            <a:off x="1436916" y="797510"/>
            <a:ext cx="7445828" cy="4832092"/>
          </a:xfrm>
          <a:prstGeom prst="rect">
            <a:avLst/>
          </a:prstGeom>
        </p:spPr>
        <p:txBody>
          <a:bodyPr wrap="square">
            <a:spAutoFit/>
          </a:bodyPr>
          <a:lstStyle/>
          <a:p>
            <a:pPr marL="742950" lvl="1" indent="-285750">
              <a:buFont typeface="Arial" panose="020B0604020202020204" pitchFamily="34" charset="0"/>
              <a:buChar char="•"/>
            </a:pPr>
            <a:r>
              <a:rPr lang="en-US" sz="2800" b="1" dirty="0">
                <a:latin typeface="Gill Sans" panose="020B0502020104020203" pitchFamily="34" charset="-79"/>
                <a:cs typeface="Gill Sans" panose="020B0502020104020203" pitchFamily="34" charset="-79"/>
              </a:rPr>
              <a:t>Apical</a:t>
            </a:r>
            <a:endParaRPr lang="en-US" sz="2800" dirty="0">
              <a:latin typeface="Gill Sans" panose="020B0502020104020203" pitchFamily="34" charset="-79"/>
              <a:cs typeface="Gill Sans" panose="020B0502020104020203" pitchFamily="34" charset="-79"/>
            </a:endParaRPr>
          </a:p>
          <a:p>
            <a:pPr marL="1143000" lvl="2" indent="-228600">
              <a:buFont typeface="Arial" panose="020B0604020202020204" pitchFamily="34" charset="0"/>
              <a:buChar char="•"/>
            </a:pPr>
            <a:r>
              <a:rPr lang="en-US" sz="2800" dirty="0">
                <a:latin typeface="Gill Sans Light" panose="020B0302020104020203" pitchFamily="34" charset="-79"/>
                <a:cs typeface="Gill Sans Light" panose="020B0302020104020203" pitchFamily="34" charset="-79"/>
              </a:rPr>
              <a:t>Shortest path,</a:t>
            </a:r>
          </a:p>
          <a:p>
            <a:pPr marL="1143000" lvl="2" indent="-228600">
              <a:buFont typeface="Arial" panose="020B0604020202020204" pitchFamily="34" charset="0"/>
              <a:buChar char="•"/>
            </a:pPr>
            <a:r>
              <a:rPr lang="en-US" sz="2800" dirty="0">
                <a:latin typeface="Gill Sans Light" panose="020B0302020104020203" pitchFamily="34" charset="-79"/>
                <a:cs typeface="Gill Sans Light" panose="020B0302020104020203" pitchFamily="34" charset="-79"/>
              </a:rPr>
              <a:t>Risk of ventricular puncture </a:t>
            </a:r>
          </a:p>
          <a:p>
            <a:pPr marL="742950" lvl="1" indent="-285750">
              <a:buFont typeface="Arial" panose="020B0604020202020204" pitchFamily="34" charset="0"/>
              <a:buChar char="•"/>
            </a:pPr>
            <a:r>
              <a:rPr lang="en-US" sz="2800" b="1" dirty="0">
                <a:latin typeface="Gill Sans" panose="020B0502020104020203" pitchFamily="34" charset="-79"/>
                <a:cs typeface="Gill Sans" panose="020B0502020104020203" pitchFamily="34" charset="-79"/>
              </a:rPr>
              <a:t>Parasternal</a:t>
            </a:r>
            <a:r>
              <a:rPr lang="en-US" sz="2800" dirty="0">
                <a:latin typeface="Gill Sans Light" panose="020B0302020104020203" pitchFamily="34" charset="-79"/>
                <a:cs typeface="Gill Sans Light" panose="020B0302020104020203" pitchFamily="34" charset="-79"/>
              </a:rPr>
              <a:t> (usually most optimal approach)</a:t>
            </a:r>
          </a:p>
          <a:p>
            <a:pPr marL="1143000" lvl="2" indent="-228600">
              <a:buFont typeface="Arial" panose="020B0604020202020204" pitchFamily="34" charset="0"/>
              <a:buChar char="•"/>
            </a:pPr>
            <a:r>
              <a:rPr lang="en-US" sz="2800" dirty="0">
                <a:latin typeface="Gill Sans Light" panose="020B0302020104020203" pitchFamily="34" charset="-79"/>
                <a:cs typeface="Gill Sans Light" panose="020B0302020104020203" pitchFamily="34" charset="-79"/>
              </a:rPr>
              <a:t>Good visualization of pericardial structures</a:t>
            </a:r>
          </a:p>
          <a:p>
            <a:pPr marL="1143000" lvl="2" indent="-228600">
              <a:buFont typeface="Arial" panose="020B0604020202020204" pitchFamily="34" charset="0"/>
              <a:buChar char="•"/>
            </a:pPr>
            <a:r>
              <a:rPr lang="en-US" sz="2800" dirty="0">
                <a:latin typeface="Gill Sans Light" panose="020B0302020104020203" pitchFamily="34" charset="-79"/>
                <a:cs typeface="Gill Sans Light" panose="020B0302020104020203" pitchFamily="34" charset="-79"/>
              </a:rPr>
              <a:t>Risk of PTX</a:t>
            </a:r>
          </a:p>
          <a:p>
            <a:pPr marL="742950" lvl="1" indent="-285750">
              <a:buFont typeface="Arial" panose="020B0604020202020204" pitchFamily="34" charset="0"/>
              <a:buChar char="•"/>
            </a:pPr>
            <a:r>
              <a:rPr lang="en-US" sz="2800" b="1" dirty="0">
                <a:latin typeface="Gill Sans" panose="020B0502020104020203" pitchFamily="34" charset="-79"/>
                <a:cs typeface="Gill Sans" panose="020B0502020104020203" pitchFamily="34" charset="-79"/>
              </a:rPr>
              <a:t>Subxiphoid</a:t>
            </a:r>
            <a:r>
              <a:rPr lang="en-US" sz="2800" dirty="0">
                <a:latin typeface="Gill Sans Light" panose="020B0302020104020203" pitchFamily="34" charset="-79"/>
                <a:cs typeface="Gill Sans Light" panose="020B0302020104020203" pitchFamily="34" charset="-79"/>
              </a:rPr>
              <a:t> </a:t>
            </a:r>
            <a:endParaRPr lang="en-US" sz="2800" dirty="0">
              <a:latin typeface="Gill Sans" panose="020B0502020104020203" pitchFamily="34" charset="-79"/>
              <a:cs typeface="Gill Sans" panose="020B0502020104020203" pitchFamily="34" charset="-79"/>
            </a:endParaRPr>
          </a:p>
          <a:p>
            <a:pPr marL="1143000" lvl="2" indent="-228600">
              <a:buFont typeface="Arial" panose="020B0604020202020204" pitchFamily="34" charset="0"/>
              <a:buChar char="•"/>
            </a:pPr>
            <a:r>
              <a:rPr lang="en-US" sz="2800" dirty="0">
                <a:latin typeface="Gill Sans Light" panose="020B0302020104020203" pitchFamily="34" charset="-79"/>
                <a:cs typeface="Gill Sans Light" panose="020B0302020104020203" pitchFamily="34" charset="-79"/>
              </a:rPr>
              <a:t>Lowest risk of </a:t>
            </a:r>
            <a:r>
              <a:rPr lang="en-US" sz="2800" dirty="0" err="1">
                <a:latin typeface="Gill Sans Light" panose="020B0302020104020203" pitchFamily="34" charset="-79"/>
                <a:cs typeface="Gill Sans Light" panose="020B0302020104020203" pitchFamily="34" charset="-79"/>
              </a:rPr>
              <a:t>PTx</a:t>
            </a:r>
            <a:endParaRPr lang="en-US" sz="2800" dirty="0">
              <a:latin typeface="Gill Sans Light" panose="020B0302020104020203" pitchFamily="34" charset="-79"/>
              <a:cs typeface="Gill Sans Light" panose="020B0302020104020203" pitchFamily="34" charset="-79"/>
            </a:endParaRPr>
          </a:p>
          <a:p>
            <a:pPr marL="1143000" lvl="2" indent="-228600">
              <a:buFont typeface="Arial" panose="020B0604020202020204" pitchFamily="34" charset="0"/>
              <a:buChar char="•"/>
            </a:pPr>
            <a:r>
              <a:rPr lang="en-US" sz="2800" dirty="0">
                <a:latin typeface="Gill Sans Light" panose="020B0302020104020203" pitchFamily="34" charset="-79"/>
                <a:cs typeface="Gill Sans Light" panose="020B0302020104020203" pitchFamily="34" charset="-79"/>
              </a:rPr>
              <a:t>Requires steeper angle, longer path, possible right atrial puncture </a:t>
            </a:r>
            <a:endParaRPr lang="en-US" sz="2800" dirty="0">
              <a:effectLst/>
              <a:latin typeface="Gill Sans Light" panose="020B0302020104020203" pitchFamily="34" charset="-79"/>
              <a:cs typeface="Gill Sans Light" panose="020B0302020104020203" pitchFamily="34" charset="-79"/>
            </a:endParaRPr>
          </a:p>
        </p:txBody>
      </p:sp>
    </p:spTree>
    <p:extLst>
      <p:ext uri="{BB962C8B-B14F-4D97-AF65-F5344CB8AC3E}">
        <p14:creationId xmlns:p14="http://schemas.microsoft.com/office/powerpoint/2010/main" val="35579814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D1A72DE-3D03-3A49-B120-4286ADB25E14}"/>
              </a:ext>
            </a:extLst>
          </p:cNvPr>
          <p:cNvPicPr>
            <a:picLocks noChangeAspect="1"/>
          </p:cNvPicPr>
          <p:nvPr/>
        </p:nvPicPr>
        <p:blipFill>
          <a:blip r:embed="rId3"/>
          <a:stretch>
            <a:fillRect/>
          </a:stretch>
        </p:blipFill>
        <p:spPr>
          <a:xfrm>
            <a:off x="1656134" y="1530728"/>
            <a:ext cx="8394700" cy="4546221"/>
          </a:xfrm>
          <a:prstGeom prst="rect">
            <a:avLst/>
          </a:prstGeom>
        </p:spPr>
      </p:pic>
      <p:sp>
        <p:nvSpPr>
          <p:cNvPr id="3" name="Title 1">
            <a:extLst>
              <a:ext uri="{FF2B5EF4-FFF2-40B4-BE49-F238E27FC236}">
                <a16:creationId xmlns:a16="http://schemas.microsoft.com/office/drawing/2014/main" id="{E6BA850F-FD1B-B84B-B4C4-57720507C286}"/>
              </a:ext>
            </a:extLst>
          </p:cNvPr>
          <p:cNvSpPr txBox="1">
            <a:spLocks/>
          </p:cNvSpPr>
          <p:nvPr/>
        </p:nvSpPr>
        <p:spPr>
          <a:xfrm>
            <a:off x="646111" y="452718"/>
            <a:ext cx="9404723" cy="1400530"/>
          </a:xfrm>
          <a:prstGeom prst="rect">
            <a:avLst/>
          </a:prstGeom>
        </p:spPr>
        <p:txBody>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Parasternal Approach</a:t>
            </a:r>
          </a:p>
        </p:txBody>
      </p:sp>
    </p:spTree>
    <p:extLst>
      <p:ext uri="{BB962C8B-B14F-4D97-AF65-F5344CB8AC3E}">
        <p14:creationId xmlns:p14="http://schemas.microsoft.com/office/powerpoint/2010/main" val="8458717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B3563-19F9-6A4F-94F5-D39F03C2D039}"/>
              </a:ext>
            </a:extLst>
          </p:cNvPr>
          <p:cNvSpPr>
            <a:spLocks noGrp="1"/>
          </p:cNvSpPr>
          <p:nvPr>
            <p:ph type="title"/>
          </p:nvPr>
        </p:nvSpPr>
        <p:spPr/>
        <p:txBody>
          <a:bodyPr/>
          <a:lstStyle/>
          <a:p>
            <a:r>
              <a:rPr lang="en-US" dirty="0"/>
              <a:t>Blind Subxiphoid Approach</a:t>
            </a:r>
          </a:p>
        </p:txBody>
      </p:sp>
      <p:pic>
        <p:nvPicPr>
          <p:cNvPr id="3" name="Picture 2">
            <a:extLst>
              <a:ext uri="{FF2B5EF4-FFF2-40B4-BE49-F238E27FC236}">
                <a16:creationId xmlns:a16="http://schemas.microsoft.com/office/drawing/2014/main" id="{93B6FFD5-D9DB-DA48-9A45-F84F70C5EDFF}"/>
              </a:ext>
            </a:extLst>
          </p:cNvPr>
          <p:cNvPicPr>
            <a:picLocks noChangeAspect="1"/>
          </p:cNvPicPr>
          <p:nvPr/>
        </p:nvPicPr>
        <p:blipFill>
          <a:blip r:embed="rId3"/>
          <a:stretch>
            <a:fillRect/>
          </a:stretch>
        </p:blipFill>
        <p:spPr>
          <a:xfrm>
            <a:off x="1860829" y="1295364"/>
            <a:ext cx="8234829" cy="5109918"/>
          </a:xfrm>
          <a:prstGeom prst="rect">
            <a:avLst/>
          </a:prstGeom>
        </p:spPr>
      </p:pic>
    </p:spTree>
    <p:extLst>
      <p:ext uri="{BB962C8B-B14F-4D97-AF65-F5344CB8AC3E}">
        <p14:creationId xmlns:p14="http://schemas.microsoft.com/office/powerpoint/2010/main" val="15374329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9" name="Picture 8">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1" name="Oval 10">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3" name="Picture 12">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5" name="Picture 14">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7" name="Rectangle 16">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19" name="Rectangle 18">
            <a:extLst>
              <a:ext uri="{FF2B5EF4-FFF2-40B4-BE49-F238E27FC236}">
                <a16:creationId xmlns:a16="http://schemas.microsoft.com/office/drawing/2014/main" id="{E6A222EB-A81E-4238-B08D-AAB1828C8E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E014676C-074B-475A-8346-9C901C86CB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cxnSp>
        <p:nvCxnSpPr>
          <p:cNvPr id="23" name="Straight Connector 22">
            <a:extLst>
              <a:ext uri="{FF2B5EF4-FFF2-40B4-BE49-F238E27FC236}">
                <a16:creationId xmlns:a16="http://schemas.microsoft.com/office/drawing/2014/main" id="{179C4C8E-197B-4679-AE96-B5147F971C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56687" y="1930986"/>
            <a:ext cx="0" cy="3200400"/>
          </a:xfrm>
          <a:prstGeom prst="line">
            <a:avLst/>
          </a:prstGeom>
          <a:ln w="15875" cap="sq">
            <a:solidFill>
              <a:schemeClr val="tx2">
                <a:alpha val="70000"/>
              </a:schemeClr>
            </a:solidFill>
            <a:miter lim="800000"/>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6CAC8F7-6300-8646-96FA-7F610A594C66}"/>
              </a:ext>
            </a:extLst>
          </p:cNvPr>
          <p:cNvSpPr>
            <a:spLocks noGrp="1"/>
          </p:cNvSpPr>
          <p:nvPr>
            <p:ph type="title"/>
          </p:nvPr>
        </p:nvSpPr>
        <p:spPr>
          <a:xfrm>
            <a:off x="4654295" y="1266958"/>
            <a:ext cx="6808362" cy="4528457"/>
          </a:xfrm>
        </p:spPr>
        <p:txBody>
          <a:bodyPr vert="horz" lIns="91440" tIns="45720" rIns="91440" bIns="45720" rtlCol="0" anchor="ctr">
            <a:normAutofit/>
          </a:bodyPr>
          <a:lstStyle/>
          <a:p>
            <a:r>
              <a:rPr lang="en-US" sz="7200" b="0" i="0" kern="1200" dirty="0">
                <a:solidFill>
                  <a:schemeClr val="tx2"/>
                </a:solidFill>
                <a:latin typeface="+mj-lt"/>
                <a:ea typeface="+mj-ea"/>
                <a:cs typeface="+mj-cs"/>
              </a:rPr>
              <a:t>Pitfalls</a:t>
            </a:r>
          </a:p>
        </p:txBody>
      </p:sp>
    </p:spTree>
    <p:extLst>
      <p:ext uri="{BB962C8B-B14F-4D97-AF65-F5344CB8AC3E}">
        <p14:creationId xmlns:p14="http://schemas.microsoft.com/office/powerpoint/2010/main" val="17790363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7BC10B99-9EF4-4D7F-8F2A-FF90F4DDA9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17.png">
            <a:extLst>
              <a:ext uri="{FF2B5EF4-FFF2-40B4-BE49-F238E27FC236}">
                <a16:creationId xmlns:a16="http://schemas.microsoft.com/office/drawing/2014/main" id="{8834C8EA-08ED-7442-8E4C-56278064152D}"/>
              </a:ext>
            </a:extLst>
          </p:cNvPr>
          <p:cNvPicPr>
            <a:picLocks noChangeAspect="1"/>
          </p:cNvPicPr>
          <p:nvPr/>
        </p:nvPicPr>
        <p:blipFill rotWithShape="1">
          <a:blip r:embed="rId4"/>
          <a:srcRect t="10775" r="2" b="2"/>
          <a:stretch/>
        </p:blipFill>
        <p:spPr>
          <a:xfrm>
            <a:off x="6130607" y="643467"/>
            <a:ext cx="5291667" cy="5571066"/>
          </a:xfrm>
          <a:prstGeom prst="rect">
            <a:avLst/>
          </a:prstGeom>
        </p:spPr>
      </p:pic>
      <p:pic>
        <p:nvPicPr>
          <p:cNvPr id="2" name="image15.png">
            <a:extLst>
              <a:ext uri="{FF2B5EF4-FFF2-40B4-BE49-F238E27FC236}">
                <a16:creationId xmlns:a16="http://schemas.microsoft.com/office/drawing/2014/main" id="{B6426A83-855B-C341-9448-17E40133BC35}"/>
              </a:ext>
            </a:extLst>
          </p:cNvPr>
          <p:cNvPicPr>
            <a:picLocks noChangeAspect="1"/>
          </p:cNvPicPr>
          <p:nvPr/>
        </p:nvPicPr>
        <p:blipFill rotWithShape="1">
          <a:blip r:embed="rId5"/>
          <a:srcRect t="5440" r="2" b="5074"/>
          <a:stretch/>
        </p:blipFill>
        <p:spPr>
          <a:xfrm>
            <a:off x="769726" y="643467"/>
            <a:ext cx="5291665" cy="5571066"/>
          </a:xfrm>
          <a:prstGeom prst="rect">
            <a:avLst/>
          </a:prstGeom>
        </p:spPr>
      </p:pic>
    </p:spTree>
    <p:extLst>
      <p:ext uri="{BB962C8B-B14F-4D97-AF65-F5344CB8AC3E}">
        <p14:creationId xmlns:p14="http://schemas.microsoft.com/office/powerpoint/2010/main" val="3871979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F78FA4-CEDB-3E4B-8D23-3D690E86E07F}"/>
              </a:ext>
            </a:extLst>
          </p:cNvPr>
          <p:cNvPicPr>
            <a:picLocks noChangeAspect="1"/>
          </p:cNvPicPr>
          <p:nvPr/>
        </p:nvPicPr>
        <p:blipFill>
          <a:blip r:embed="rId3"/>
          <a:stretch>
            <a:fillRect/>
          </a:stretch>
        </p:blipFill>
        <p:spPr>
          <a:xfrm>
            <a:off x="1432326" y="0"/>
            <a:ext cx="9327348" cy="6858000"/>
          </a:xfrm>
          <a:prstGeom prst="rect">
            <a:avLst/>
          </a:prstGeom>
        </p:spPr>
      </p:pic>
    </p:spTree>
    <p:extLst>
      <p:ext uri="{BB962C8B-B14F-4D97-AF65-F5344CB8AC3E}">
        <p14:creationId xmlns:p14="http://schemas.microsoft.com/office/powerpoint/2010/main" val="9707784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ppendix N No Lung Sliding.mp4" descr="Appendix N No Lung Sliding.mp4">
            <a:extLst>
              <a:ext uri="{FF2B5EF4-FFF2-40B4-BE49-F238E27FC236}">
                <a16:creationId xmlns:a16="http://schemas.microsoft.com/office/drawing/2014/main" id="{CD0EEDCE-373B-824A-906F-E02F4A5E0379}"/>
              </a:ext>
            </a:extLst>
          </p:cNvPr>
          <p:cNvPicPr>
            <a:picLocks/>
          </p:cNvPicPr>
          <p:nvPr>
            <a:videoFile r:link="rId2"/>
            <p:extLst>
              <p:ext uri="{DAA4B4D4-6D71-4841-9C94-3DE7FCFB9230}">
                <p14:media xmlns:p14="http://schemas.microsoft.com/office/powerpoint/2010/main" r:embed="rId1"/>
              </p:ext>
            </p:extLst>
          </p:nvPr>
        </p:nvPicPr>
        <p:blipFill>
          <a:blip r:embed="rId7"/>
          <a:stretch>
            <a:fillRect/>
          </a:stretch>
        </p:blipFill>
        <p:spPr>
          <a:xfrm>
            <a:off x="279399" y="1247476"/>
            <a:ext cx="5620871" cy="4965064"/>
          </a:xfrm>
          <a:prstGeom prst="rect">
            <a:avLst/>
          </a:prstGeom>
          <a:ln w="12700">
            <a:miter lim="400000"/>
          </a:ln>
        </p:spPr>
      </p:pic>
      <p:pic>
        <p:nvPicPr>
          <p:cNvPr id="3" name="Lungpoint.mp4" descr="Lungpoint.mp4">
            <a:extLst>
              <a:ext uri="{FF2B5EF4-FFF2-40B4-BE49-F238E27FC236}">
                <a16:creationId xmlns:a16="http://schemas.microsoft.com/office/drawing/2014/main" id="{D29A9033-8140-7F48-9F7B-3ED634E463B7}"/>
              </a:ext>
            </a:extLst>
          </p:cNvPr>
          <p:cNvPicPr>
            <a:picLocks/>
          </p:cNvPicPr>
          <p:nvPr>
            <a:videoFile r:link="rId4"/>
            <p:extLst>
              <p:ext uri="{DAA4B4D4-6D71-4841-9C94-3DE7FCFB9230}">
                <p14:media xmlns:p14="http://schemas.microsoft.com/office/powerpoint/2010/main" r:embed="rId3"/>
              </p:ext>
            </p:extLst>
          </p:nvPr>
        </p:nvPicPr>
        <p:blipFill>
          <a:blip r:embed="rId8"/>
          <a:stretch>
            <a:fillRect/>
          </a:stretch>
        </p:blipFill>
        <p:spPr>
          <a:xfrm>
            <a:off x="5900271" y="1247475"/>
            <a:ext cx="5664200" cy="4965065"/>
          </a:xfrm>
          <a:prstGeom prst="rect">
            <a:avLst/>
          </a:prstGeom>
          <a:ln w="12700">
            <a:miter lim="400000"/>
          </a:ln>
        </p:spPr>
      </p:pic>
    </p:spTree>
    <p:extLst>
      <p:ext uri="{BB962C8B-B14F-4D97-AF65-F5344CB8AC3E}">
        <p14:creationId xmlns:p14="http://schemas.microsoft.com/office/powerpoint/2010/main" val="1198813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37" fill="hold"/>
                                        <p:tgtEl>
                                          <p:spTgt spid="2"/>
                                        </p:tgtEl>
                                      </p:cBhvr>
                                    </p:cmd>
                                  </p:childTnLst>
                                </p:cTn>
                              </p:par>
                            </p:childTnLst>
                          </p:cTn>
                        </p:par>
                        <p:par>
                          <p:cTn id="7" fill="hold">
                            <p:stCondLst>
                              <p:cond delay="6037"/>
                            </p:stCondLst>
                            <p:childTnLst>
                              <p:par>
                                <p:cTn id="8" presetID="1" presetClass="mediacall" presetSubtype="0" fill="hold" nodeType="afterEffect">
                                  <p:stCondLst>
                                    <p:cond delay="0"/>
                                  </p:stCondLst>
                                  <p:childTnLst>
                                    <p:cmd type="call" cmd="playFrom(0.0)">
                                      <p:cBhvr>
                                        <p:cTn id="9" dur="625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10" repeatCount="indefinite" fill="hold" display="0">
                  <p:stCondLst>
                    <p:cond delay="indefinite"/>
                  </p:stCondLst>
                </p:cTn>
                <p:tgtEl>
                  <p:spTgt spid="2"/>
                </p:tgtEl>
              </p:cMediaNode>
            </p:video>
            <p:video>
              <p:cMediaNode vol="100000">
                <p:cTn id="11" repeatCount="indefinite" fill="hold" display="0">
                  <p:stCondLst>
                    <p:cond delay="indefinite"/>
                  </p:stCondLst>
                </p:cTn>
                <p:tgtEl>
                  <p:spTgt spid="3"/>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5">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5D5AA8-773B-469A-8802-9645A4DC9B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B lines.mp4" descr="B lines.mp4">
            <a:extLst>
              <a:ext uri="{FF2B5EF4-FFF2-40B4-BE49-F238E27FC236}">
                <a16:creationId xmlns:a16="http://schemas.microsoft.com/office/drawing/2014/main" id="{3BBDEAC6-C4E4-A244-B05C-AF8CC4C9BB12}"/>
              </a:ext>
            </a:extLst>
          </p:cNvPr>
          <p:cNvPicPr>
            <a:picLocks/>
          </p:cNvPicPr>
          <p:nvPr>
            <a:videoFile r:link="rId2"/>
            <p:extLst>
              <p:ext uri="{DAA4B4D4-6D71-4841-9C94-3DE7FCFB9230}">
                <p14:media xmlns:p14="http://schemas.microsoft.com/office/powerpoint/2010/main" r:embed="rId1"/>
              </p:ext>
            </p:extLst>
          </p:nvPr>
        </p:nvPicPr>
        <p:blipFill>
          <a:blip r:embed="rId6"/>
          <a:stretch>
            <a:fillRect/>
          </a:stretch>
        </p:blipFill>
        <p:spPr>
          <a:xfrm>
            <a:off x="1668693" y="643467"/>
            <a:ext cx="7428088" cy="5571066"/>
          </a:xfrm>
          <a:prstGeom prst="rect">
            <a:avLst/>
          </a:prstGeom>
        </p:spPr>
      </p:pic>
      <p:sp>
        <p:nvSpPr>
          <p:cNvPr id="9" name="Rectangle 8">
            <a:extLst>
              <a:ext uri="{FF2B5EF4-FFF2-40B4-BE49-F238E27FC236}">
                <a16:creationId xmlns:a16="http://schemas.microsoft.com/office/drawing/2014/main" id="{C75AF42C-C556-454E-B2D3-2C917CB812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868229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1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repeatCount="indefinite" fill="hold" display="0">
                  <p:stCondLst>
                    <p:cond delay="indefinite"/>
                  </p:stCondLst>
                </p:cTn>
                <p:tgtEl>
                  <p:spTgt spid="2"/>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CD40C-BAF4-5F40-8B59-F3431141FC57}"/>
              </a:ext>
            </a:extLst>
          </p:cNvPr>
          <p:cNvSpPr>
            <a:spLocks noGrp="1"/>
          </p:cNvSpPr>
          <p:nvPr>
            <p:ph type="title"/>
          </p:nvPr>
        </p:nvSpPr>
        <p:spPr/>
        <p:txBody>
          <a:bodyPr/>
          <a:lstStyle/>
          <a:p>
            <a:r>
              <a:rPr lang="en-US" dirty="0"/>
              <a:t>Other complications</a:t>
            </a:r>
          </a:p>
        </p:txBody>
      </p:sp>
      <p:sp>
        <p:nvSpPr>
          <p:cNvPr id="3" name="Content Placeholder 2">
            <a:extLst>
              <a:ext uri="{FF2B5EF4-FFF2-40B4-BE49-F238E27FC236}">
                <a16:creationId xmlns:a16="http://schemas.microsoft.com/office/drawing/2014/main" id="{2C265CE4-8A37-A446-BD86-9323A3E458C0}"/>
              </a:ext>
            </a:extLst>
          </p:cNvPr>
          <p:cNvSpPr>
            <a:spLocks noGrp="1"/>
          </p:cNvSpPr>
          <p:nvPr>
            <p:ph idx="1"/>
          </p:nvPr>
        </p:nvSpPr>
        <p:spPr/>
        <p:txBody>
          <a:bodyPr>
            <a:normAutofit/>
          </a:bodyPr>
          <a:lstStyle/>
          <a:p>
            <a:r>
              <a:rPr lang="en-US" sz="2800" dirty="0"/>
              <a:t>Liver Laceration from Subxiphoid Blind Approach</a:t>
            </a:r>
          </a:p>
          <a:p>
            <a:r>
              <a:rPr lang="en-US" sz="2800" dirty="0"/>
              <a:t>Bacteremia</a:t>
            </a:r>
          </a:p>
          <a:p>
            <a:r>
              <a:rPr lang="en-US" sz="2800" dirty="0"/>
              <a:t>V-tach/Arrhythmia </a:t>
            </a:r>
          </a:p>
          <a:p>
            <a:r>
              <a:rPr lang="en-US" sz="2800" dirty="0"/>
              <a:t>Puncture the myocardium</a:t>
            </a:r>
          </a:p>
        </p:txBody>
      </p:sp>
    </p:spTree>
    <p:extLst>
      <p:ext uri="{BB962C8B-B14F-4D97-AF65-F5344CB8AC3E}">
        <p14:creationId xmlns:p14="http://schemas.microsoft.com/office/powerpoint/2010/main" val="7047936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840</Words>
  <Application>Microsoft Macintosh PowerPoint</Application>
  <PresentationFormat>Widescreen</PresentationFormat>
  <Paragraphs>100</Paragraphs>
  <Slides>21</Slides>
  <Notes>16</Notes>
  <HiddenSlides>0</HiddenSlides>
  <MMClips>8</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Century Gothic</vt:lpstr>
      <vt:lpstr>Gill Sans</vt:lpstr>
      <vt:lpstr>Gill Sans Light</vt:lpstr>
      <vt:lpstr>Wingdings 3</vt:lpstr>
      <vt:lpstr>Ion</vt:lpstr>
      <vt:lpstr>Pericardiocentesis</vt:lpstr>
      <vt:lpstr>What’s the difference between this:</vt:lpstr>
      <vt:lpstr>And this?</vt:lpstr>
      <vt:lpstr>What about this one?</vt:lpstr>
      <vt:lpstr>PowerPoint Presentation</vt:lpstr>
      <vt:lpstr>Last one…</vt:lpstr>
      <vt:lpstr>PowerPoint Presentation</vt:lpstr>
      <vt:lpstr>PowerPoint Presentation</vt:lpstr>
      <vt:lpstr>Signs of tamponade on echo</vt:lpstr>
      <vt:lpstr>An Extra Tool</vt:lpstr>
      <vt:lpstr>Using M-Mode for Tamponade</vt:lpstr>
      <vt:lpstr>Approaches</vt:lpstr>
      <vt:lpstr>PowerPoint Presentation</vt:lpstr>
      <vt:lpstr>PowerPoint Presentation</vt:lpstr>
      <vt:lpstr>Blind Subxiphoid Approach</vt:lpstr>
      <vt:lpstr>Pitfalls</vt:lpstr>
      <vt:lpstr>PowerPoint Presentation</vt:lpstr>
      <vt:lpstr>PowerPoint Presentation</vt:lpstr>
      <vt:lpstr>PowerPoint Presentation</vt:lpstr>
      <vt:lpstr>PowerPoint Presentation</vt:lpstr>
      <vt:lpstr>Other complications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Pericardiocentesis</dc:title>
  <dc:creator>Microsoft Office User</dc:creator>
  <cp:lastModifiedBy>Liz Yetter</cp:lastModifiedBy>
  <cp:revision>3</cp:revision>
  <dcterms:created xsi:type="dcterms:W3CDTF">2020-08-11T04:04:39Z</dcterms:created>
  <dcterms:modified xsi:type="dcterms:W3CDTF">2024-02-28T23:27:20Z</dcterms:modified>
</cp:coreProperties>
</file>