
<file path=[Content_Types].xml><?xml version="1.0" encoding="utf-8"?>
<Types xmlns="http://schemas.openxmlformats.org/package/2006/content-types">
  <Default Extension="gif" ContentType="image/gif"/>
  <Default Extension="jpeg" ContentType="image/jpeg"/>
  <Default Extension="jpg" ContentType="image/jpeg"/>
  <Default Extension="mp4" ContentType="video/mp4"/>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9" r:id="rId1"/>
  </p:sldMasterIdLst>
  <p:notesMasterIdLst>
    <p:notesMasterId r:id="rId51"/>
  </p:notesMasterIdLst>
  <p:sldIdLst>
    <p:sldId id="256" r:id="rId2"/>
    <p:sldId id="257" r:id="rId3"/>
    <p:sldId id="293" r:id="rId4"/>
    <p:sldId id="297" r:id="rId5"/>
    <p:sldId id="298" r:id="rId6"/>
    <p:sldId id="299" r:id="rId7"/>
    <p:sldId id="301" r:id="rId8"/>
    <p:sldId id="302" r:id="rId9"/>
    <p:sldId id="303" r:id="rId10"/>
    <p:sldId id="304" r:id="rId11"/>
    <p:sldId id="294" r:id="rId12"/>
    <p:sldId id="305" r:id="rId13"/>
    <p:sldId id="295" r:id="rId14"/>
    <p:sldId id="296" r:id="rId15"/>
    <p:sldId id="306" r:id="rId16"/>
    <p:sldId id="292" r:id="rId17"/>
    <p:sldId id="265" r:id="rId18"/>
    <p:sldId id="258" r:id="rId19"/>
    <p:sldId id="259" r:id="rId20"/>
    <p:sldId id="273" r:id="rId21"/>
    <p:sldId id="291" r:id="rId22"/>
    <p:sldId id="266" r:id="rId23"/>
    <p:sldId id="264" r:id="rId24"/>
    <p:sldId id="277" r:id="rId25"/>
    <p:sldId id="270" r:id="rId26"/>
    <p:sldId id="267" r:id="rId27"/>
    <p:sldId id="268" r:id="rId28"/>
    <p:sldId id="272" r:id="rId29"/>
    <p:sldId id="260" r:id="rId30"/>
    <p:sldId id="269" r:id="rId31"/>
    <p:sldId id="271" r:id="rId32"/>
    <p:sldId id="276" r:id="rId33"/>
    <p:sldId id="289" r:id="rId34"/>
    <p:sldId id="290" r:id="rId35"/>
    <p:sldId id="278" r:id="rId36"/>
    <p:sldId id="279" r:id="rId37"/>
    <p:sldId id="280" r:id="rId38"/>
    <p:sldId id="281" r:id="rId39"/>
    <p:sldId id="282" r:id="rId40"/>
    <p:sldId id="283" r:id="rId41"/>
    <p:sldId id="284" r:id="rId42"/>
    <p:sldId id="285" r:id="rId43"/>
    <p:sldId id="286" r:id="rId44"/>
    <p:sldId id="287" r:id="rId45"/>
    <p:sldId id="261" r:id="rId46"/>
    <p:sldId id="274" r:id="rId47"/>
    <p:sldId id="288" r:id="rId48"/>
    <p:sldId id="275" r:id="rId49"/>
    <p:sldId id="263" r:id="rId5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9894"/>
    <p:restoredTop sz="81151"/>
  </p:normalViewPr>
  <p:slideViewPr>
    <p:cSldViewPr snapToGrid="0" snapToObjects="1">
      <p:cViewPr varScale="1">
        <p:scale>
          <a:sx n="90" d="100"/>
          <a:sy n="90" d="100"/>
        </p:scale>
        <p:origin x="208" y="33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6F808A4-C7D5-BE45-943E-C9715BCF17B5}" type="datetimeFigureOut">
              <a:rPr lang="en-US" smtClean="0"/>
              <a:t>2/15/24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0E80E85-D081-3848-9A2C-F73DA65A4B32}" type="slidenum">
              <a:rPr lang="en-US" smtClean="0"/>
              <a:t>‹#›</a:t>
            </a:fld>
            <a:endParaRPr lang="en-US"/>
          </a:p>
        </p:txBody>
      </p:sp>
    </p:spTree>
    <p:extLst>
      <p:ext uri="{BB962C8B-B14F-4D97-AF65-F5344CB8AC3E}">
        <p14:creationId xmlns:p14="http://schemas.microsoft.com/office/powerpoint/2010/main" val="38533530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www.acc.org/latest-in-cardiology/articles/2015/03/30/09/03/contemporary-management-of-acute-pulmonary-embolism" TargetMode="External"/><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www.ncbi.nlm.nih.gov/pubmed/24412030" TargetMode="External"/><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hyperlink" Target="https://en.wikiversity.org/wiki/WikiJournal_of_Medicine/Medical_gallery_of_Blausen_Medical_2014" TargetMode="External"/><Relationship Id="rId7" Type="http://schemas.openxmlformats.org/officeDocument/2006/relationships/hyperlink" Target="https://www.worldcat.org/issn/2002-4436" TargetMode="External"/><Relationship Id="rId2" Type="http://schemas.openxmlformats.org/officeDocument/2006/relationships/slide" Target="../slides/slide19.xml"/><Relationship Id="rId1" Type="http://schemas.openxmlformats.org/officeDocument/2006/relationships/notesMaster" Target="../notesMasters/notesMaster1.xml"/><Relationship Id="rId6" Type="http://schemas.openxmlformats.org/officeDocument/2006/relationships/hyperlink" Target="https://en.wikipedia.org/wiki/International_Standard_Serial_Number" TargetMode="External"/><Relationship Id="rId5" Type="http://schemas.openxmlformats.org/officeDocument/2006/relationships/hyperlink" Target="https://doi.org/10.15347/wjm/2014.010" TargetMode="External"/><Relationship Id="rId4" Type="http://schemas.openxmlformats.org/officeDocument/2006/relationships/hyperlink" Target="https://en.wikipedia.org/wiki/Digital_object_identifier" TargetMode="Externa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s://dx.doi.org/10.14366%2Fusg.17001" TargetMode="External"/><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3" Type="http://schemas.openxmlformats.org/officeDocument/2006/relationships/hyperlink" Target="http://www.ultrasoundpodcast.com/2011/10/dvt-how-to/" TargetMode="External"/><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0E80E85-D081-3848-9A2C-F73DA65A4B32}" type="slidenum">
              <a:rPr lang="en-US" smtClean="0"/>
              <a:t>1</a:t>
            </a:fld>
            <a:endParaRPr lang="en-US"/>
          </a:p>
        </p:txBody>
      </p:sp>
    </p:spTree>
    <p:extLst>
      <p:ext uri="{BB962C8B-B14F-4D97-AF65-F5344CB8AC3E}">
        <p14:creationId xmlns:p14="http://schemas.microsoft.com/office/powerpoint/2010/main" val="19853695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Thanks to Kira </a:t>
            </a:r>
            <a:r>
              <a:rPr lang="en-US" dirty="0" err="1"/>
              <a:t>Melamud</a:t>
            </a:r>
            <a:r>
              <a:rPr lang="en-US"/>
              <a:t>!</a:t>
            </a:r>
          </a:p>
        </p:txBody>
      </p:sp>
      <p:sp>
        <p:nvSpPr>
          <p:cNvPr id="4" name="Slide Number Placeholder 3"/>
          <p:cNvSpPr>
            <a:spLocks noGrp="1"/>
          </p:cNvSpPr>
          <p:nvPr>
            <p:ph type="sldNum" sz="quarter" idx="5"/>
          </p:nvPr>
        </p:nvSpPr>
        <p:spPr/>
        <p:txBody>
          <a:bodyPr/>
          <a:lstStyle/>
          <a:p>
            <a:fld id="{10E80E85-D081-3848-9A2C-F73DA65A4B32}" type="slidenum">
              <a:rPr lang="en-US" smtClean="0"/>
              <a:t>3</a:t>
            </a:fld>
            <a:endParaRPr lang="en-US"/>
          </a:p>
        </p:txBody>
      </p:sp>
    </p:spTree>
    <p:extLst>
      <p:ext uri="{BB962C8B-B14F-4D97-AF65-F5344CB8AC3E}">
        <p14:creationId xmlns:p14="http://schemas.microsoft.com/office/powerpoint/2010/main" val="4498622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0E80E85-D081-3848-9A2C-F73DA65A4B32}" type="slidenum">
              <a:rPr lang="en-US" smtClean="0"/>
              <a:t>4</a:t>
            </a:fld>
            <a:endParaRPr lang="en-US"/>
          </a:p>
        </p:txBody>
      </p:sp>
    </p:spTree>
    <p:extLst>
      <p:ext uri="{BB962C8B-B14F-4D97-AF65-F5344CB8AC3E}">
        <p14:creationId xmlns:p14="http://schemas.microsoft.com/office/powerpoint/2010/main" val="17405435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From Kline</a:t>
            </a:r>
          </a:p>
        </p:txBody>
      </p:sp>
      <p:sp>
        <p:nvSpPr>
          <p:cNvPr id="4" name="Slide Number Placeholder 3"/>
          <p:cNvSpPr>
            <a:spLocks noGrp="1"/>
          </p:cNvSpPr>
          <p:nvPr>
            <p:ph type="sldNum" sz="quarter" idx="5"/>
          </p:nvPr>
        </p:nvSpPr>
        <p:spPr/>
        <p:txBody>
          <a:bodyPr/>
          <a:lstStyle/>
          <a:p>
            <a:fld id="{10E80E85-D081-3848-9A2C-F73DA65A4B32}" type="slidenum">
              <a:rPr lang="en-US" smtClean="0"/>
              <a:t>5</a:t>
            </a:fld>
            <a:endParaRPr lang="en-US"/>
          </a:p>
        </p:txBody>
      </p:sp>
    </p:spTree>
    <p:extLst>
      <p:ext uri="{BB962C8B-B14F-4D97-AF65-F5344CB8AC3E}">
        <p14:creationId xmlns:p14="http://schemas.microsoft.com/office/powerpoint/2010/main" val="181767033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Well’s criteria for PE:  1. Clinical signs/symptoms of DVT (+3) 2. PE is #1 diagnosis or equally likely (+3) 3. HR &gt;100 (+1.5) 4. Immobilization of at least 3 days, or surgery in previous 4 </a:t>
            </a:r>
            <a:r>
              <a:rPr lang="en-US" dirty="0" err="1"/>
              <a:t>wks</a:t>
            </a:r>
            <a:r>
              <a:rPr lang="en-US" dirty="0"/>
              <a:t> (+1.5) 5. Previous, objectively diagnosed PE or DVT (+1.5) 6. Hemoptysis (+1) 7. Malignancy w/ treatment within 6 months or palliative (+1)</a:t>
            </a:r>
          </a:p>
          <a:p>
            <a:endParaRPr lang="en-US" dirty="0"/>
          </a:p>
        </p:txBody>
      </p:sp>
      <p:sp>
        <p:nvSpPr>
          <p:cNvPr id="4" name="Slide Number Placeholder 3"/>
          <p:cNvSpPr>
            <a:spLocks noGrp="1"/>
          </p:cNvSpPr>
          <p:nvPr>
            <p:ph type="sldNum" sz="quarter" idx="5"/>
          </p:nvPr>
        </p:nvSpPr>
        <p:spPr/>
        <p:txBody>
          <a:bodyPr/>
          <a:lstStyle/>
          <a:p>
            <a:fld id="{10E80E85-D081-3848-9A2C-F73DA65A4B32}" type="slidenum">
              <a:rPr lang="en-US" smtClean="0"/>
              <a:t>6</a:t>
            </a:fld>
            <a:endParaRPr lang="en-US"/>
          </a:p>
        </p:txBody>
      </p:sp>
    </p:spTree>
    <p:extLst>
      <p:ext uri="{BB962C8B-B14F-4D97-AF65-F5344CB8AC3E}">
        <p14:creationId xmlns:p14="http://schemas.microsoft.com/office/powerpoint/2010/main" val="228296755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Pulmonary Embolism Rule-Out Criteria Rule (All 9 must  be present to rule out PE/clinical low probability of &lt;15% based on gestalt)</a:t>
            </a:r>
          </a:p>
          <a:p>
            <a:r>
              <a:rPr lang="en-US" dirty="0"/>
              <a:t>1. Age &lt;50yo 2. Pulse &lt;100bmp during entire ED stay 3. Pulse Oximetry &gt;94% at near sea level or &gt;92% at altitudes of 5000 ft+ 4. No hemoptysis 5. No prior VTE history 6. No surgery or trauma requiring endotracheal or epidural anesthesia within last 4 weeks 7. No estrogen use 8. </a:t>
            </a:r>
            <a:r>
              <a:rPr lang="en-US" dirty="0">
                <a:effectLst/>
                <a:latin typeface="Times New Roman" panose="02020603050405020304" pitchFamily="18" charset="0"/>
              </a:rPr>
              <a:t>No unilateral leg swelling, defined as asymmetrical calves on visual inspection w/ patient’s heels raised off of bed.</a:t>
            </a:r>
            <a:endParaRPr lang="en-US" dirty="0"/>
          </a:p>
          <a:p>
            <a:r>
              <a:rPr lang="en-US" dirty="0">
                <a:effectLst/>
                <a:latin typeface="Times New Roman" panose="02020603050405020304" pitchFamily="18" charset="0"/>
              </a:rPr>
              <a:t>One example where PERC would be used would be if you suspect PE but have a low Wells criteria score.  Do a PERC and if negative, stop the work up.  If Positive, get a d-dimer.  If d-dimer neg, stop work up; if positive, get a CTA.</a:t>
            </a:r>
            <a:endParaRPr lang="en-US" dirty="0"/>
          </a:p>
          <a:p>
            <a:endParaRPr lang="en-US" dirty="0"/>
          </a:p>
        </p:txBody>
      </p:sp>
      <p:sp>
        <p:nvSpPr>
          <p:cNvPr id="4" name="Slide Number Placeholder 3"/>
          <p:cNvSpPr>
            <a:spLocks noGrp="1"/>
          </p:cNvSpPr>
          <p:nvPr>
            <p:ph type="sldNum" sz="quarter" idx="5"/>
          </p:nvPr>
        </p:nvSpPr>
        <p:spPr/>
        <p:txBody>
          <a:bodyPr/>
          <a:lstStyle/>
          <a:p>
            <a:fld id="{10E80E85-D081-3848-9A2C-F73DA65A4B32}" type="slidenum">
              <a:rPr lang="en-US" smtClean="0"/>
              <a:t>7</a:t>
            </a:fld>
            <a:endParaRPr lang="en-US"/>
          </a:p>
        </p:txBody>
      </p:sp>
    </p:spTree>
    <p:extLst>
      <p:ext uri="{BB962C8B-B14F-4D97-AF65-F5344CB8AC3E}">
        <p14:creationId xmlns:p14="http://schemas.microsoft.com/office/powerpoint/2010/main" val="17535220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hlinkClick r:id="rId3"/>
              </a:rPr>
              <a:t>http://www.acc.org/latest-in-cardiology/articles/2015/03/30/09/03/contemporary-management-of-acute-pulmonary-embolism</a:t>
            </a:r>
            <a:endParaRPr lang="en-US" dirty="0"/>
          </a:p>
          <a:p>
            <a:endParaRPr lang="en-US" dirty="0"/>
          </a:p>
        </p:txBody>
      </p:sp>
      <p:sp>
        <p:nvSpPr>
          <p:cNvPr id="4" name="Slide Number Placeholder 3"/>
          <p:cNvSpPr>
            <a:spLocks noGrp="1"/>
          </p:cNvSpPr>
          <p:nvPr>
            <p:ph type="sldNum" sz="quarter" idx="5"/>
          </p:nvPr>
        </p:nvSpPr>
        <p:spPr/>
        <p:txBody>
          <a:bodyPr/>
          <a:lstStyle/>
          <a:p>
            <a:fld id="{10E80E85-D081-3848-9A2C-F73DA65A4B32}" type="slidenum">
              <a:rPr lang="en-US" smtClean="0"/>
              <a:t>8</a:t>
            </a:fld>
            <a:endParaRPr lang="en-US"/>
          </a:p>
        </p:txBody>
      </p:sp>
    </p:spTree>
    <p:extLst>
      <p:ext uri="{BB962C8B-B14F-4D97-AF65-F5344CB8AC3E}">
        <p14:creationId xmlns:p14="http://schemas.microsoft.com/office/powerpoint/2010/main" val="76066112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effectLst/>
                <a:latin typeface="Arial" panose="020B0604020202020204" pitchFamily="34" charset="0"/>
              </a:rPr>
              <a:t>From EM Crit 128</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effectLst/>
                <a:latin typeface="Arial" panose="020B0604020202020204" pitchFamily="34" charset="0"/>
              </a:rPr>
              <a:t>PE </a:t>
            </a:r>
            <a:r>
              <a:rPr lang="en-US" dirty="0" err="1">
                <a:effectLst/>
                <a:latin typeface="Arial" panose="020B0604020202020204" pitchFamily="34" charset="0"/>
              </a:rPr>
              <a:t>tx</a:t>
            </a:r>
            <a:r>
              <a:rPr lang="en-US" dirty="0">
                <a:effectLst/>
                <a:latin typeface="Arial" panose="020B0604020202020204" pitchFamily="34" charset="0"/>
              </a:rPr>
              <a:t>:  IV Heparin for anticoagulation and if </a:t>
            </a:r>
            <a:r>
              <a:rPr lang="en-US" dirty="0" err="1">
                <a:effectLst/>
                <a:latin typeface="Arial" panose="020B0604020202020204" pitchFamily="34" charset="0"/>
              </a:rPr>
              <a:t>submassive</a:t>
            </a:r>
            <a:r>
              <a:rPr lang="en-US" dirty="0">
                <a:effectLst/>
                <a:latin typeface="Arial" panose="020B0604020202020204" pitchFamily="34" charset="0"/>
              </a:rPr>
              <a:t> or massive, add fibrinolysis (tPA) as above.  If you suspect PE and have high Well’s Criteria, start Heparin while you’re waiting for your CTA.  </a:t>
            </a:r>
            <a:r>
              <a:rPr lang="en-US" b="1" dirty="0">
                <a:effectLst/>
                <a:latin typeface="Arial" panose="020B0604020202020204" pitchFamily="34" charset="0"/>
              </a:rPr>
              <a:t>Unfractionated heparin Bolus 80u/kg IV followed by infusion of 18u/kg/</a:t>
            </a:r>
            <a:r>
              <a:rPr lang="en-US" b="1" dirty="0" err="1">
                <a:effectLst/>
                <a:latin typeface="Arial" panose="020B0604020202020204" pitchFamily="34" charset="0"/>
              </a:rPr>
              <a:t>hr</a:t>
            </a:r>
            <a:r>
              <a:rPr lang="en-US" b="1" dirty="0">
                <a:effectLst/>
                <a:latin typeface="Arial" panose="020B0604020202020204" pitchFamily="34" charset="0"/>
              </a:rPr>
              <a:t> IV.  </a:t>
            </a:r>
            <a:endParaRPr lang="en-US" dirty="0"/>
          </a:p>
          <a:p>
            <a:endParaRPr lang="en-US" dirty="0"/>
          </a:p>
          <a:p>
            <a:r>
              <a:rPr lang="en-US" dirty="0">
                <a:effectLst/>
                <a:latin typeface="Times New Roman" panose="02020603050405020304" pitchFamily="18" charset="0"/>
              </a:rPr>
              <a:t>Fibrinolysis:</a:t>
            </a:r>
            <a:endParaRPr lang="en-US" dirty="0"/>
          </a:p>
          <a:p>
            <a:r>
              <a:rPr lang="en-US" b="1" dirty="0">
                <a:effectLst/>
                <a:latin typeface="Times New Roman" panose="02020603050405020304" pitchFamily="18" charset="0"/>
              </a:rPr>
              <a:t>tPA Dosing for PE:</a:t>
            </a:r>
            <a:endParaRPr lang="en-US" dirty="0"/>
          </a:p>
          <a:p>
            <a:r>
              <a:rPr lang="en-US" b="1" dirty="0">
                <a:effectLst/>
                <a:latin typeface="Times New Roman" panose="02020603050405020304" pitchFamily="18" charset="0"/>
              </a:rPr>
              <a:t>-IV bolus 10 mg then 90 mg infusion over 2 hours (max 100mg total if going with full dose).  If hemodynamic compromise, start heparin or LMWH after tPA finishes.   Hold heparin while giving tPA.</a:t>
            </a:r>
            <a:endParaRPr lang="en-US" dirty="0"/>
          </a:p>
          <a:p>
            <a:r>
              <a:rPr lang="en-US" b="1" dirty="0">
                <a:effectLst/>
                <a:latin typeface="Times New Roman" panose="02020603050405020304" pitchFamily="18" charset="0"/>
              </a:rPr>
              <a:t>If you are doing half dose tPA for certain </a:t>
            </a:r>
            <a:r>
              <a:rPr lang="en-US" b="1" dirty="0" err="1">
                <a:effectLst/>
                <a:latin typeface="Times New Roman" panose="02020603050405020304" pitchFamily="18" charset="0"/>
              </a:rPr>
              <a:t>submassive</a:t>
            </a:r>
            <a:r>
              <a:rPr lang="en-US" b="1" dirty="0">
                <a:effectLst/>
                <a:latin typeface="Times New Roman" panose="02020603050405020304" pitchFamily="18" charset="0"/>
              </a:rPr>
              <a:t> PE with the beginning of hemodynamic decompensation, dosing is a total of 50mg total rather than 100mg (10mg bolus and 40mg infusion over 2 hours)-MOPETT dosing.</a:t>
            </a:r>
            <a:endParaRPr lang="en-US" dirty="0"/>
          </a:p>
          <a:p>
            <a:br>
              <a:rPr lang="en-US" dirty="0"/>
            </a:br>
            <a:endParaRPr lang="en-US" dirty="0"/>
          </a:p>
          <a:p>
            <a:r>
              <a:rPr lang="en-US" b="1" dirty="0">
                <a:effectLst/>
                <a:latin typeface="Times New Roman" panose="02020603050405020304" pitchFamily="18" charset="0"/>
              </a:rPr>
              <a:t>Going with a half dose and checking the patient’s vitals may be a better solution as there is lowered risk of bleeding:</a:t>
            </a:r>
            <a:endParaRPr lang="en-US" dirty="0"/>
          </a:p>
          <a:p>
            <a:r>
              <a:rPr lang="en-US" dirty="0">
                <a:hlinkClick r:id="rId3"/>
              </a:rPr>
              <a:t>http://www.ncbi.nlm.nih.gov/pubmed/24412030</a:t>
            </a:r>
            <a:endParaRPr lang="en-US" dirty="0"/>
          </a:p>
          <a:p>
            <a:r>
              <a:rPr lang="en-US" dirty="0">
                <a:solidFill>
                  <a:srgbClr val="000000"/>
                </a:solidFill>
                <a:effectLst/>
                <a:latin typeface="arial" panose="020B0604020202020204" pitchFamily="34" charset="0"/>
              </a:rPr>
              <a:t>The results of this meta-analysis were hypothesis-generating. Based on the limited data, our systematic review suggested that low dose rt-PA had similar efficacy but was safer than standard dose of rt-PA. In addition, compared with heparin, low dose rt-PA didn't increase the risk of major bleeding for eligible PE patients.</a:t>
            </a:r>
            <a:endParaRPr lang="en-US" dirty="0"/>
          </a:p>
          <a:p>
            <a:endParaRPr lang="en-US" dirty="0"/>
          </a:p>
        </p:txBody>
      </p:sp>
      <p:sp>
        <p:nvSpPr>
          <p:cNvPr id="4" name="Slide Number Placeholder 3"/>
          <p:cNvSpPr>
            <a:spLocks noGrp="1"/>
          </p:cNvSpPr>
          <p:nvPr>
            <p:ph type="sldNum" sz="quarter" idx="5"/>
          </p:nvPr>
        </p:nvSpPr>
        <p:spPr/>
        <p:txBody>
          <a:bodyPr/>
          <a:lstStyle/>
          <a:p>
            <a:fld id="{10E80E85-D081-3848-9A2C-F73DA65A4B32}" type="slidenum">
              <a:rPr lang="en-US" smtClean="0"/>
              <a:t>9</a:t>
            </a:fld>
            <a:endParaRPr lang="en-US"/>
          </a:p>
        </p:txBody>
      </p:sp>
    </p:spTree>
    <p:extLst>
      <p:ext uri="{BB962C8B-B14F-4D97-AF65-F5344CB8AC3E}">
        <p14:creationId xmlns:p14="http://schemas.microsoft.com/office/powerpoint/2010/main" val="15420907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More extensive list </a:t>
            </a:r>
            <a:r>
              <a:rPr lang="en-US" dirty="0" err="1"/>
              <a:t>tintinalli’s</a:t>
            </a:r>
            <a:r>
              <a:rPr lang="en-US" dirty="0"/>
              <a:t> </a:t>
            </a:r>
            <a:r>
              <a:rPr lang="en-US" dirty="0" err="1"/>
              <a:t>ch</a:t>
            </a:r>
            <a:r>
              <a:rPr lang="en-US" dirty="0"/>
              <a:t> 56</a:t>
            </a:r>
          </a:p>
        </p:txBody>
      </p:sp>
      <p:sp>
        <p:nvSpPr>
          <p:cNvPr id="4" name="Slide Number Placeholder 3"/>
          <p:cNvSpPr>
            <a:spLocks noGrp="1"/>
          </p:cNvSpPr>
          <p:nvPr>
            <p:ph type="sldNum" sz="quarter" idx="5"/>
          </p:nvPr>
        </p:nvSpPr>
        <p:spPr/>
        <p:txBody>
          <a:bodyPr/>
          <a:lstStyle/>
          <a:p>
            <a:fld id="{10E80E85-D081-3848-9A2C-F73DA65A4B32}" type="slidenum">
              <a:rPr lang="en-US" smtClean="0"/>
              <a:t>10</a:t>
            </a:fld>
            <a:endParaRPr lang="en-US"/>
          </a:p>
        </p:txBody>
      </p:sp>
    </p:spTree>
    <p:extLst>
      <p:ext uri="{BB962C8B-B14F-4D97-AF65-F5344CB8AC3E}">
        <p14:creationId xmlns:p14="http://schemas.microsoft.com/office/powerpoint/2010/main" val="414366428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Tricuspid Annular Plane Systolic Excursion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&lt; 17mm is bad, &lt; 14mm is very bad</a:t>
            </a:r>
          </a:p>
          <a:p>
            <a:endParaRPr lang="en-US" dirty="0"/>
          </a:p>
          <a:p>
            <a:endParaRPr lang="en-US" dirty="0"/>
          </a:p>
          <a:p>
            <a:r>
              <a:rPr lang="en-US" dirty="0"/>
              <a:t>Shout out to Jake Canavan</a:t>
            </a:r>
          </a:p>
        </p:txBody>
      </p:sp>
      <p:sp>
        <p:nvSpPr>
          <p:cNvPr id="4" name="Slide Number Placeholder 3"/>
          <p:cNvSpPr>
            <a:spLocks noGrp="1"/>
          </p:cNvSpPr>
          <p:nvPr>
            <p:ph type="sldNum" sz="quarter" idx="5"/>
          </p:nvPr>
        </p:nvSpPr>
        <p:spPr/>
        <p:txBody>
          <a:bodyPr/>
          <a:lstStyle/>
          <a:p>
            <a:fld id="{10E80E85-D081-3848-9A2C-F73DA65A4B32}" type="slidenum">
              <a:rPr lang="en-US" smtClean="0"/>
              <a:t>14</a:t>
            </a:fld>
            <a:endParaRPr lang="en-US"/>
          </a:p>
        </p:txBody>
      </p:sp>
    </p:spTree>
    <p:extLst>
      <p:ext uri="{BB962C8B-B14F-4D97-AF65-F5344CB8AC3E}">
        <p14:creationId xmlns:p14="http://schemas.microsoft.com/office/powerpoint/2010/main" val="404054034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r>
              <a:rPr lang="en-US" dirty="0"/>
              <a:t>Active cancer +1</a:t>
            </a:r>
          </a:p>
          <a:p>
            <a:pPr lvl="1"/>
            <a:r>
              <a:rPr lang="en-US" dirty="0"/>
              <a:t>Bedridden for 3+ days or major surgery within 4 weeks +1</a:t>
            </a:r>
          </a:p>
          <a:p>
            <a:pPr lvl="1"/>
            <a:r>
              <a:rPr lang="en-US" dirty="0"/>
              <a:t>Calf swelling &gt;3cm compared to other leg +1</a:t>
            </a:r>
          </a:p>
          <a:p>
            <a:pPr lvl="1"/>
            <a:r>
              <a:rPr lang="en-US" dirty="0"/>
              <a:t>Collateral superficial veins present +1</a:t>
            </a:r>
          </a:p>
          <a:p>
            <a:pPr lvl="1"/>
            <a:r>
              <a:rPr lang="en-US" dirty="0"/>
              <a:t>Entire Leg Swollen +1</a:t>
            </a:r>
          </a:p>
          <a:p>
            <a:pPr lvl="1"/>
            <a:r>
              <a:rPr lang="en-US" dirty="0"/>
              <a:t>Localized tenderness along the deep venous system +1</a:t>
            </a:r>
          </a:p>
          <a:p>
            <a:pPr lvl="1"/>
            <a:r>
              <a:rPr lang="en-US" dirty="0"/>
              <a:t>Pitting edema, confined to symptomatic leg +1</a:t>
            </a:r>
          </a:p>
          <a:p>
            <a:pPr lvl="1"/>
            <a:r>
              <a:rPr lang="en-US" dirty="0"/>
              <a:t>Paralysis, paresis, or recent plaster immobilization of the lower extremity +1</a:t>
            </a:r>
          </a:p>
          <a:p>
            <a:pPr lvl="1"/>
            <a:r>
              <a:rPr lang="en-US" dirty="0"/>
              <a:t>Prior documented DVT +1</a:t>
            </a:r>
          </a:p>
          <a:p>
            <a:pPr lvl="1"/>
            <a:r>
              <a:rPr lang="en-US" dirty="0"/>
              <a:t>Alternative diagnosis to DVT as likely ore more likely -2</a:t>
            </a:r>
          </a:p>
          <a:p>
            <a:endParaRPr lang="en-US" dirty="0"/>
          </a:p>
          <a:p>
            <a:r>
              <a:rPr lang="en-US" dirty="0"/>
              <a:t>If 0 or less:  negative d-dimer = rule out/probability &lt;1%/no ultrasound.  + d-dimer = get ultrasound; if negative, ruled out.  If +, start anticoagulation.  (Per ACEP 2009 guidelines, repeat US in 1 week).</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If 1-2 or less:  negative high-sensitivity d-dimer sufficient to rule out DVT with probability of &lt;1% DVT.  + d-dimer = get Ultrasound; if negative, ruled out.  If +, start anticoagulation.</a:t>
            </a:r>
          </a:p>
          <a:p>
            <a:r>
              <a:rPr lang="en-US" dirty="0"/>
              <a:t>If 3+; go straight to ultrasound.  </a:t>
            </a:r>
          </a:p>
          <a:p>
            <a:r>
              <a:rPr lang="en-US" dirty="0"/>
              <a:t>	D-dimer for risk-stratifying:  </a:t>
            </a:r>
          </a:p>
          <a:p>
            <a:r>
              <a:rPr lang="en-US" dirty="0"/>
              <a:t>	negative dimer and negative US = discharge.  </a:t>
            </a:r>
          </a:p>
          <a:p>
            <a:r>
              <a:rPr lang="en-US" dirty="0"/>
              <a:t>	negative dimer/+ ultrasound, </a:t>
            </a:r>
            <a:r>
              <a:rPr lang="en-US" dirty="0" err="1"/>
              <a:t>anticoagulate</a:t>
            </a:r>
            <a:r>
              <a:rPr lang="en-US" dirty="0"/>
              <a:t>.</a:t>
            </a:r>
          </a:p>
          <a:p>
            <a:r>
              <a:rPr lang="en-US" dirty="0"/>
              <a:t>	positive dimer/+ ultrasound, anticoagulation.</a:t>
            </a:r>
          </a:p>
          <a:p>
            <a:r>
              <a:rPr lang="en-US" dirty="0"/>
              <a:t>	positive dimer/-ultrasound, repeat ultrasound in 1 week for re-evaluation.</a:t>
            </a:r>
          </a:p>
          <a:p>
            <a:endParaRPr lang="en-US" dirty="0"/>
          </a:p>
        </p:txBody>
      </p:sp>
      <p:sp>
        <p:nvSpPr>
          <p:cNvPr id="4" name="Slide Number Placeholder 3"/>
          <p:cNvSpPr>
            <a:spLocks noGrp="1"/>
          </p:cNvSpPr>
          <p:nvPr>
            <p:ph type="sldNum" sz="quarter" idx="5"/>
          </p:nvPr>
        </p:nvSpPr>
        <p:spPr/>
        <p:txBody>
          <a:bodyPr/>
          <a:lstStyle/>
          <a:p>
            <a:fld id="{10E80E85-D081-3848-9A2C-F73DA65A4B32}" type="slidenum">
              <a:rPr lang="en-US" smtClean="0"/>
              <a:t>17</a:t>
            </a:fld>
            <a:endParaRPr lang="en-US"/>
          </a:p>
        </p:txBody>
      </p:sp>
    </p:spTree>
    <p:extLst>
      <p:ext uri="{BB962C8B-B14F-4D97-AF65-F5344CB8AC3E}">
        <p14:creationId xmlns:p14="http://schemas.microsoft.com/office/powerpoint/2010/main" val="213450102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t>
            </a:r>
            <a:r>
              <a:rPr lang="en-US" dirty="0" err="1"/>
              <a:t>www.ultrasoundpaedia.com</a:t>
            </a:r>
            <a:r>
              <a:rPr lang="en-US" dirty="0"/>
              <a:t>/normal-</a:t>
            </a:r>
            <a:r>
              <a:rPr lang="en-US" dirty="0" err="1"/>
              <a:t>dvt</a:t>
            </a:r>
            <a:r>
              <a:rPr lang="en-US" dirty="0"/>
              <a:t>-leg/</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Image:  https://</a:t>
            </a:r>
            <a:r>
              <a:rPr lang="en-US" dirty="0" err="1"/>
              <a:t>clinicalgate.com</a:t>
            </a:r>
            <a:r>
              <a:rPr lang="en-US" dirty="0"/>
              <a:t>/ultrasound-guided-regional-anesthesia/</a:t>
            </a:r>
          </a:p>
          <a:p>
            <a:endParaRPr lang="en-US" dirty="0"/>
          </a:p>
          <a:p>
            <a:r>
              <a:rPr lang="en-US" dirty="0"/>
              <a:t>High frequency linear probe ~7.5 MHz</a:t>
            </a:r>
          </a:p>
          <a:p>
            <a:r>
              <a:rPr lang="en-US" dirty="0"/>
              <a:t>Probe marker toward the patient’s RIGHT, transverse</a:t>
            </a:r>
          </a:p>
          <a:p>
            <a:r>
              <a:rPr lang="en-US" dirty="0">
                <a:effectLst/>
              </a:rPr>
              <a:t>Hip slightly flexed, externally rotated and abducted with knee in slight flexion (i.e. frog leg)</a:t>
            </a:r>
          </a:p>
          <a:p>
            <a:pPr lvl="1"/>
            <a:r>
              <a:rPr lang="en-US" dirty="0">
                <a:effectLst/>
              </a:rPr>
              <a:t>Can place towel under patient’s knee for comfort</a:t>
            </a:r>
          </a:p>
          <a:p>
            <a:r>
              <a:rPr lang="en-US" dirty="0"/>
              <a:t>Goldilocks- Enough pressure to collapse the vein (may tent the artery a little).  Should not compress the artery nor should be so light that you don’t compress the vein completely.  Excessive pressure can collapse an artery in a volume depleted patient.  Can use color flow or pulse wave doppler if unable to distinguish between artery and vein.</a:t>
            </a:r>
          </a:p>
          <a:p>
            <a:endParaRPr lang="en-US" dirty="0"/>
          </a:p>
        </p:txBody>
      </p:sp>
      <p:sp>
        <p:nvSpPr>
          <p:cNvPr id="4" name="Slide Number Placeholder 3"/>
          <p:cNvSpPr>
            <a:spLocks noGrp="1"/>
          </p:cNvSpPr>
          <p:nvPr>
            <p:ph type="sldNum" sz="quarter" idx="5"/>
          </p:nvPr>
        </p:nvSpPr>
        <p:spPr/>
        <p:txBody>
          <a:bodyPr/>
          <a:lstStyle/>
          <a:p>
            <a:fld id="{10E80E85-D081-3848-9A2C-F73DA65A4B32}" type="slidenum">
              <a:rPr lang="en-US" smtClean="0"/>
              <a:t>18</a:t>
            </a:fld>
            <a:endParaRPr lang="en-US"/>
          </a:p>
        </p:txBody>
      </p:sp>
    </p:spTree>
    <p:extLst>
      <p:ext uri="{BB962C8B-B14F-4D97-AF65-F5344CB8AC3E}">
        <p14:creationId xmlns:p14="http://schemas.microsoft.com/office/powerpoint/2010/main" val="406878778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dirty="0" err="1">
                <a:solidFill>
                  <a:schemeClr val="tx1"/>
                </a:solidFill>
                <a:effectLst/>
                <a:latin typeface="+mn-lt"/>
                <a:ea typeface="+mn-ea"/>
                <a:cs typeface="+mn-cs"/>
              </a:rPr>
              <a:t>Blausen.com</a:t>
            </a:r>
            <a:r>
              <a:rPr lang="en-US" sz="1200" b="0" i="0" u="none" strike="noStrike" kern="1200" dirty="0">
                <a:solidFill>
                  <a:schemeClr val="tx1"/>
                </a:solidFill>
                <a:effectLst/>
                <a:latin typeface="+mn-lt"/>
                <a:ea typeface="+mn-ea"/>
                <a:cs typeface="+mn-cs"/>
              </a:rPr>
              <a:t> staff (2014). "</a:t>
            </a:r>
            <a:r>
              <a:rPr lang="en-US" sz="1200" b="0" i="0" u="none" strike="noStrike" kern="1200" dirty="0">
                <a:solidFill>
                  <a:schemeClr val="tx1"/>
                </a:solidFill>
                <a:effectLst/>
                <a:latin typeface="+mn-lt"/>
                <a:ea typeface="+mn-ea"/>
                <a:cs typeface="+mn-cs"/>
                <a:hlinkClick r:id="rId3"/>
              </a:rPr>
              <a:t>Medical gallery of Blausen Medical 2014</a:t>
            </a:r>
            <a:r>
              <a:rPr lang="en-US" sz="1200" b="0" i="0" u="none" strike="noStrike" kern="1200" dirty="0">
                <a:solidFill>
                  <a:schemeClr val="tx1"/>
                </a:solidFill>
                <a:effectLst/>
                <a:latin typeface="+mn-lt"/>
                <a:ea typeface="+mn-ea"/>
                <a:cs typeface="+mn-cs"/>
              </a:rPr>
              <a:t>". </a:t>
            </a:r>
            <a:r>
              <a:rPr lang="en-US" sz="1200" b="0" i="1" u="none" strike="noStrike" kern="1200" dirty="0" err="1">
                <a:solidFill>
                  <a:schemeClr val="tx1"/>
                </a:solidFill>
                <a:effectLst/>
                <a:latin typeface="+mn-lt"/>
                <a:ea typeface="+mn-ea"/>
                <a:cs typeface="+mn-cs"/>
              </a:rPr>
              <a:t>WikiJournal</a:t>
            </a:r>
            <a:r>
              <a:rPr lang="en-US" sz="1200" b="0" i="1" u="none" strike="noStrike" kern="1200" dirty="0">
                <a:solidFill>
                  <a:schemeClr val="tx1"/>
                </a:solidFill>
                <a:effectLst/>
                <a:latin typeface="+mn-lt"/>
                <a:ea typeface="+mn-ea"/>
                <a:cs typeface="+mn-cs"/>
              </a:rPr>
              <a:t> of Medicine</a:t>
            </a:r>
            <a:r>
              <a:rPr lang="en-US" sz="1200" b="0" i="0" u="none" strike="noStrike" kern="1200" dirty="0">
                <a:solidFill>
                  <a:schemeClr val="tx1"/>
                </a:solidFill>
                <a:effectLst/>
                <a:latin typeface="+mn-lt"/>
                <a:ea typeface="+mn-ea"/>
                <a:cs typeface="+mn-cs"/>
              </a:rPr>
              <a:t> </a:t>
            </a:r>
            <a:r>
              <a:rPr lang="en-US" sz="1200" b="1" i="0" u="none" strike="noStrike" kern="1200" dirty="0">
                <a:solidFill>
                  <a:schemeClr val="tx1"/>
                </a:solidFill>
                <a:effectLst/>
                <a:latin typeface="+mn-lt"/>
                <a:ea typeface="+mn-ea"/>
                <a:cs typeface="+mn-cs"/>
              </a:rPr>
              <a:t>1</a:t>
            </a:r>
            <a:r>
              <a:rPr lang="en-US" sz="1200" b="0" i="0" u="none" strike="noStrike" kern="1200" dirty="0">
                <a:solidFill>
                  <a:schemeClr val="tx1"/>
                </a:solidFill>
                <a:effectLst/>
                <a:latin typeface="+mn-lt"/>
                <a:ea typeface="+mn-ea"/>
                <a:cs typeface="+mn-cs"/>
              </a:rPr>
              <a:t> (2). </a:t>
            </a:r>
            <a:r>
              <a:rPr lang="en-US" sz="1200" b="0" i="0" u="none" strike="noStrike" kern="1200" dirty="0">
                <a:solidFill>
                  <a:schemeClr val="tx1"/>
                </a:solidFill>
                <a:effectLst/>
                <a:latin typeface="+mn-lt"/>
                <a:ea typeface="+mn-ea"/>
                <a:cs typeface="+mn-cs"/>
                <a:hlinkClick r:id="rId4" tooltip="w:Digital object identifier"/>
              </a:rPr>
              <a:t>DOI</a:t>
            </a:r>
            <a:r>
              <a:rPr lang="en-US" sz="1200" b="0" i="0" u="none" strike="noStrike" kern="1200" dirty="0">
                <a:solidFill>
                  <a:schemeClr val="tx1"/>
                </a:solidFill>
                <a:effectLst/>
                <a:latin typeface="+mn-lt"/>
                <a:ea typeface="+mn-ea"/>
                <a:cs typeface="+mn-cs"/>
              </a:rPr>
              <a:t>:</a:t>
            </a:r>
            <a:r>
              <a:rPr lang="en-US" sz="1200" b="0" i="0" u="none" strike="noStrike" kern="1200" dirty="0">
                <a:solidFill>
                  <a:schemeClr val="tx1"/>
                </a:solidFill>
                <a:effectLst/>
                <a:latin typeface="+mn-lt"/>
                <a:ea typeface="+mn-ea"/>
                <a:cs typeface="+mn-cs"/>
                <a:hlinkClick r:id="rId5"/>
              </a:rPr>
              <a:t>10.15347/wjm/2014.010</a:t>
            </a:r>
            <a:r>
              <a:rPr lang="en-US" sz="1200" b="0" i="0" u="none" strike="noStrike" kern="1200" dirty="0">
                <a:solidFill>
                  <a:schemeClr val="tx1"/>
                </a:solidFill>
                <a:effectLst/>
                <a:latin typeface="+mn-lt"/>
                <a:ea typeface="+mn-ea"/>
                <a:cs typeface="+mn-cs"/>
              </a:rPr>
              <a:t>. </a:t>
            </a:r>
            <a:r>
              <a:rPr lang="en-US" sz="1200" b="0" i="0" u="none" strike="noStrike" kern="1200" dirty="0">
                <a:solidFill>
                  <a:schemeClr val="tx1"/>
                </a:solidFill>
                <a:effectLst/>
                <a:latin typeface="+mn-lt"/>
                <a:ea typeface="+mn-ea"/>
                <a:cs typeface="+mn-cs"/>
                <a:hlinkClick r:id="rId6" tooltip="en:International Standard Serial Number"/>
              </a:rPr>
              <a:t>ISSN</a:t>
            </a:r>
            <a:r>
              <a:rPr lang="en-US" sz="1200" b="0" i="0" u="none" strike="noStrike" kern="1200" dirty="0">
                <a:solidFill>
                  <a:schemeClr val="tx1"/>
                </a:solidFill>
                <a:effectLst/>
                <a:latin typeface="+mn-lt"/>
                <a:ea typeface="+mn-ea"/>
                <a:cs typeface="+mn-cs"/>
              </a:rPr>
              <a:t> </a:t>
            </a:r>
            <a:r>
              <a:rPr lang="en-US" sz="1200" b="0" i="0" u="none" strike="noStrike" kern="1200" dirty="0">
                <a:solidFill>
                  <a:schemeClr val="tx1"/>
                </a:solidFill>
                <a:effectLst/>
                <a:latin typeface="+mn-lt"/>
                <a:ea typeface="+mn-ea"/>
                <a:cs typeface="+mn-cs"/>
                <a:hlinkClick r:id="rId7"/>
              </a:rPr>
              <a:t>2002-4436</a:t>
            </a:r>
            <a:r>
              <a:rPr lang="en-US" sz="1200" b="0" i="0" u="none" strike="noStrike" kern="1200" dirty="0">
                <a:solidFill>
                  <a:schemeClr val="tx1"/>
                </a:solidFill>
                <a:effectLst/>
                <a:latin typeface="+mn-lt"/>
                <a:ea typeface="+mn-ea"/>
                <a:cs typeface="+mn-cs"/>
              </a:rPr>
              <a:t>.</a:t>
            </a:r>
          </a:p>
          <a:p>
            <a:endParaRPr lang="en-US" sz="1200" b="0" i="0" u="none" strike="noStrike" kern="1200" dirty="0">
              <a:solidFill>
                <a:schemeClr val="tx1"/>
              </a:solidFill>
              <a:effectLst/>
              <a:latin typeface="+mn-lt"/>
              <a:ea typeface="+mn-ea"/>
              <a:cs typeface="+mn-cs"/>
            </a:endParaRPr>
          </a:p>
          <a:p>
            <a:r>
              <a:rPr lang="en-US" sz="1200" b="0" i="0" u="none" strike="noStrike" kern="1200" dirty="0">
                <a:solidFill>
                  <a:schemeClr val="tx1"/>
                </a:solidFill>
                <a:effectLst/>
                <a:latin typeface="+mn-lt"/>
                <a:ea typeface="+mn-ea"/>
                <a:cs typeface="+mn-cs"/>
              </a:rPr>
              <a:t>Get images at the Common Femoral Vein-Saphenous vein junction and compress every 1-2 cm going distal for 15 cm.</a:t>
            </a:r>
          </a:p>
          <a:p>
            <a:r>
              <a:rPr lang="en-US" sz="1200" b="0" i="0" u="none" strike="noStrike" kern="1200" dirty="0">
                <a:solidFill>
                  <a:schemeClr val="tx1"/>
                </a:solidFill>
                <a:effectLst/>
                <a:latin typeface="+mn-lt"/>
                <a:ea typeface="+mn-ea"/>
                <a:cs typeface="+mn-cs"/>
              </a:rPr>
              <a:t>Start at popliteal in proximal popliteal fossa and compress going ever cm distally until you are through the trifurcation</a:t>
            </a:r>
          </a:p>
          <a:p>
            <a:endParaRPr lang="en-US" sz="1200" b="0" i="0" u="none" strike="noStrike" kern="1200" dirty="0">
              <a:solidFill>
                <a:schemeClr val="tx1"/>
              </a:solidFill>
              <a:effectLst/>
              <a:latin typeface="+mn-lt"/>
              <a:ea typeface="+mn-ea"/>
              <a:cs typeface="+mn-cs"/>
            </a:endParaRPr>
          </a:p>
          <a:p>
            <a:r>
              <a:rPr lang="en-US" sz="1200" b="0" i="0" u="none" strike="noStrike" kern="1200" dirty="0">
                <a:solidFill>
                  <a:schemeClr val="tx1"/>
                </a:solidFill>
                <a:effectLst/>
                <a:latin typeface="+mn-lt"/>
                <a:ea typeface="+mn-ea"/>
                <a:cs typeface="+mn-cs"/>
              </a:rPr>
              <a:t>The femoral vein is sometimes called the superficial femoral vein even though it is a deep vein.</a:t>
            </a:r>
            <a:endParaRPr lang="en-US" dirty="0"/>
          </a:p>
        </p:txBody>
      </p:sp>
      <p:sp>
        <p:nvSpPr>
          <p:cNvPr id="4" name="Slide Number Placeholder 3"/>
          <p:cNvSpPr>
            <a:spLocks noGrp="1"/>
          </p:cNvSpPr>
          <p:nvPr>
            <p:ph type="sldNum" sz="quarter" idx="5"/>
          </p:nvPr>
        </p:nvSpPr>
        <p:spPr/>
        <p:txBody>
          <a:bodyPr/>
          <a:lstStyle/>
          <a:p>
            <a:fld id="{10E80E85-D081-3848-9A2C-F73DA65A4B32}" type="slidenum">
              <a:rPr lang="en-US" smtClean="0"/>
              <a:t>19</a:t>
            </a:fld>
            <a:endParaRPr lang="en-US"/>
          </a:p>
        </p:txBody>
      </p:sp>
    </p:spTree>
    <p:extLst>
      <p:ext uri="{BB962C8B-B14F-4D97-AF65-F5344CB8AC3E}">
        <p14:creationId xmlns:p14="http://schemas.microsoft.com/office/powerpoint/2010/main" val="13100858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Lee, D-K, </a:t>
            </a:r>
            <a:r>
              <a:rPr lang="en-US" dirty="0" err="1"/>
              <a:t>Ahn</a:t>
            </a:r>
            <a:r>
              <a:rPr lang="en-US" dirty="0"/>
              <a:t>, K-S, Kang, C.H., &amp; Cho, S.B.  (2017).  Ultrasonography of the lower extremity veins:  anatomy and basic approach.  </a:t>
            </a:r>
            <a:r>
              <a:rPr lang="en-US" i="1" dirty="0"/>
              <a:t>Ultrasonography; 36</a:t>
            </a:r>
            <a:r>
              <a:rPr lang="en-US" dirty="0"/>
              <a:t>(2):  120-130. </a:t>
            </a:r>
            <a:r>
              <a:rPr lang="en-US" dirty="0" err="1"/>
              <a:t>doi</a:t>
            </a:r>
            <a:r>
              <a:rPr lang="en-US" dirty="0"/>
              <a:t>: </a:t>
            </a:r>
            <a:r>
              <a:rPr lang="en-US" dirty="0">
                <a:hlinkClick r:id="rId3"/>
              </a:rPr>
              <a:t>10.14366/usg.17001</a:t>
            </a:r>
            <a:endParaRPr lang="en-US" dirty="0"/>
          </a:p>
          <a:p>
            <a:endParaRPr lang="en-US" dirty="0"/>
          </a:p>
          <a:p>
            <a:r>
              <a:rPr lang="en-US" dirty="0"/>
              <a:t>Quick anatomy top to bottom:</a:t>
            </a:r>
          </a:p>
          <a:p>
            <a:r>
              <a:rPr lang="en-US" dirty="0"/>
              <a:t>-The external iliac vein becomes the common femoral vein once you cross the inguinal ligament (EIV --&gt; CFV)</a:t>
            </a:r>
          </a:p>
          <a:p>
            <a:r>
              <a:rPr lang="en-US" dirty="0"/>
              <a:t>-The CFV divides into the deep femoral vein and the femoral vein (formerly called the superficial femoral vein despite the fact that it’s a deep vein) approximately 1-2 cm past where the greater saphenous was feeding into the CFV.. </a:t>
            </a:r>
          </a:p>
          <a:p>
            <a:r>
              <a:rPr lang="en-US" dirty="0"/>
              <a:t>-Deep femoral vein runs the inner thigh along the deep femoral artery.  Moving distally, the femoral vein (aka superficial femoral vein) runs from medial to the artery, to behind, and finally lateral to the femoral artery as it passes through the adductor hiatus</a:t>
            </a:r>
          </a:p>
          <a:p>
            <a:r>
              <a:rPr lang="en-US" dirty="0"/>
              <a:t>-Femoral vein becomes the popliteal vein once it crosses the adductor hiatus.  The popliteal vein is superficial to the artery in the popliteal fossa (Pop on top)</a:t>
            </a:r>
          </a:p>
          <a:p>
            <a:r>
              <a:rPr lang="en-US" dirty="0"/>
              <a:t>-The popliteal vein splits into the anterior and posterior tibial veins in the lower aspect of the posterior knee.</a:t>
            </a:r>
          </a:p>
          <a:p>
            <a:r>
              <a:rPr lang="en-US" dirty="0"/>
              <a:t>	-Posterior tibial receives blood from the medial and lateral plantar veins and drains the posterior compartment of the leg/plantar surface of the foot.  Lies behind the tibia and joins the popliteal at the posterior knee.  Look for it behind the medial malleolus.</a:t>
            </a:r>
          </a:p>
          <a:p>
            <a:r>
              <a:rPr lang="en-US" dirty="0"/>
              <a:t>	-Anterior tibial is continuous with the dorsalis pedal vein, runs along the anterior compartment of the leg between the tibial and fibula.  Joins the posterior tibial a the </a:t>
            </a:r>
            <a:r>
              <a:rPr lang="en-US" dirty="0" err="1"/>
              <a:t>tibioperoneal</a:t>
            </a:r>
            <a:r>
              <a:rPr lang="en-US" dirty="0"/>
              <a:t> trunk/popliteal vein.</a:t>
            </a:r>
          </a:p>
          <a:p>
            <a:r>
              <a:rPr lang="en-US" dirty="0"/>
              <a:t>	-Peroneal/fibular vein runs posterior-medial aspect of the fibula and joins the posterior tibial vein.</a:t>
            </a:r>
          </a:p>
          <a:p>
            <a:r>
              <a:rPr lang="en-US" dirty="0"/>
              <a:t>-</a:t>
            </a:r>
          </a:p>
          <a:p>
            <a:endParaRPr lang="en-US" dirty="0"/>
          </a:p>
        </p:txBody>
      </p:sp>
      <p:sp>
        <p:nvSpPr>
          <p:cNvPr id="4" name="Slide Number Placeholder 3"/>
          <p:cNvSpPr>
            <a:spLocks noGrp="1"/>
          </p:cNvSpPr>
          <p:nvPr>
            <p:ph type="sldNum" sz="quarter" idx="5"/>
          </p:nvPr>
        </p:nvSpPr>
        <p:spPr/>
        <p:txBody>
          <a:bodyPr/>
          <a:lstStyle/>
          <a:p>
            <a:fld id="{10E80E85-D081-3848-9A2C-F73DA65A4B32}" type="slidenum">
              <a:rPr lang="en-US" smtClean="0"/>
              <a:t>20</a:t>
            </a:fld>
            <a:endParaRPr lang="en-US"/>
          </a:p>
        </p:txBody>
      </p:sp>
    </p:spTree>
    <p:extLst>
      <p:ext uri="{BB962C8B-B14F-4D97-AF65-F5344CB8AC3E}">
        <p14:creationId xmlns:p14="http://schemas.microsoft.com/office/powerpoint/2010/main" val="49902421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From Goertz</a:t>
            </a:r>
          </a:p>
          <a:p>
            <a:endParaRPr lang="en-US" dirty="0"/>
          </a:p>
          <a:p>
            <a:r>
              <a:rPr lang="en-US" dirty="0"/>
              <a:t>Start at 2:  where GSV joins at Common Fem V (you see the artery split in this version also)</a:t>
            </a:r>
          </a:p>
          <a:p>
            <a:pPr marL="228600" indent="-228600">
              <a:buAutoNum type="arabicPeriod" startAt="3"/>
            </a:pPr>
            <a:r>
              <a:rPr lang="en-US" dirty="0"/>
              <a:t>See the artery split</a:t>
            </a:r>
          </a:p>
          <a:p>
            <a:pPr marL="228600" indent="-228600">
              <a:buAutoNum type="arabicPeriod" startAt="3"/>
            </a:pPr>
            <a:r>
              <a:rPr lang="en-US" dirty="0"/>
              <a:t>Superficial and Deep Vein (now called just the Femoral and Deep Femoral)</a:t>
            </a:r>
          </a:p>
        </p:txBody>
      </p:sp>
      <p:sp>
        <p:nvSpPr>
          <p:cNvPr id="4" name="Slide Number Placeholder 3"/>
          <p:cNvSpPr>
            <a:spLocks noGrp="1"/>
          </p:cNvSpPr>
          <p:nvPr>
            <p:ph type="sldNum" sz="quarter" idx="5"/>
          </p:nvPr>
        </p:nvSpPr>
        <p:spPr/>
        <p:txBody>
          <a:bodyPr/>
          <a:lstStyle/>
          <a:p>
            <a:fld id="{10E80E85-D081-3848-9A2C-F73DA65A4B32}" type="slidenum">
              <a:rPr lang="en-US" smtClean="0"/>
              <a:t>21</a:t>
            </a:fld>
            <a:endParaRPr lang="en-US"/>
          </a:p>
        </p:txBody>
      </p:sp>
    </p:spTree>
    <p:extLst>
      <p:ext uri="{BB962C8B-B14F-4D97-AF65-F5344CB8AC3E}">
        <p14:creationId xmlns:p14="http://schemas.microsoft.com/office/powerpoint/2010/main" val="82036974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Start at inguinal ligament, looking for where the saphenous feeds into the common femoral vein</a:t>
            </a:r>
          </a:p>
          <a:p>
            <a:r>
              <a:rPr lang="en-US" dirty="0"/>
              <a:t>Continue distally until the common femoral splits into the deep and superficial femoral veins</a:t>
            </a:r>
          </a:p>
          <a:p>
            <a:endParaRPr lang="en-US" dirty="0"/>
          </a:p>
          <a:p>
            <a:r>
              <a:rPr lang="en-US" dirty="0"/>
              <a:t>Image from Ma, </a:t>
            </a:r>
            <a:r>
              <a:rPr lang="en-US" dirty="0" err="1"/>
              <a:t>Mateer</a:t>
            </a:r>
            <a:r>
              <a:rPr lang="en-US" dirty="0"/>
              <a:t>, Reardon, Jong’s Emergency Ultrasound book.</a:t>
            </a:r>
          </a:p>
          <a:p>
            <a:endParaRPr lang="en-US" dirty="0"/>
          </a:p>
          <a:p>
            <a:r>
              <a:rPr lang="en-US" dirty="0"/>
              <a:t>Vein is medial to the artery.</a:t>
            </a:r>
          </a:p>
          <a:p>
            <a:r>
              <a:rPr lang="en-US" dirty="0"/>
              <a:t>Note that this image is showing the patient’s left leg but the ultrasound image is for the patient’s right leg because the GSV is always medial.</a:t>
            </a:r>
          </a:p>
        </p:txBody>
      </p:sp>
      <p:sp>
        <p:nvSpPr>
          <p:cNvPr id="4" name="Slide Number Placeholder 3"/>
          <p:cNvSpPr>
            <a:spLocks noGrp="1"/>
          </p:cNvSpPr>
          <p:nvPr>
            <p:ph type="sldNum" sz="quarter" idx="5"/>
          </p:nvPr>
        </p:nvSpPr>
        <p:spPr/>
        <p:txBody>
          <a:bodyPr/>
          <a:lstStyle/>
          <a:p>
            <a:fld id="{10E80E85-D081-3848-9A2C-F73DA65A4B32}" type="slidenum">
              <a:rPr lang="en-US" smtClean="0"/>
              <a:t>23</a:t>
            </a:fld>
            <a:endParaRPr lang="en-US"/>
          </a:p>
        </p:txBody>
      </p:sp>
    </p:spTree>
    <p:extLst>
      <p:ext uri="{BB962C8B-B14F-4D97-AF65-F5344CB8AC3E}">
        <p14:creationId xmlns:p14="http://schemas.microsoft.com/office/powerpoint/2010/main" val="29817372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Veins are medial.</a:t>
            </a:r>
          </a:p>
          <a:p>
            <a:r>
              <a:rPr lang="en-US" dirty="0"/>
              <a:t>“Femoral Vein” is the former “superficial femoral vein”.  It’s superficial to the deep femoral vein but it is still a deep vein thus the name confusion.  </a:t>
            </a:r>
          </a:p>
        </p:txBody>
      </p:sp>
      <p:sp>
        <p:nvSpPr>
          <p:cNvPr id="4" name="Slide Number Placeholder 3"/>
          <p:cNvSpPr>
            <a:spLocks noGrp="1"/>
          </p:cNvSpPr>
          <p:nvPr>
            <p:ph type="sldNum" sz="quarter" idx="5"/>
          </p:nvPr>
        </p:nvSpPr>
        <p:spPr/>
        <p:txBody>
          <a:bodyPr/>
          <a:lstStyle/>
          <a:p>
            <a:fld id="{10E80E85-D081-3848-9A2C-F73DA65A4B32}" type="slidenum">
              <a:rPr lang="en-US" smtClean="0"/>
              <a:t>24</a:t>
            </a:fld>
            <a:endParaRPr lang="en-US"/>
          </a:p>
        </p:txBody>
      </p:sp>
    </p:spTree>
    <p:extLst>
      <p:ext uri="{BB962C8B-B14F-4D97-AF65-F5344CB8AC3E}">
        <p14:creationId xmlns:p14="http://schemas.microsoft.com/office/powerpoint/2010/main" val="279595576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From AUES video by Dr. Frances Russell</a:t>
            </a:r>
          </a:p>
          <a:p>
            <a:endParaRPr lang="en-US" dirty="0"/>
          </a:p>
          <a:p>
            <a:r>
              <a:rPr lang="en-US" dirty="0"/>
              <a:t>Replace with mine</a:t>
            </a:r>
          </a:p>
        </p:txBody>
      </p:sp>
      <p:sp>
        <p:nvSpPr>
          <p:cNvPr id="4" name="Slide Number Placeholder 3"/>
          <p:cNvSpPr>
            <a:spLocks noGrp="1"/>
          </p:cNvSpPr>
          <p:nvPr>
            <p:ph type="sldNum" sz="quarter" idx="5"/>
          </p:nvPr>
        </p:nvSpPr>
        <p:spPr/>
        <p:txBody>
          <a:bodyPr/>
          <a:lstStyle/>
          <a:p>
            <a:fld id="{10E80E85-D081-3848-9A2C-F73DA65A4B32}" type="slidenum">
              <a:rPr lang="en-US" smtClean="0"/>
              <a:t>25</a:t>
            </a:fld>
            <a:endParaRPr lang="en-US"/>
          </a:p>
        </p:txBody>
      </p:sp>
    </p:spTree>
    <p:extLst>
      <p:ext uri="{BB962C8B-B14F-4D97-AF65-F5344CB8AC3E}">
        <p14:creationId xmlns:p14="http://schemas.microsoft.com/office/powerpoint/2010/main" val="29847986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a:t>Continue distally until the common femoral splits into the deep and superficial femoral veins</a:t>
            </a:r>
          </a:p>
          <a:p>
            <a:r>
              <a:rPr lang="en-US" dirty="0"/>
              <a:t>Left:  Common femoral splitting into the deep (open arrow) and femoral (aka superficial femoral) veins (thin arrow).  Approximately 1-2 cm below where the saphenous feeds into the CFV</a:t>
            </a:r>
          </a:p>
          <a:p>
            <a:r>
              <a:rPr lang="en-US" dirty="0"/>
              <a:t>Right:  Only the femoral vein visible in the more distal medial thigh.</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https://</a:t>
            </a:r>
            <a:r>
              <a:rPr lang="en-US" dirty="0" err="1"/>
              <a:t>www.ncbi.nlm.nih.gov</a:t>
            </a:r>
            <a:r>
              <a:rPr lang="en-US" dirty="0"/>
              <a:t>/</a:t>
            </a:r>
            <a:r>
              <a:rPr lang="en-US" dirty="0" err="1"/>
              <a:t>pmc</a:t>
            </a:r>
            <a:r>
              <a:rPr lang="en-US" dirty="0"/>
              <a:t>/articles/PMC5381851/ for images.  Replace with mine</a:t>
            </a:r>
          </a:p>
          <a:p>
            <a:endParaRPr lang="en-US" dirty="0"/>
          </a:p>
        </p:txBody>
      </p:sp>
      <p:sp>
        <p:nvSpPr>
          <p:cNvPr id="4" name="Slide Number Placeholder 3"/>
          <p:cNvSpPr>
            <a:spLocks noGrp="1"/>
          </p:cNvSpPr>
          <p:nvPr>
            <p:ph type="sldNum" sz="quarter" idx="5"/>
          </p:nvPr>
        </p:nvSpPr>
        <p:spPr/>
        <p:txBody>
          <a:bodyPr/>
          <a:lstStyle/>
          <a:p>
            <a:fld id="{10E80E85-D081-3848-9A2C-F73DA65A4B32}" type="slidenum">
              <a:rPr lang="en-US" smtClean="0"/>
              <a:t>26</a:t>
            </a:fld>
            <a:endParaRPr lang="en-US"/>
          </a:p>
        </p:txBody>
      </p:sp>
    </p:spTree>
    <p:extLst>
      <p:ext uri="{BB962C8B-B14F-4D97-AF65-F5344CB8AC3E}">
        <p14:creationId xmlns:p14="http://schemas.microsoft.com/office/powerpoint/2010/main" val="131834427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Find the popliteal vein in the popliteal fossa.  Remember the popliteal vein is superficial to the artery “pop on top”.   In reality, the vein is deep to the artery; you’re just coming at it from behind. </a:t>
            </a:r>
          </a:p>
          <a:p>
            <a:endParaRPr lang="en-US" sz="1200" kern="1200" dirty="0">
              <a:solidFill>
                <a:schemeClr val="tx1"/>
              </a:solidFill>
              <a:effectLst/>
              <a:latin typeface="+mn-lt"/>
              <a:ea typeface="+mn-ea"/>
              <a:cs typeface="+mn-cs"/>
            </a:endParaRPr>
          </a:p>
          <a:p>
            <a:r>
              <a:rPr lang="en-US" dirty="0"/>
              <a:t>https://</a:t>
            </a:r>
            <a:r>
              <a:rPr lang="en-US" dirty="0" err="1"/>
              <a:t>www.ncbi.nlm.nih.gov</a:t>
            </a:r>
            <a:r>
              <a:rPr lang="en-US" dirty="0"/>
              <a:t>/</a:t>
            </a:r>
            <a:r>
              <a:rPr lang="en-US" dirty="0" err="1"/>
              <a:t>pmc</a:t>
            </a:r>
            <a:r>
              <a:rPr lang="en-US" dirty="0"/>
              <a:t>/articles/PMC5381851/ for images.  Replace with mine</a:t>
            </a:r>
          </a:p>
          <a:p>
            <a:endParaRPr lang="en-US" dirty="0"/>
          </a:p>
          <a:p>
            <a:r>
              <a:rPr lang="en-US" dirty="0"/>
              <a:t>Note that you can have duplication of popliteal vessels</a:t>
            </a:r>
          </a:p>
          <a:p>
            <a:endParaRPr lang="en-US" dirty="0"/>
          </a:p>
        </p:txBody>
      </p:sp>
      <p:sp>
        <p:nvSpPr>
          <p:cNvPr id="4" name="Slide Number Placeholder 3"/>
          <p:cNvSpPr>
            <a:spLocks noGrp="1"/>
          </p:cNvSpPr>
          <p:nvPr>
            <p:ph type="sldNum" sz="quarter" idx="5"/>
          </p:nvPr>
        </p:nvSpPr>
        <p:spPr/>
        <p:txBody>
          <a:bodyPr/>
          <a:lstStyle/>
          <a:p>
            <a:fld id="{10E80E85-D081-3848-9A2C-F73DA65A4B32}" type="slidenum">
              <a:rPr lang="en-US" smtClean="0"/>
              <a:t>27</a:t>
            </a:fld>
            <a:endParaRPr lang="en-US"/>
          </a:p>
        </p:txBody>
      </p:sp>
    </p:spTree>
    <p:extLst>
      <p:ext uri="{BB962C8B-B14F-4D97-AF65-F5344CB8AC3E}">
        <p14:creationId xmlns:p14="http://schemas.microsoft.com/office/powerpoint/2010/main" val="28481234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Credit to:  http://</a:t>
            </a:r>
            <a:r>
              <a:rPr lang="en-US" dirty="0" err="1"/>
              <a:t>wp.vcu.edu</a:t>
            </a:r>
            <a:r>
              <a:rPr lang="en-US" dirty="0"/>
              <a:t>/ultrasound/required-views/</a:t>
            </a:r>
            <a:r>
              <a:rPr lang="en-US" dirty="0" err="1"/>
              <a:t>dvt</a:t>
            </a:r>
            <a:r>
              <a:rPr lang="en-US" dirty="0"/>
              <a:t>/  VCU Replace with mine</a:t>
            </a:r>
          </a:p>
          <a:p>
            <a:endParaRPr lang="en-US" dirty="0"/>
          </a:p>
          <a:p>
            <a:r>
              <a:rPr lang="en-US" dirty="0"/>
              <a:t>Splits into the peroneal, posterior tibial and anterior tibial.  Can have duplicates of them.</a:t>
            </a:r>
          </a:p>
          <a:p>
            <a:endParaRPr lang="en-US" dirty="0"/>
          </a:p>
          <a:p>
            <a:endParaRPr lang="en-US" dirty="0"/>
          </a:p>
        </p:txBody>
      </p:sp>
      <p:sp>
        <p:nvSpPr>
          <p:cNvPr id="4" name="Slide Number Placeholder 3"/>
          <p:cNvSpPr>
            <a:spLocks noGrp="1"/>
          </p:cNvSpPr>
          <p:nvPr>
            <p:ph type="sldNum" sz="quarter" idx="5"/>
          </p:nvPr>
        </p:nvSpPr>
        <p:spPr/>
        <p:txBody>
          <a:bodyPr/>
          <a:lstStyle/>
          <a:p>
            <a:fld id="{10E80E85-D081-3848-9A2C-F73DA65A4B32}" type="slidenum">
              <a:rPr lang="en-US" smtClean="0"/>
              <a:t>28</a:t>
            </a:fld>
            <a:endParaRPr lang="en-US"/>
          </a:p>
        </p:txBody>
      </p:sp>
    </p:spTree>
    <p:extLst>
      <p:ext uri="{BB962C8B-B14F-4D97-AF65-F5344CB8AC3E}">
        <p14:creationId xmlns:p14="http://schemas.microsoft.com/office/powerpoint/2010/main" val="65849944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Clots often appear hyperechoic; chronic clots </a:t>
            </a:r>
            <a:r>
              <a:rPr lang="en-US" dirty="0" err="1"/>
              <a:t>moreso</a:t>
            </a:r>
            <a:r>
              <a:rPr lang="en-US" dirty="0"/>
              <a:t> than acute clots.  Acute clots may be anechoic which is why decisions are based off of compression.  If the artery is being compressed and the vein is not, there’s a clot even if it is not visible.</a:t>
            </a:r>
          </a:p>
        </p:txBody>
      </p:sp>
      <p:sp>
        <p:nvSpPr>
          <p:cNvPr id="4" name="Slide Number Placeholder 3"/>
          <p:cNvSpPr>
            <a:spLocks noGrp="1"/>
          </p:cNvSpPr>
          <p:nvPr>
            <p:ph type="sldNum" sz="quarter" idx="5"/>
          </p:nvPr>
        </p:nvSpPr>
        <p:spPr/>
        <p:txBody>
          <a:bodyPr/>
          <a:lstStyle/>
          <a:p>
            <a:fld id="{10E80E85-D081-3848-9A2C-F73DA65A4B32}" type="slidenum">
              <a:rPr lang="en-US" smtClean="0"/>
              <a:t>29</a:t>
            </a:fld>
            <a:endParaRPr lang="en-US"/>
          </a:p>
        </p:txBody>
      </p:sp>
    </p:spTree>
    <p:extLst>
      <p:ext uri="{BB962C8B-B14F-4D97-AF65-F5344CB8AC3E}">
        <p14:creationId xmlns:p14="http://schemas.microsoft.com/office/powerpoint/2010/main" val="363623675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Upper extremity brachial vein with clot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Arm DVT- </a:t>
            </a:r>
            <a:r>
              <a:rPr lang="en-US" dirty="0" err="1"/>
              <a:t>Menlove</a:t>
            </a:r>
            <a:endParaRPr lang="en-US" dirty="0"/>
          </a:p>
          <a:p>
            <a:endParaRPr lang="en-US" dirty="0"/>
          </a:p>
        </p:txBody>
      </p:sp>
      <p:sp>
        <p:nvSpPr>
          <p:cNvPr id="4" name="Slide Number Placeholder 3"/>
          <p:cNvSpPr>
            <a:spLocks noGrp="1"/>
          </p:cNvSpPr>
          <p:nvPr>
            <p:ph type="sldNum" sz="quarter" idx="5"/>
          </p:nvPr>
        </p:nvSpPr>
        <p:spPr/>
        <p:txBody>
          <a:bodyPr/>
          <a:lstStyle/>
          <a:p>
            <a:fld id="{10E80E85-D081-3848-9A2C-F73DA65A4B32}" type="slidenum">
              <a:rPr lang="en-US" smtClean="0"/>
              <a:t>30</a:t>
            </a:fld>
            <a:endParaRPr lang="en-US"/>
          </a:p>
        </p:txBody>
      </p:sp>
    </p:spTree>
    <p:extLst>
      <p:ext uri="{BB962C8B-B14F-4D97-AF65-F5344CB8AC3E}">
        <p14:creationId xmlns:p14="http://schemas.microsoft.com/office/powerpoint/2010/main" val="175587767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Arm DVT- </a:t>
            </a:r>
            <a:r>
              <a:rPr lang="en-US" dirty="0" err="1"/>
              <a:t>Menlove</a:t>
            </a:r>
            <a:endParaRPr lang="en-US" dirty="0"/>
          </a:p>
        </p:txBody>
      </p:sp>
      <p:sp>
        <p:nvSpPr>
          <p:cNvPr id="4" name="Slide Number Placeholder 3"/>
          <p:cNvSpPr>
            <a:spLocks noGrp="1"/>
          </p:cNvSpPr>
          <p:nvPr>
            <p:ph type="sldNum" sz="quarter" idx="5"/>
          </p:nvPr>
        </p:nvSpPr>
        <p:spPr/>
        <p:txBody>
          <a:bodyPr/>
          <a:lstStyle/>
          <a:p>
            <a:fld id="{10E80E85-D081-3848-9A2C-F73DA65A4B32}" type="slidenum">
              <a:rPr lang="en-US" smtClean="0"/>
              <a:t>31</a:t>
            </a:fld>
            <a:endParaRPr lang="en-US"/>
          </a:p>
        </p:txBody>
      </p:sp>
    </p:spTree>
    <p:extLst>
      <p:ext uri="{BB962C8B-B14F-4D97-AF65-F5344CB8AC3E}">
        <p14:creationId xmlns:p14="http://schemas.microsoft.com/office/powerpoint/2010/main" val="339794200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Popliteal venous thrombus (Di </a:t>
            </a:r>
            <a:r>
              <a:rPr lang="en-US" dirty="0" err="1"/>
              <a:t>Coneybeare</a:t>
            </a:r>
            <a:r>
              <a:rPr lang="en-US" dirty="0"/>
              <a:t>)</a:t>
            </a:r>
          </a:p>
        </p:txBody>
      </p:sp>
      <p:sp>
        <p:nvSpPr>
          <p:cNvPr id="4" name="Slide Number Placeholder 3"/>
          <p:cNvSpPr>
            <a:spLocks noGrp="1"/>
          </p:cNvSpPr>
          <p:nvPr>
            <p:ph type="sldNum" sz="quarter" idx="5"/>
          </p:nvPr>
        </p:nvSpPr>
        <p:spPr/>
        <p:txBody>
          <a:bodyPr/>
          <a:lstStyle/>
          <a:p>
            <a:fld id="{10E80E85-D081-3848-9A2C-F73DA65A4B32}" type="slidenum">
              <a:rPr lang="en-US" smtClean="0"/>
              <a:t>32</a:t>
            </a:fld>
            <a:endParaRPr lang="en-US"/>
          </a:p>
        </p:txBody>
      </p:sp>
    </p:spTree>
    <p:extLst>
      <p:ext uri="{BB962C8B-B14F-4D97-AF65-F5344CB8AC3E}">
        <p14:creationId xmlns:p14="http://schemas.microsoft.com/office/powerpoint/2010/main" val="201895514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DVT at the level of the common fem/saphenous- Dan McFarland</a:t>
            </a:r>
          </a:p>
        </p:txBody>
      </p:sp>
      <p:sp>
        <p:nvSpPr>
          <p:cNvPr id="4" name="Slide Number Placeholder 3"/>
          <p:cNvSpPr>
            <a:spLocks noGrp="1"/>
          </p:cNvSpPr>
          <p:nvPr>
            <p:ph type="sldNum" sz="quarter" idx="5"/>
          </p:nvPr>
        </p:nvSpPr>
        <p:spPr/>
        <p:txBody>
          <a:bodyPr/>
          <a:lstStyle/>
          <a:p>
            <a:fld id="{10E80E85-D081-3848-9A2C-F73DA65A4B32}" type="slidenum">
              <a:rPr lang="en-US" smtClean="0"/>
              <a:t>33</a:t>
            </a:fld>
            <a:endParaRPr lang="en-US"/>
          </a:p>
        </p:txBody>
      </p:sp>
    </p:spTree>
    <p:extLst>
      <p:ext uri="{BB962C8B-B14F-4D97-AF65-F5344CB8AC3E}">
        <p14:creationId xmlns:p14="http://schemas.microsoft.com/office/powerpoint/2010/main" val="17578361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DVT at the level of the common fem/saphenous- Dan McFarland</a:t>
            </a:r>
          </a:p>
          <a:p>
            <a:endParaRPr lang="en-US"/>
          </a:p>
        </p:txBody>
      </p:sp>
      <p:sp>
        <p:nvSpPr>
          <p:cNvPr id="4" name="Slide Number Placeholder 3"/>
          <p:cNvSpPr>
            <a:spLocks noGrp="1"/>
          </p:cNvSpPr>
          <p:nvPr>
            <p:ph type="sldNum" sz="quarter" idx="5"/>
          </p:nvPr>
        </p:nvSpPr>
        <p:spPr/>
        <p:txBody>
          <a:bodyPr/>
          <a:lstStyle/>
          <a:p>
            <a:fld id="{10E80E85-D081-3848-9A2C-F73DA65A4B32}" type="slidenum">
              <a:rPr lang="en-US" smtClean="0"/>
              <a:t>34</a:t>
            </a:fld>
            <a:endParaRPr lang="en-US"/>
          </a:p>
        </p:txBody>
      </p:sp>
    </p:spTree>
    <p:extLst>
      <p:ext uri="{BB962C8B-B14F-4D97-AF65-F5344CB8AC3E}">
        <p14:creationId xmlns:p14="http://schemas.microsoft.com/office/powerpoint/2010/main" val="67076119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Start of DVT</a:t>
            </a:r>
          </a:p>
        </p:txBody>
      </p:sp>
      <p:sp>
        <p:nvSpPr>
          <p:cNvPr id="4" name="Slide Number Placeholder 3"/>
          <p:cNvSpPr>
            <a:spLocks noGrp="1"/>
          </p:cNvSpPr>
          <p:nvPr>
            <p:ph type="sldNum" sz="quarter" idx="5"/>
          </p:nvPr>
        </p:nvSpPr>
        <p:spPr/>
        <p:txBody>
          <a:bodyPr/>
          <a:lstStyle/>
          <a:p>
            <a:fld id="{10E80E85-D081-3848-9A2C-F73DA65A4B32}" type="slidenum">
              <a:rPr lang="en-US" smtClean="0"/>
              <a:t>39</a:t>
            </a:fld>
            <a:endParaRPr lang="en-US"/>
          </a:p>
        </p:txBody>
      </p:sp>
    </p:spTree>
    <p:extLst>
      <p:ext uri="{BB962C8B-B14F-4D97-AF65-F5344CB8AC3E}">
        <p14:creationId xmlns:p14="http://schemas.microsoft.com/office/powerpoint/2010/main" val="254366311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Official results:</a:t>
            </a:r>
          </a:p>
          <a:p>
            <a:r>
              <a:rPr lang="en-US" dirty="0"/>
              <a:t>LLE duplex:  acute DVT in LLE from midthigh to calf level.</a:t>
            </a:r>
          </a:p>
          <a:p>
            <a:endParaRPr lang="en-US" dirty="0"/>
          </a:p>
          <a:p>
            <a:r>
              <a:rPr lang="en-US" dirty="0"/>
              <a:t>Femoral, popliteal, peroneal and gastrocnemius veins are dilated and totally non-compressible.  There is no venous flow in the veins.  The femoral, popliteal, peroneal, and gastrocnemius are occluded.</a:t>
            </a:r>
          </a:p>
          <a:p>
            <a:endParaRPr lang="en-US" dirty="0"/>
          </a:p>
          <a:p>
            <a:r>
              <a:rPr lang="en-US" dirty="0"/>
              <a:t>The GSV and SSV are compressive and negative for SVT.</a:t>
            </a:r>
          </a:p>
          <a:p>
            <a:endParaRPr lang="en-US" dirty="0"/>
          </a:p>
          <a:p>
            <a:r>
              <a:rPr lang="en-US" dirty="0"/>
              <a:t>The Doppler waveform in the right CFV is phasic and symmetrical with the contralateral CFV waveform.</a:t>
            </a:r>
          </a:p>
        </p:txBody>
      </p:sp>
      <p:sp>
        <p:nvSpPr>
          <p:cNvPr id="4" name="Slide Number Placeholder 3"/>
          <p:cNvSpPr>
            <a:spLocks noGrp="1"/>
          </p:cNvSpPr>
          <p:nvPr>
            <p:ph type="sldNum" sz="quarter" idx="5"/>
          </p:nvPr>
        </p:nvSpPr>
        <p:spPr/>
        <p:txBody>
          <a:bodyPr/>
          <a:lstStyle/>
          <a:p>
            <a:fld id="{10E80E85-D081-3848-9A2C-F73DA65A4B32}" type="slidenum">
              <a:rPr lang="en-US" smtClean="0"/>
              <a:t>42</a:t>
            </a:fld>
            <a:endParaRPr lang="en-US"/>
          </a:p>
        </p:txBody>
      </p:sp>
    </p:spTree>
    <p:extLst>
      <p:ext uri="{BB962C8B-B14F-4D97-AF65-F5344CB8AC3E}">
        <p14:creationId xmlns:p14="http://schemas.microsoft.com/office/powerpoint/2010/main" val="335015299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effectLst/>
              </a:rPr>
              <a:t>monophasic like this suggests DVT</a:t>
            </a:r>
          </a:p>
          <a:p>
            <a:r>
              <a:rPr lang="en-US" b="1" dirty="0">
                <a:effectLst/>
              </a:rPr>
              <a:t>variation suggests no DVT.  As we breathe in, we increase intrathoracic pressure and the phase drops down (less flow), as we breathe out, intrathoracic pressure decreases and the venous return/phase rises.  However, this is for lower extremity.  Keep in mind that it’s the opposite when looking at the upper extremities (breathing in sucks the blood back toward the thorax so you have an increase in the wave instead of </a:t>
            </a:r>
            <a:r>
              <a:rPr lang="en-US" b="1">
                <a:effectLst/>
              </a:rPr>
              <a:t>a decrease.</a:t>
            </a:r>
            <a:endParaRPr lang="en-US" b="1" dirty="0">
              <a:effectLst/>
            </a:endParaRPr>
          </a:p>
          <a:p>
            <a:endParaRPr lang="en-US" b="1" dirty="0">
              <a:effectLst/>
            </a:endParaRPr>
          </a:p>
          <a:p>
            <a:r>
              <a:rPr lang="en-US" b="1" dirty="0">
                <a:effectLst/>
              </a:rPr>
              <a:t>This is suggestive of a proximal clot (perhaps up in the </a:t>
            </a:r>
            <a:r>
              <a:rPr lang="en-US" b="1" dirty="0" err="1">
                <a:effectLst/>
              </a:rPr>
              <a:t>iliacs</a:t>
            </a:r>
            <a:r>
              <a:rPr lang="en-US" b="1" dirty="0">
                <a:effectLst/>
              </a:rPr>
              <a:t>).</a:t>
            </a:r>
          </a:p>
          <a:p>
            <a:endParaRPr lang="en-US" b="1" dirty="0">
              <a:effectLst/>
            </a:endParaRPr>
          </a:p>
          <a:p>
            <a:r>
              <a:rPr lang="en-US" b="1" dirty="0">
                <a:effectLst/>
                <a:hlinkClick r:id="rId3"/>
              </a:rPr>
              <a:t>http://www.ultrasoundpodcast.com/2011/10/dvt-how-to/</a:t>
            </a:r>
            <a:r>
              <a:rPr lang="en-US" b="1" dirty="0">
                <a:effectLst/>
              </a:rPr>
              <a:t> for more on phasic flow and augmentation</a:t>
            </a:r>
            <a:endParaRPr lang="en-US" dirty="0">
              <a:effectLst/>
            </a:endParaRPr>
          </a:p>
          <a:p>
            <a:pPr lvl="1"/>
            <a:r>
              <a:rPr lang="en-US" b="1" dirty="0">
                <a:effectLst/>
              </a:rPr>
              <a:t>Phasic Flow with pulse wave doppler on common femoral:  flow will increase or decrease if patent.  Will be monophasic if there’s iliac thrombus further up (more proximal)</a:t>
            </a:r>
          </a:p>
          <a:p>
            <a:endParaRPr lang="en-US" dirty="0"/>
          </a:p>
        </p:txBody>
      </p:sp>
      <p:sp>
        <p:nvSpPr>
          <p:cNvPr id="4" name="Slide Number Placeholder 3"/>
          <p:cNvSpPr>
            <a:spLocks noGrp="1"/>
          </p:cNvSpPr>
          <p:nvPr>
            <p:ph type="sldNum" sz="quarter" idx="5"/>
          </p:nvPr>
        </p:nvSpPr>
        <p:spPr/>
        <p:txBody>
          <a:bodyPr/>
          <a:lstStyle/>
          <a:p>
            <a:fld id="{10E80E85-D081-3848-9A2C-F73DA65A4B32}" type="slidenum">
              <a:rPr lang="en-US" smtClean="0"/>
              <a:t>43</a:t>
            </a:fld>
            <a:endParaRPr lang="en-US"/>
          </a:p>
        </p:txBody>
      </p:sp>
    </p:spTree>
    <p:extLst>
      <p:ext uri="{BB962C8B-B14F-4D97-AF65-F5344CB8AC3E}">
        <p14:creationId xmlns:p14="http://schemas.microsoft.com/office/powerpoint/2010/main" val="406303167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From the Ultrasound Podcast</a:t>
            </a:r>
          </a:p>
          <a:p>
            <a:endParaRPr lang="en-US" dirty="0"/>
          </a:p>
          <a:p>
            <a:pPr lvl="1"/>
            <a:endParaRPr lang="en-US" dirty="0">
              <a:effectLst/>
            </a:endParaRPr>
          </a:p>
          <a:p>
            <a:r>
              <a:rPr lang="en-US" b="1" dirty="0">
                <a:effectLst/>
              </a:rPr>
              <a:t>Augmentation:  Color or pulse wave on common femoral vein.  When squeeze calf, should see flash or flow, indicating patency between where you squeezed and where your doppler is (can also do on calf)</a:t>
            </a:r>
            <a:endParaRPr lang="en-US" dirty="0">
              <a:effectLst/>
            </a:endParaRPr>
          </a:p>
          <a:p>
            <a:endParaRPr lang="en-US" dirty="0"/>
          </a:p>
        </p:txBody>
      </p:sp>
      <p:sp>
        <p:nvSpPr>
          <p:cNvPr id="4" name="Slide Number Placeholder 3"/>
          <p:cNvSpPr>
            <a:spLocks noGrp="1"/>
          </p:cNvSpPr>
          <p:nvPr>
            <p:ph type="sldNum" sz="quarter" idx="5"/>
          </p:nvPr>
        </p:nvSpPr>
        <p:spPr/>
        <p:txBody>
          <a:bodyPr/>
          <a:lstStyle/>
          <a:p>
            <a:fld id="{10E80E85-D081-3848-9A2C-F73DA65A4B32}" type="slidenum">
              <a:rPr lang="en-US" smtClean="0"/>
              <a:t>44</a:t>
            </a:fld>
            <a:endParaRPr lang="en-US"/>
          </a:p>
        </p:txBody>
      </p:sp>
    </p:spTree>
    <p:extLst>
      <p:ext uri="{BB962C8B-B14F-4D97-AF65-F5344CB8AC3E}">
        <p14:creationId xmlns:p14="http://schemas.microsoft.com/office/powerpoint/2010/main" val="171234337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Rothberg image</a:t>
            </a:r>
          </a:p>
        </p:txBody>
      </p:sp>
      <p:sp>
        <p:nvSpPr>
          <p:cNvPr id="4" name="Slide Number Placeholder 3"/>
          <p:cNvSpPr>
            <a:spLocks noGrp="1"/>
          </p:cNvSpPr>
          <p:nvPr>
            <p:ph type="sldNum" sz="quarter" idx="5"/>
          </p:nvPr>
        </p:nvSpPr>
        <p:spPr/>
        <p:txBody>
          <a:bodyPr/>
          <a:lstStyle/>
          <a:p>
            <a:fld id="{10E80E85-D081-3848-9A2C-F73DA65A4B32}" type="slidenum">
              <a:rPr lang="en-US" smtClean="0"/>
              <a:t>46</a:t>
            </a:fld>
            <a:endParaRPr lang="en-US"/>
          </a:p>
        </p:txBody>
      </p:sp>
    </p:spTree>
    <p:extLst>
      <p:ext uri="{BB962C8B-B14F-4D97-AF65-F5344CB8AC3E}">
        <p14:creationId xmlns:p14="http://schemas.microsoft.com/office/powerpoint/2010/main" val="37334040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Rothberg image</a:t>
            </a:r>
            <a:endParaRPr lang="en-US" dirty="0"/>
          </a:p>
        </p:txBody>
      </p:sp>
      <p:sp>
        <p:nvSpPr>
          <p:cNvPr id="4" name="Slide Number Placeholder 3"/>
          <p:cNvSpPr>
            <a:spLocks noGrp="1"/>
          </p:cNvSpPr>
          <p:nvPr>
            <p:ph type="sldNum" sz="quarter" idx="5"/>
          </p:nvPr>
        </p:nvSpPr>
        <p:spPr/>
        <p:txBody>
          <a:bodyPr/>
          <a:lstStyle/>
          <a:p>
            <a:fld id="{10E80E85-D081-3848-9A2C-F73DA65A4B32}" type="slidenum">
              <a:rPr lang="en-US" smtClean="0"/>
              <a:t>47</a:t>
            </a:fld>
            <a:endParaRPr lang="en-US"/>
          </a:p>
        </p:txBody>
      </p:sp>
    </p:spTree>
    <p:extLst>
      <p:ext uri="{BB962C8B-B14F-4D97-AF65-F5344CB8AC3E}">
        <p14:creationId xmlns:p14="http://schemas.microsoft.com/office/powerpoint/2010/main" val="45326623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a:t>
            </a:r>
            <a:r>
              <a:rPr lang="en-US" dirty="0" err="1"/>
              <a:t>www.ultrasoundcases.info</a:t>
            </a:r>
            <a:r>
              <a:rPr lang="en-US" dirty="0"/>
              <a:t>/</a:t>
            </a:r>
            <a:r>
              <a:rPr lang="en-US" dirty="0" err="1"/>
              <a:t>Slide-View.aspx?cat</a:t>
            </a:r>
            <a:r>
              <a:rPr lang="en-US" dirty="0"/>
              <a:t>=591&amp;case=3007</a:t>
            </a:r>
          </a:p>
          <a:p>
            <a:endParaRPr lang="en-US" dirty="0"/>
          </a:p>
          <a:p>
            <a:r>
              <a:rPr lang="en-US" dirty="0"/>
              <a:t>Meer J, Taylor T, &amp; Beck S.  (2015).  Emergency Ultrasound:  Soft-Tissue Assessment.  </a:t>
            </a:r>
            <a:r>
              <a:rPr lang="en-US" i="1" dirty="0"/>
              <a:t>Emergency Medicine; 47</a:t>
            </a:r>
            <a:r>
              <a:rPr lang="en-US" i="0" dirty="0"/>
              <a:t>(4):  181-182.  Retrieved from:</a:t>
            </a:r>
            <a:r>
              <a:rPr lang="en-US" i="1" dirty="0"/>
              <a:t>  </a:t>
            </a:r>
            <a:r>
              <a:rPr lang="en-US" dirty="0"/>
              <a:t>https://</a:t>
            </a:r>
            <a:r>
              <a:rPr lang="en-US" dirty="0" err="1"/>
              <a:t>www.mdedge.com</a:t>
            </a:r>
            <a:r>
              <a:rPr lang="en-US" dirty="0"/>
              <a:t>/</a:t>
            </a:r>
            <a:r>
              <a:rPr lang="en-US" dirty="0" err="1"/>
              <a:t>emergencymedicine</a:t>
            </a:r>
            <a:r>
              <a:rPr lang="en-US" dirty="0"/>
              <a:t>/article/98900/imaging/emergency-ultrasound-soft-tissue-assessment#</a:t>
            </a:r>
          </a:p>
        </p:txBody>
      </p:sp>
      <p:sp>
        <p:nvSpPr>
          <p:cNvPr id="4" name="Slide Number Placeholder 3"/>
          <p:cNvSpPr>
            <a:spLocks noGrp="1"/>
          </p:cNvSpPr>
          <p:nvPr>
            <p:ph type="sldNum" sz="quarter" idx="5"/>
          </p:nvPr>
        </p:nvSpPr>
        <p:spPr/>
        <p:txBody>
          <a:bodyPr/>
          <a:lstStyle/>
          <a:p>
            <a:fld id="{10E80E85-D081-3848-9A2C-F73DA65A4B32}" type="slidenum">
              <a:rPr lang="en-US" smtClean="0"/>
              <a:t>48</a:t>
            </a:fld>
            <a:endParaRPr lang="en-US"/>
          </a:p>
        </p:txBody>
      </p:sp>
    </p:spTree>
    <p:extLst>
      <p:ext uri="{BB962C8B-B14F-4D97-AF65-F5344CB8AC3E}">
        <p14:creationId xmlns:p14="http://schemas.microsoft.com/office/powerpoint/2010/main" val="207430204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0E80E85-D081-3848-9A2C-F73DA65A4B32}" type="slidenum">
              <a:rPr lang="en-US" smtClean="0"/>
              <a:t>49</a:t>
            </a:fld>
            <a:endParaRPr lang="en-US"/>
          </a:p>
        </p:txBody>
      </p:sp>
    </p:spTree>
    <p:extLst>
      <p:ext uri="{BB962C8B-B14F-4D97-AF65-F5344CB8AC3E}">
        <p14:creationId xmlns:p14="http://schemas.microsoft.com/office/powerpoint/2010/main" val="137945130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D9559AF1-96F9-914D-8022-562AF15D7746}" type="datetimeFigureOut">
              <a:rPr lang="en-US" smtClean="0"/>
              <a:t>2/15/24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3E3C701-1722-BE46-9E2C-5D7C13DF22B9}" type="slidenum">
              <a:rPr lang="en-US" smtClean="0"/>
              <a:t>‹#›</a:t>
            </a:fld>
            <a:endParaRPr lang="en-US"/>
          </a:p>
        </p:txBody>
      </p:sp>
    </p:spTree>
    <p:extLst>
      <p:ext uri="{BB962C8B-B14F-4D97-AF65-F5344CB8AC3E}">
        <p14:creationId xmlns:p14="http://schemas.microsoft.com/office/powerpoint/2010/main" val="14999427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p:cNvSpPr>
            <a:spLocks noGrp="1"/>
          </p:cNvSpPr>
          <p:nvPr>
            <p:ph type="dt" sz="half" idx="10"/>
          </p:nvPr>
        </p:nvSpPr>
        <p:spPr/>
        <p:txBody>
          <a:bodyPr/>
          <a:lstStyle/>
          <a:p>
            <a:fld id="{D9559AF1-96F9-914D-8022-562AF15D7746}" type="datetimeFigureOut">
              <a:rPr lang="en-US" smtClean="0"/>
              <a:t>2/15/24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3E3C701-1722-BE46-9E2C-5D7C13DF22B9}" type="slidenum">
              <a:rPr lang="en-US" smtClean="0"/>
              <a:t>‹#›</a:t>
            </a:fld>
            <a:endParaRPr lang="en-US"/>
          </a:p>
        </p:txBody>
      </p:sp>
    </p:spTree>
    <p:extLst>
      <p:ext uri="{BB962C8B-B14F-4D97-AF65-F5344CB8AC3E}">
        <p14:creationId xmlns:p14="http://schemas.microsoft.com/office/powerpoint/2010/main" val="36716905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D9559AF1-96F9-914D-8022-562AF15D7746}" type="datetimeFigureOut">
              <a:rPr lang="en-US" smtClean="0"/>
              <a:t>2/15/24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3E3C701-1722-BE46-9E2C-5D7C13DF22B9}" type="slidenum">
              <a:rPr lang="en-US" smtClean="0"/>
              <a:t>‹#›</a:t>
            </a:fld>
            <a:endParaRPr lang="en-US"/>
          </a:p>
        </p:txBody>
      </p:sp>
    </p:spTree>
    <p:extLst>
      <p:ext uri="{BB962C8B-B14F-4D97-AF65-F5344CB8AC3E}">
        <p14:creationId xmlns:p14="http://schemas.microsoft.com/office/powerpoint/2010/main" val="2864779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9559AF1-96F9-914D-8022-562AF15D7746}" type="datetimeFigureOut">
              <a:rPr lang="en-US" smtClean="0"/>
              <a:t>2/15/24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3E3C701-1722-BE46-9E2C-5D7C13DF22B9}" type="slidenum">
              <a:rPr lang="en-US" smtClean="0"/>
              <a:t>‹#›</a:t>
            </a:fld>
            <a:endParaRPr lang="en-US"/>
          </a:p>
        </p:txBody>
      </p:sp>
    </p:spTree>
    <p:extLst>
      <p:ext uri="{BB962C8B-B14F-4D97-AF65-F5344CB8AC3E}">
        <p14:creationId xmlns:p14="http://schemas.microsoft.com/office/powerpoint/2010/main" val="32550814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9559AF1-96F9-914D-8022-562AF15D7746}" type="datetimeFigureOut">
              <a:rPr lang="en-US" smtClean="0"/>
              <a:t>2/15/24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3E3C701-1722-BE46-9E2C-5D7C13DF22B9}" type="slidenum">
              <a:rPr lang="en-US" smtClean="0"/>
              <a:t>‹#›</a:t>
            </a:fld>
            <a:endParaRPr lang="en-US"/>
          </a:p>
        </p:txBody>
      </p:sp>
    </p:spTree>
    <p:extLst>
      <p:ext uri="{BB962C8B-B14F-4D97-AF65-F5344CB8AC3E}">
        <p14:creationId xmlns:p14="http://schemas.microsoft.com/office/powerpoint/2010/main" val="14230002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7" name="Date Placeholder 2"/>
          <p:cNvSpPr>
            <a:spLocks noGrp="1"/>
          </p:cNvSpPr>
          <p:nvPr>
            <p:ph type="dt" sz="half" idx="10"/>
          </p:nvPr>
        </p:nvSpPr>
        <p:spPr/>
        <p:txBody>
          <a:bodyPr/>
          <a:lstStyle/>
          <a:p>
            <a:fld id="{D9559AF1-96F9-914D-8022-562AF15D7746}" type="datetimeFigureOut">
              <a:rPr lang="en-US" smtClean="0"/>
              <a:t>2/15/24</a:t>
            </a:fld>
            <a:endParaRPr lang="en-US"/>
          </a:p>
        </p:txBody>
      </p:sp>
      <p:sp>
        <p:nvSpPr>
          <p:cNvPr id="5" name="Footer Placeholder 3"/>
          <p:cNvSpPr>
            <a:spLocks noGrp="1"/>
          </p:cNvSpPr>
          <p:nvPr>
            <p:ph type="ftr" sz="quarter" idx="11"/>
          </p:nvPr>
        </p:nvSpPr>
        <p:spPr/>
        <p:txBody>
          <a:bodyPr/>
          <a:lstStyle/>
          <a:p>
            <a:endParaRPr lang="en-US"/>
          </a:p>
        </p:txBody>
      </p:sp>
      <p:sp>
        <p:nvSpPr>
          <p:cNvPr id="6" name="Slide Number Placeholder 4"/>
          <p:cNvSpPr>
            <a:spLocks noGrp="1"/>
          </p:cNvSpPr>
          <p:nvPr>
            <p:ph type="sldNum" sz="quarter" idx="12"/>
          </p:nvPr>
        </p:nvSpPr>
        <p:spPr/>
        <p:txBody>
          <a:bodyPr/>
          <a:lstStyle/>
          <a:p>
            <a:fld id="{F3E3C701-1722-BE46-9E2C-5D7C13DF22B9}" type="slidenum">
              <a:rPr lang="en-US" smtClean="0"/>
              <a:t>‹#›</a:t>
            </a:fld>
            <a:endParaRPr lang="en-US"/>
          </a:p>
        </p:txBody>
      </p:sp>
    </p:spTree>
    <p:extLst>
      <p:ext uri="{BB962C8B-B14F-4D97-AF65-F5344CB8AC3E}">
        <p14:creationId xmlns:p14="http://schemas.microsoft.com/office/powerpoint/2010/main" val="11738777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D9559AF1-96F9-914D-8022-562AF15D7746}" type="datetimeFigureOut">
              <a:rPr lang="en-US" smtClean="0"/>
              <a:t>2/15/24</a:t>
            </a:fld>
            <a:endParaRPr lang="en-US"/>
          </a:p>
        </p:txBody>
      </p:sp>
      <p:sp>
        <p:nvSpPr>
          <p:cNvPr id="5" name="Footer Placeholder 2"/>
          <p:cNvSpPr>
            <a:spLocks noGrp="1"/>
          </p:cNvSpPr>
          <p:nvPr>
            <p:ph type="ftr" sz="quarter" idx="11"/>
          </p:nvPr>
        </p:nvSpPr>
        <p:spPr/>
        <p:txBody>
          <a:bodyPr/>
          <a:lstStyle/>
          <a:p>
            <a:endParaRPr lang="en-US"/>
          </a:p>
        </p:txBody>
      </p:sp>
      <p:sp>
        <p:nvSpPr>
          <p:cNvPr id="6" name="Slide Number Placeholder 3"/>
          <p:cNvSpPr>
            <a:spLocks noGrp="1"/>
          </p:cNvSpPr>
          <p:nvPr>
            <p:ph type="sldNum" sz="quarter" idx="12"/>
          </p:nvPr>
        </p:nvSpPr>
        <p:spPr/>
        <p:txBody>
          <a:bodyPr/>
          <a:lstStyle/>
          <a:p>
            <a:fld id="{F3E3C701-1722-BE46-9E2C-5D7C13DF22B9}" type="slidenum">
              <a:rPr lang="en-US" smtClean="0"/>
              <a:t>‹#›</a:t>
            </a:fld>
            <a:endParaRPr lang="en-US"/>
          </a:p>
        </p:txBody>
      </p:sp>
    </p:spTree>
    <p:extLst>
      <p:ext uri="{BB962C8B-B14F-4D97-AF65-F5344CB8AC3E}">
        <p14:creationId xmlns:p14="http://schemas.microsoft.com/office/powerpoint/2010/main" val="21133341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7" name="Date Placeholder 4"/>
          <p:cNvSpPr>
            <a:spLocks noGrp="1"/>
          </p:cNvSpPr>
          <p:nvPr>
            <p:ph type="dt" sz="half" idx="10"/>
          </p:nvPr>
        </p:nvSpPr>
        <p:spPr/>
        <p:txBody>
          <a:bodyPr/>
          <a:lstStyle/>
          <a:p>
            <a:fld id="{D9559AF1-96F9-914D-8022-562AF15D7746}" type="datetimeFigureOut">
              <a:rPr lang="en-US" smtClean="0"/>
              <a:t>2/15/24</a:t>
            </a:fld>
            <a:endParaRPr lang="en-US"/>
          </a:p>
        </p:txBody>
      </p:sp>
      <p:sp>
        <p:nvSpPr>
          <p:cNvPr id="5" name="Footer Placeholder 5"/>
          <p:cNvSpPr>
            <a:spLocks noGrp="1"/>
          </p:cNvSpPr>
          <p:nvPr>
            <p:ph type="ftr" sz="quarter" idx="11"/>
          </p:nvPr>
        </p:nvSpPr>
        <p:spPr/>
        <p:txBody>
          <a:bodyPr/>
          <a:lstStyle/>
          <a:p>
            <a:endParaRPr lang="en-US"/>
          </a:p>
        </p:txBody>
      </p:sp>
      <p:sp>
        <p:nvSpPr>
          <p:cNvPr id="6" name="Slide Number Placeholder 6"/>
          <p:cNvSpPr>
            <a:spLocks noGrp="1"/>
          </p:cNvSpPr>
          <p:nvPr>
            <p:ph type="sldNum" sz="quarter" idx="12"/>
          </p:nvPr>
        </p:nvSpPr>
        <p:spPr/>
        <p:txBody>
          <a:bodyPr/>
          <a:lstStyle/>
          <a:p>
            <a:fld id="{F3E3C701-1722-BE46-9E2C-5D7C13DF22B9}" type="slidenum">
              <a:rPr lang="en-US" smtClean="0"/>
              <a:t>‹#›</a:t>
            </a:fld>
            <a:endParaRPr lang="en-US"/>
          </a:p>
        </p:txBody>
      </p:sp>
    </p:spTree>
    <p:extLst>
      <p:ext uri="{BB962C8B-B14F-4D97-AF65-F5344CB8AC3E}">
        <p14:creationId xmlns:p14="http://schemas.microsoft.com/office/powerpoint/2010/main" val="2090145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D9559AF1-96F9-914D-8022-562AF15D7746}" type="datetimeFigureOut">
              <a:rPr lang="en-US" smtClean="0"/>
              <a:t>2/15/24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3E3C701-1722-BE46-9E2C-5D7C13DF22B9}" type="slidenum">
              <a:rPr lang="en-US" smtClean="0"/>
              <a:t>‹#›</a:t>
            </a:fld>
            <a:endParaRPr lang="en-US"/>
          </a:p>
        </p:txBody>
      </p:sp>
    </p:spTree>
    <p:extLst>
      <p:ext uri="{BB962C8B-B14F-4D97-AF65-F5344CB8AC3E}">
        <p14:creationId xmlns:p14="http://schemas.microsoft.com/office/powerpoint/2010/main" val="1171956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D9559AF1-96F9-914D-8022-562AF15D7746}" type="datetimeFigureOut">
              <a:rPr lang="en-US" smtClean="0"/>
              <a:t>2/15/24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3E3C701-1722-BE46-9E2C-5D7C13DF22B9}" type="slidenum">
              <a:rPr lang="en-US" smtClean="0"/>
              <a:t>‹#›</a:t>
            </a:fld>
            <a:endParaRPr lang="en-US"/>
          </a:p>
        </p:txBody>
      </p:sp>
    </p:spTree>
    <p:extLst>
      <p:ext uri="{BB962C8B-B14F-4D97-AF65-F5344CB8AC3E}">
        <p14:creationId xmlns:p14="http://schemas.microsoft.com/office/powerpoint/2010/main" val="11116121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4" name="Date Placeholder 3"/>
          <p:cNvSpPr>
            <a:spLocks noGrp="1"/>
          </p:cNvSpPr>
          <p:nvPr>
            <p:ph type="dt" sz="half" idx="10"/>
          </p:nvPr>
        </p:nvSpPr>
        <p:spPr/>
        <p:txBody>
          <a:bodyPr/>
          <a:lstStyle/>
          <a:p>
            <a:fld id="{D9559AF1-96F9-914D-8022-562AF15D7746}" type="datetimeFigureOut">
              <a:rPr lang="en-US" smtClean="0"/>
              <a:t>2/15/24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3E3C701-1722-BE46-9E2C-5D7C13DF22B9}" type="slidenum">
              <a:rPr lang="en-US" smtClean="0"/>
              <a:t>‹#›</a:t>
            </a:fld>
            <a:endParaRPr lang="en-US"/>
          </a:p>
        </p:txBody>
      </p:sp>
    </p:spTree>
    <p:extLst>
      <p:ext uri="{BB962C8B-B14F-4D97-AF65-F5344CB8AC3E}">
        <p14:creationId xmlns:p14="http://schemas.microsoft.com/office/powerpoint/2010/main" val="137803161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a:t>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4" name="Date Placeholder 3"/>
          <p:cNvSpPr>
            <a:spLocks noGrp="1"/>
          </p:cNvSpPr>
          <p:nvPr>
            <p:ph type="dt" sz="half" idx="10"/>
          </p:nvPr>
        </p:nvSpPr>
        <p:spPr/>
        <p:txBody>
          <a:bodyPr/>
          <a:lstStyle/>
          <a:p>
            <a:fld id="{D9559AF1-96F9-914D-8022-562AF15D7746}" type="datetimeFigureOut">
              <a:rPr lang="en-US" smtClean="0"/>
              <a:t>2/15/24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3E3C701-1722-BE46-9E2C-5D7C13DF22B9}" type="slidenum">
              <a:rPr lang="en-US" smtClean="0"/>
              <a:t>‹#›</a:t>
            </a:fld>
            <a:endParaRPr lang="en-US"/>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407899871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D9559AF1-96F9-914D-8022-562AF15D7746}" type="datetimeFigureOut">
              <a:rPr lang="en-US" smtClean="0"/>
              <a:t>2/15/24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3E3C701-1722-BE46-9E2C-5D7C13DF22B9}" type="slidenum">
              <a:rPr lang="en-US" smtClean="0"/>
              <a:t>‹#›</a:t>
            </a:fld>
            <a:endParaRPr lang="en-US"/>
          </a:p>
        </p:txBody>
      </p:sp>
    </p:spTree>
    <p:extLst>
      <p:ext uri="{BB962C8B-B14F-4D97-AF65-F5344CB8AC3E}">
        <p14:creationId xmlns:p14="http://schemas.microsoft.com/office/powerpoint/2010/main" val="144716964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D9559AF1-96F9-914D-8022-562AF15D7746}" type="datetimeFigureOut">
              <a:rPr lang="en-US" smtClean="0"/>
              <a:t>2/15/24</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3E3C701-1722-BE46-9E2C-5D7C13DF22B9}" type="slidenum">
              <a:rPr lang="en-US" smtClean="0"/>
              <a:t>‹#›</a:t>
            </a:fld>
            <a:endParaRPr lang="en-US"/>
          </a:p>
        </p:txBody>
      </p:sp>
    </p:spTree>
    <p:extLst>
      <p:ext uri="{BB962C8B-B14F-4D97-AF65-F5344CB8AC3E}">
        <p14:creationId xmlns:p14="http://schemas.microsoft.com/office/powerpoint/2010/main" val="172241893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D9559AF1-96F9-914D-8022-562AF15D7746}" type="datetimeFigureOut">
              <a:rPr lang="en-US" smtClean="0"/>
              <a:t>2/15/24</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3E3C701-1722-BE46-9E2C-5D7C13DF22B9}" type="slidenum">
              <a:rPr lang="en-US" smtClean="0"/>
              <a:t>‹#›</a:t>
            </a:fld>
            <a:endParaRPr lang="en-US"/>
          </a:p>
        </p:txBody>
      </p:sp>
    </p:spTree>
    <p:extLst>
      <p:ext uri="{BB962C8B-B14F-4D97-AF65-F5344CB8AC3E}">
        <p14:creationId xmlns:p14="http://schemas.microsoft.com/office/powerpoint/2010/main" val="304095536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9559AF1-96F9-914D-8022-562AF15D7746}" type="datetimeFigureOut">
              <a:rPr lang="en-US" smtClean="0"/>
              <a:t>2/15/24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3E3C701-1722-BE46-9E2C-5D7C13DF22B9}" type="slidenum">
              <a:rPr lang="en-US" smtClean="0"/>
              <a:t>‹#›</a:t>
            </a:fld>
            <a:endParaRPr lang="en-US"/>
          </a:p>
        </p:txBody>
      </p:sp>
    </p:spTree>
    <p:extLst>
      <p:ext uri="{BB962C8B-B14F-4D97-AF65-F5344CB8AC3E}">
        <p14:creationId xmlns:p14="http://schemas.microsoft.com/office/powerpoint/2010/main" val="3286844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9559AF1-96F9-914D-8022-562AF15D7746}" type="datetimeFigureOut">
              <a:rPr lang="en-US" smtClean="0"/>
              <a:t>2/15/24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3E3C701-1722-BE46-9E2C-5D7C13DF22B9}" type="slidenum">
              <a:rPr lang="en-US" smtClean="0"/>
              <a:t>‹#›</a:t>
            </a:fld>
            <a:endParaRPr lang="en-US"/>
          </a:p>
        </p:txBody>
      </p:sp>
    </p:spTree>
    <p:extLst>
      <p:ext uri="{BB962C8B-B14F-4D97-AF65-F5344CB8AC3E}">
        <p14:creationId xmlns:p14="http://schemas.microsoft.com/office/powerpoint/2010/main" val="38088944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D9559AF1-96F9-914D-8022-562AF15D7746}" type="datetimeFigureOut">
              <a:rPr lang="en-US" smtClean="0"/>
              <a:t>2/15/24</a:t>
            </a:fld>
            <a:endParaRPr lang="en-US"/>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F3E3C701-1722-BE46-9E2C-5D7C13DF22B9}" type="slidenum">
              <a:rPr lang="en-US" smtClean="0"/>
              <a:t>‹#›</a:t>
            </a:fld>
            <a:endParaRPr lang="en-US"/>
          </a:p>
        </p:txBody>
      </p:sp>
    </p:spTree>
    <p:extLst>
      <p:ext uri="{BB962C8B-B14F-4D97-AF65-F5344CB8AC3E}">
        <p14:creationId xmlns:p14="http://schemas.microsoft.com/office/powerpoint/2010/main" val="4203527581"/>
      </p:ext>
    </p:extLst>
  </p:cSld>
  <p:clrMap bg1="dk1" tx1="lt1" bg2="dk2" tx2="lt2" accent1="accent1" accent2="accent2" accent3="accent3" accent4="accent4" accent5="accent5" accent6="accent6" hlink="hlink" folHlink="folHlink"/>
  <p:sldLayoutIdLst>
    <p:sldLayoutId id="2147483680" r:id="rId1"/>
    <p:sldLayoutId id="2147483681" r:id="rId2"/>
    <p:sldLayoutId id="2147483682" r:id="rId3"/>
    <p:sldLayoutId id="2147483683" r:id="rId4"/>
    <p:sldLayoutId id="2147483684" r:id="rId5"/>
    <p:sldLayoutId id="2147483685" r:id="rId6"/>
    <p:sldLayoutId id="2147483686" r:id="rId7"/>
    <p:sldLayoutId id="2147483687" r:id="rId8"/>
    <p:sldLayoutId id="2147483688" r:id="rId9"/>
    <p:sldLayoutId id="2147483689" r:id="rId10"/>
    <p:sldLayoutId id="2147483690" r:id="rId11"/>
    <p:sldLayoutId id="2147483691" r:id="rId12"/>
    <p:sldLayoutId id="2147483692" r:id="rId13"/>
    <p:sldLayoutId id="2147483693" r:id="rId14"/>
    <p:sldLayoutId id="2147483694" r:id="rId15"/>
    <p:sldLayoutId id="2147483695" r:id="rId16"/>
    <p:sldLayoutId id="2147483696"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7.gif"/><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12.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13.png"/></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0.xml"/><Relationship Id="rId1" Type="http://schemas.openxmlformats.org/officeDocument/2006/relationships/slideLayout" Target="../slideLayouts/slideLayout6.xml"/><Relationship Id="rId4" Type="http://schemas.openxmlformats.org/officeDocument/2006/relationships/image" Target="../media/image15.gif"/></Relationships>
</file>

<file path=ppt/slides/_rels/slide1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7.tiff"/></Relationships>
</file>

<file path=ppt/slides/_rels/slide18.xml.rels><?xml version="1.0" encoding="UTF-8" standalone="yes"?>
<Relationships xmlns="http://schemas.openxmlformats.org/package/2006/relationships"><Relationship Id="rId8" Type="http://schemas.openxmlformats.org/officeDocument/2006/relationships/image" Target="../media/image18.tiff"/><Relationship Id="rId3" Type="http://schemas.openxmlformats.org/officeDocument/2006/relationships/image" Target="../media/image1.jpeg"/><Relationship Id="rId7" Type="http://schemas.openxmlformats.org/officeDocument/2006/relationships/image" Target="../media/image5.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 Id="rId9" Type="http://schemas.openxmlformats.org/officeDocument/2006/relationships/image" Target="../media/image19.tiff"/></Relationships>
</file>

<file path=ppt/slides/_rels/slide19.xml.rels><?xml version="1.0" encoding="UTF-8" standalone="yes"?>
<Relationships xmlns="http://schemas.openxmlformats.org/package/2006/relationships"><Relationship Id="rId3" Type="http://schemas.openxmlformats.org/officeDocument/2006/relationships/image" Target="../media/image20.tiff"/><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1.tiff"/><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19.tiff"/><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23.tiff"/></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8.xml"/><Relationship Id="rId1" Type="http://schemas.openxmlformats.org/officeDocument/2006/relationships/slideLayout" Target="../slideLayouts/slideLayout7.xml"/><Relationship Id="rId5" Type="http://schemas.openxmlformats.org/officeDocument/2006/relationships/image" Target="../media/image25.tiff"/><Relationship Id="rId4" Type="http://schemas.openxmlformats.org/officeDocument/2006/relationships/image" Target="../media/image24.tiff"/></Relationships>
</file>

<file path=ppt/slides/_rels/slide26.xml.rels><?xml version="1.0" encoding="UTF-8" standalone="yes"?>
<Relationships xmlns="http://schemas.openxmlformats.org/package/2006/relationships"><Relationship Id="rId3" Type="http://schemas.openxmlformats.org/officeDocument/2006/relationships/image" Target="../media/image19.tiff"/><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27.tiff"/><Relationship Id="rId4" Type="http://schemas.openxmlformats.org/officeDocument/2006/relationships/image" Target="../media/image26.tiff"/></Relationships>
</file>

<file path=ppt/slides/_rels/slide27.xml.rels><?xml version="1.0" encoding="UTF-8" standalone="yes"?>
<Relationships xmlns="http://schemas.openxmlformats.org/package/2006/relationships"><Relationship Id="rId3" Type="http://schemas.openxmlformats.org/officeDocument/2006/relationships/image" Target="../media/image19.tiff"/><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28.tiff"/></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3.mp4"/><Relationship Id="rId1" Type="http://schemas.microsoft.com/office/2007/relationships/media" Target="../media/media3.mp4"/><Relationship Id="rId6" Type="http://schemas.openxmlformats.org/officeDocument/2006/relationships/image" Target="../media/image29.png"/><Relationship Id="rId5" Type="http://schemas.openxmlformats.org/officeDocument/2006/relationships/image" Target="../media/image19.tiff"/><Relationship Id="rId4" Type="http://schemas.openxmlformats.org/officeDocument/2006/relationships/notesSlide" Target="../notesSlides/notesSlide2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4.mp4"/><Relationship Id="rId1" Type="http://schemas.microsoft.com/office/2007/relationships/media" Target="../media/media4.mp4"/><Relationship Id="rId5" Type="http://schemas.openxmlformats.org/officeDocument/2006/relationships/image" Target="../media/image30.png"/><Relationship Id="rId4" Type="http://schemas.openxmlformats.org/officeDocument/2006/relationships/notesSlide" Target="../notesSlides/notesSlide23.xml"/></Relationships>
</file>

<file path=ppt/slides/_rels/slide3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5.mp4"/><Relationship Id="rId1" Type="http://schemas.microsoft.com/office/2007/relationships/media" Target="../media/media5.mp4"/><Relationship Id="rId5" Type="http://schemas.openxmlformats.org/officeDocument/2006/relationships/image" Target="../media/image31.png"/><Relationship Id="rId4" Type="http://schemas.openxmlformats.org/officeDocument/2006/relationships/notesSlide" Target="../notesSlides/notesSlide24.xml"/></Relationships>
</file>

<file path=ppt/slides/_rels/slide3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5.xml"/><Relationship Id="rId1" Type="http://schemas.openxmlformats.org/officeDocument/2006/relationships/slideLayout" Target="../slideLayouts/slideLayout7.xml"/><Relationship Id="rId4" Type="http://schemas.openxmlformats.org/officeDocument/2006/relationships/image" Target="../media/image32.tiff"/></Relationships>
</file>

<file path=ppt/slides/_rels/slide33.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video" Target="../media/media6.mp4"/><Relationship Id="rId1" Type="http://schemas.microsoft.com/office/2007/relationships/media" Target="../media/media6.mp4"/><Relationship Id="rId5" Type="http://schemas.openxmlformats.org/officeDocument/2006/relationships/image" Target="../media/image33.png"/><Relationship Id="rId4" Type="http://schemas.openxmlformats.org/officeDocument/2006/relationships/notesSlide" Target="../notesSlides/notesSlide26.xml"/></Relationships>
</file>

<file path=ppt/slides/_rels/slide3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7.mp4"/><Relationship Id="rId1" Type="http://schemas.microsoft.com/office/2007/relationships/media" Target="../media/media7.mp4"/><Relationship Id="rId5" Type="http://schemas.openxmlformats.org/officeDocument/2006/relationships/image" Target="../media/image34.png"/><Relationship Id="rId4" Type="http://schemas.openxmlformats.org/officeDocument/2006/relationships/notesSlide" Target="../notesSlides/notesSlide2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8.mp4"/><Relationship Id="rId1" Type="http://schemas.microsoft.com/office/2007/relationships/media" Target="../media/media8.mp4"/><Relationship Id="rId4" Type="http://schemas.openxmlformats.org/officeDocument/2006/relationships/image" Target="../media/image35.png"/></Relationships>
</file>

<file path=ppt/slides/_rels/slide37.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9.mp4"/><Relationship Id="rId1" Type="http://schemas.microsoft.com/office/2007/relationships/media" Target="../media/media9.mp4"/><Relationship Id="rId4" Type="http://schemas.openxmlformats.org/officeDocument/2006/relationships/image" Target="../media/image36.png"/></Relationships>
</file>

<file path=ppt/slides/_rels/slide38.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0.mp4"/><Relationship Id="rId1" Type="http://schemas.microsoft.com/office/2007/relationships/media" Target="../media/media10.mp4"/><Relationship Id="rId4" Type="http://schemas.openxmlformats.org/officeDocument/2006/relationships/image" Target="../media/image37.png"/></Relationships>
</file>

<file path=ppt/slides/_rels/slide39.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1.mp4"/><Relationship Id="rId1" Type="http://schemas.microsoft.com/office/2007/relationships/media" Target="../media/media11.mp4"/><Relationship Id="rId5" Type="http://schemas.openxmlformats.org/officeDocument/2006/relationships/image" Target="../media/image38.png"/><Relationship Id="rId4" Type="http://schemas.openxmlformats.org/officeDocument/2006/relationships/notesSlide" Target="../notesSlides/notesSlide28.xml"/></Relationships>
</file>

<file path=ppt/slides/_rels/slide40.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2.mp4"/><Relationship Id="rId1" Type="http://schemas.microsoft.com/office/2007/relationships/media" Target="../media/media12.mp4"/><Relationship Id="rId4" Type="http://schemas.openxmlformats.org/officeDocument/2006/relationships/image" Target="../media/image39.png"/></Relationships>
</file>

<file path=ppt/slides/_rels/slide4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3.mp4"/><Relationship Id="rId1" Type="http://schemas.microsoft.com/office/2007/relationships/media" Target="../media/media13.mp4"/><Relationship Id="rId4" Type="http://schemas.openxmlformats.org/officeDocument/2006/relationships/image" Target="../media/image40.png"/></Relationships>
</file>

<file path=ppt/slides/_rels/slide4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4.mp4"/><Relationship Id="rId1" Type="http://schemas.microsoft.com/office/2007/relationships/media" Target="../media/media14.mp4"/><Relationship Id="rId5" Type="http://schemas.openxmlformats.org/officeDocument/2006/relationships/image" Target="../media/image41.png"/><Relationship Id="rId4" Type="http://schemas.openxmlformats.org/officeDocument/2006/relationships/notesSlide" Target="../notesSlides/notesSlide29.xml"/></Relationships>
</file>

<file path=ppt/slides/_rels/slide43.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30.xml"/><Relationship Id="rId1" Type="http://schemas.openxmlformats.org/officeDocument/2006/relationships/slideLayout" Target="../slideLayouts/slideLayout7.xml"/><Relationship Id="rId4" Type="http://schemas.openxmlformats.org/officeDocument/2006/relationships/image" Target="../media/image43.png"/></Relationships>
</file>

<file path=ppt/slides/_rels/slide44.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8" Type="http://schemas.openxmlformats.org/officeDocument/2006/relationships/image" Target="../media/image45.jpg"/><Relationship Id="rId3" Type="http://schemas.openxmlformats.org/officeDocument/2006/relationships/image" Target="../media/image1.jpeg"/><Relationship Id="rId7" Type="http://schemas.openxmlformats.org/officeDocument/2006/relationships/image" Target="../media/image5.png"/><Relationship Id="rId2" Type="http://schemas.openxmlformats.org/officeDocument/2006/relationships/notesSlide" Target="../notesSlides/notesSlide32.xml"/><Relationship Id="rId1" Type="http://schemas.openxmlformats.org/officeDocument/2006/relationships/slideLayout" Target="../slideLayouts/slideLayout6.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47.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33.xml"/><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8" Type="http://schemas.openxmlformats.org/officeDocument/2006/relationships/image" Target="../media/image47.tiff"/><Relationship Id="rId3" Type="http://schemas.openxmlformats.org/officeDocument/2006/relationships/image" Target="../media/image1.jpeg"/><Relationship Id="rId7" Type="http://schemas.openxmlformats.org/officeDocument/2006/relationships/image" Target="../media/image5.png"/><Relationship Id="rId2" Type="http://schemas.openxmlformats.org/officeDocument/2006/relationships/notesSlide" Target="../notesSlides/notesSlide34.xml"/><Relationship Id="rId1" Type="http://schemas.openxmlformats.org/officeDocument/2006/relationships/slideLayout" Target="../slideLayouts/slideLayout6.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 Id="rId9" Type="http://schemas.openxmlformats.org/officeDocument/2006/relationships/image" Target="../media/image48.tiff"/></Relationships>
</file>

<file path=ppt/slides/_rels/slide49.xml.rels><?xml version="1.0" encoding="UTF-8" standalone="yes"?>
<Relationships xmlns="http://schemas.openxmlformats.org/package/2006/relationships"><Relationship Id="rId3" Type="http://schemas.openxmlformats.org/officeDocument/2006/relationships/hyperlink" Target="https://www.acep.org/sonoguide/dvt.html" TargetMode="External"/><Relationship Id="rId2" Type="http://schemas.openxmlformats.org/officeDocument/2006/relationships/notesSlide" Target="../notesSlides/notesSlide35.xml"/><Relationship Id="rId1" Type="http://schemas.openxmlformats.org/officeDocument/2006/relationships/slideLayout" Target="../slideLayouts/slideLayout2.xml"/><Relationship Id="rId6" Type="http://schemas.openxmlformats.org/officeDocument/2006/relationships/hyperlink" Target="https://vimeo.com/52819569" TargetMode="External"/><Relationship Id="rId5" Type="http://schemas.openxmlformats.org/officeDocument/2006/relationships/hyperlink" Target="https://www.mdedge.com/emergencymedicine/article/98900/imaging/emergency-ultrasound-soft-tissue-assessment" TargetMode="External"/><Relationship Id="rId4" Type="http://schemas.openxmlformats.org/officeDocument/2006/relationships/hyperlink" Target="https://dx.doi.org/10.14366%2Fusg.17001"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7581C0-B237-4744-B006-CD464BB8D70A}"/>
              </a:ext>
            </a:extLst>
          </p:cNvPr>
          <p:cNvSpPr>
            <a:spLocks noGrp="1"/>
          </p:cNvSpPr>
          <p:nvPr>
            <p:ph type="ctrTitle"/>
          </p:nvPr>
        </p:nvSpPr>
        <p:spPr>
          <a:xfrm>
            <a:off x="1154954" y="1447800"/>
            <a:ext cx="9208245" cy="3329581"/>
          </a:xfrm>
        </p:spPr>
        <p:txBody>
          <a:bodyPr/>
          <a:lstStyle/>
          <a:p>
            <a:r>
              <a:rPr lang="en-US" sz="5400" dirty="0"/>
              <a:t>Pulmonary Embolism &amp;</a:t>
            </a:r>
            <a:br>
              <a:rPr lang="en-US" sz="5400" dirty="0"/>
            </a:br>
            <a:r>
              <a:rPr lang="en-US" sz="5400" dirty="0"/>
              <a:t>Deep Venous Thrombosis</a:t>
            </a:r>
          </a:p>
        </p:txBody>
      </p:sp>
      <p:sp>
        <p:nvSpPr>
          <p:cNvPr id="3" name="Subtitle 2">
            <a:extLst>
              <a:ext uri="{FF2B5EF4-FFF2-40B4-BE49-F238E27FC236}">
                <a16:creationId xmlns:a16="http://schemas.microsoft.com/office/drawing/2014/main" id="{484D3581-48B6-0049-931E-01FE9250FC45}"/>
              </a:ext>
            </a:extLst>
          </p:cNvPr>
          <p:cNvSpPr>
            <a:spLocks noGrp="1"/>
          </p:cNvSpPr>
          <p:nvPr>
            <p:ph type="subTitle" idx="1"/>
          </p:nvPr>
        </p:nvSpPr>
        <p:spPr/>
        <p:txBody>
          <a:bodyPr>
            <a:normAutofit fontScale="70000" lnSpcReduction="20000"/>
          </a:bodyPr>
          <a:lstStyle/>
          <a:p>
            <a:r>
              <a:rPr lang="en-US" dirty="0"/>
              <a:t>Elizabeth Yetter, MD MHPE</a:t>
            </a:r>
          </a:p>
          <a:p>
            <a:r>
              <a:rPr lang="en-US" dirty="0"/>
              <a:t>Turandot Saul, MD</a:t>
            </a:r>
          </a:p>
          <a:p>
            <a:r>
              <a:rPr lang="en-US" dirty="0"/>
              <a:t>Regina Saylor, MD</a:t>
            </a:r>
          </a:p>
        </p:txBody>
      </p:sp>
    </p:spTree>
    <p:extLst>
      <p:ext uri="{BB962C8B-B14F-4D97-AF65-F5344CB8AC3E}">
        <p14:creationId xmlns:p14="http://schemas.microsoft.com/office/powerpoint/2010/main" val="39045701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5FD112-79A3-834D-929C-0AC5D9F014B5}"/>
              </a:ext>
            </a:extLst>
          </p:cNvPr>
          <p:cNvSpPr>
            <a:spLocks noGrp="1"/>
          </p:cNvSpPr>
          <p:nvPr>
            <p:ph type="title"/>
          </p:nvPr>
        </p:nvSpPr>
        <p:spPr/>
        <p:txBody>
          <a:bodyPr/>
          <a:lstStyle/>
          <a:p>
            <a:r>
              <a:rPr lang="en-US" dirty="0"/>
              <a:t>Objectives</a:t>
            </a:r>
          </a:p>
        </p:txBody>
      </p:sp>
      <p:sp>
        <p:nvSpPr>
          <p:cNvPr id="3" name="Content Placeholder 2">
            <a:extLst>
              <a:ext uri="{FF2B5EF4-FFF2-40B4-BE49-F238E27FC236}">
                <a16:creationId xmlns:a16="http://schemas.microsoft.com/office/drawing/2014/main" id="{835A01ED-DC55-4648-B571-9FC8FB4BAC62}"/>
              </a:ext>
            </a:extLst>
          </p:cNvPr>
          <p:cNvSpPr>
            <a:spLocks noGrp="1"/>
          </p:cNvSpPr>
          <p:nvPr>
            <p:ph idx="1"/>
          </p:nvPr>
        </p:nvSpPr>
        <p:spPr/>
        <p:txBody>
          <a:bodyPr/>
          <a:lstStyle/>
          <a:p>
            <a:r>
              <a:rPr lang="en-US" dirty="0"/>
              <a:t>Indications for PE &amp; DVT Ultrasound</a:t>
            </a:r>
          </a:p>
          <a:p>
            <a:r>
              <a:rPr lang="en-US" dirty="0"/>
              <a:t>Probe selection and screen orientation</a:t>
            </a:r>
          </a:p>
          <a:p>
            <a:r>
              <a:rPr lang="en-US" dirty="0"/>
              <a:t>Normal anatomy</a:t>
            </a:r>
          </a:p>
          <a:p>
            <a:r>
              <a:rPr lang="en-US" dirty="0"/>
              <a:t>Selected pathology </a:t>
            </a:r>
          </a:p>
          <a:p>
            <a:r>
              <a:rPr lang="en-US" dirty="0"/>
              <a:t>Pitfalls</a:t>
            </a:r>
          </a:p>
        </p:txBody>
      </p:sp>
    </p:spTree>
    <p:extLst>
      <p:ext uri="{BB962C8B-B14F-4D97-AF65-F5344CB8AC3E}">
        <p14:creationId xmlns:p14="http://schemas.microsoft.com/office/powerpoint/2010/main" val="13843031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8494FB-8C64-EC7E-B9D1-76EDB7121F26}"/>
              </a:ext>
            </a:extLst>
          </p:cNvPr>
          <p:cNvSpPr>
            <a:spLocks noGrp="1"/>
          </p:cNvSpPr>
          <p:nvPr>
            <p:ph type="title"/>
          </p:nvPr>
        </p:nvSpPr>
        <p:spPr/>
        <p:txBody>
          <a:bodyPr/>
          <a:lstStyle/>
          <a:p>
            <a:r>
              <a:rPr lang="en-US" dirty="0"/>
              <a:t>Pulmonary Embolism</a:t>
            </a:r>
          </a:p>
        </p:txBody>
      </p:sp>
      <p:pic>
        <p:nvPicPr>
          <p:cNvPr id="4" name="Picture 3">
            <a:extLst>
              <a:ext uri="{FF2B5EF4-FFF2-40B4-BE49-F238E27FC236}">
                <a16:creationId xmlns:a16="http://schemas.microsoft.com/office/drawing/2014/main" id="{006C8EC5-652C-9E05-5BB8-C028D6FC8A59}"/>
              </a:ext>
            </a:extLst>
          </p:cNvPr>
          <p:cNvPicPr>
            <a:picLocks noChangeAspect="1"/>
          </p:cNvPicPr>
          <p:nvPr/>
        </p:nvPicPr>
        <p:blipFill>
          <a:blip r:embed="rId3"/>
          <a:stretch>
            <a:fillRect/>
          </a:stretch>
        </p:blipFill>
        <p:spPr>
          <a:xfrm>
            <a:off x="951845" y="1853248"/>
            <a:ext cx="10288309" cy="4019550"/>
          </a:xfrm>
          <a:prstGeom prst="rect">
            <a:avLst/>
          </a:prstGeom>
        </p:spPr>
      </p:pic>
    </p:spTree>
    <p:extLst>
      <p:ext uri="{BB962C8B-B14F-4D97-AF65-F5344CB8AC3E}">
        <p14:creationId xmlns:p14="http://schemas.microsoft.com/office/powerpoint/2010/main" val="15215948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DB3D9E-2916-FF4D-B94C-DD051D02A346}"/>
              </a:ext>
            </a:extLst>
          </p:cNvPr>
          <p:cNvSpPr>
            <a:spLocks noGrp="1"/>
          </p:cNvSpPr>
          <p:nvPr>
            <p:ph type="title"/>
          </p:nvPr>
        </p:nvSpPr>
        <p:spPr>
          <a:xfrm>
            <a:off x="648930" y="629266"/>
            <a:ext cx="3322912" cy="1641987"/>
          </a:xfrm>
        </p:spPr>
        <p:txBody>
          <a:bodyPr>
            <a:normAutofit/>
          </a:bodyPr>
          <a:lstStyle/>
          <a:p>
            <a:r>
              <a:rPr lang="en-US" dirty="0"/>
              <a:t>Indications</a:t>
            </a:r>
          </a:p>
        </p:txBody>
      </p:sp>
      <p:sp>
        <p:nvSpPr>
          <p:cNvPr id="3" name="Content Placeholder 2">
            <a:extLst>
              <a:ext uri="{FF2B5EF4-FFF2-40B4-BE49-F238E27FC236}">
                <a16:creationId xmlns:a16="http://schemas.microsoft.com/office/drawing/2014/main" id="{83F262EF-0C28-F449-BE08-EB260B56A98E}"/>
              </a:ext>
            </a:extLst>
          </p:cNvPr>
          <p:cNvSpPr>
            <a:spLocks noGrp="1"/>
          </p:cNvSpPr>
          <p:nvPr>
            <p:ph idx="1"/>
          </p:nvPr>
        </p:nvSpPr>
        <p:spPr>
          <a:xfrm>
            <a:off x="647701" y="2438401"/>
            <a:ext cx="3324141" cy="3809998"/>
          </a:xfrm>
        </p:spPr>
        <p:txBody>
          <a:bodyPr>
            <a:normAutofit/>
          </a:bodyPr>
          <a:lstStyle/>
          <a:p>
            <a:r>
              <a:rPr lang="en-US" dirty="0"/>
              <a:t>Shortness of Breath</a:t>
            </a:r>
          </a:p>
          <a:p>
            <a:r>
              <a:rPr lang="en-US" dirty="0"/>
              <a:t>Undifferentiated hypoxemia or shock</a:t>
            </a:r>
          </a:p>
          <a:p>
            <a:r>
              <a:rPr lang="en-US" dirty="0"/>
              <a:t>Consider PERC &amp; Wells Scores</a:t>
            </a:r>
          </a:p>
        </p:txBody>
      </p:sp>
      <p:pic>
        <p:nvPicPr>
          <p:cNvPr id="6" name="Picture 5">
            <a:extLst>
              <a:ext uri="{FF2B5EF4-FFF2-40B4-BE49-F238E27FC236}">
                <a16:creationId xmlns:a16="http://schemas.microsoft.com/office/drawing/2014/main" id="{39E13241-21AE-31B7-8E60-C5C4BB44AB9D}"/>
              </a:ext>
            </a:extLst>
          </p:cNvPr>
          <p:cNvPicPr>
            <a:picLocks noChangeAspect="1"/>
          </p:cNvPicPr>
          <p:nvPr/>
        </p:nvPicPr>
        <p:blipFill>
          <a:blip r:embed="rId3"/>
          <a:stretch>
            <a:fillRect/>
          </a:stretch>
        </p:blipFill>
        <p:spPr>
          <a:xfrm>
            <a:off x="5184557" y="633618"/>
            <a:ext cx="5775717" cy="5775717"/>
          </a:xfrm>
          <a:prstGeom prst="rect">
            <a:avLst/>
          </a:prstGeom>
        </p:spPr>
      </p:pic>
    </p:spTree>
    <p:extLst>
      <p:ext uri="{BB962C8B-B14F-4D97-AF65-F5344CB8AC3E}">
        <p14:creationId xmlns:p14="http://schemas.microsoft.com/office/powerpoint/2010/main" val="4317001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72810E6-4B71-D8AC-5AAC-242CF14815E2}"/>
              </a:ext>
            </a:extLst>
          </p:cNvPr>
          <p:cNvPicPr>
            <a:picLocks noChangeAspect="1"/>
          </p:cNvPicPr>
          <p:nvPr/>
        </p:nvPicPr>
        <p:blipFill>
          <a:blip r:embed="rId3"/>
          <a:stretch>
            <a:fillRect/>
          </a:stretch>
        </p:blipFill>
        <p:spPr>
          <a:xfrm>
            <a:off x="3051808" y="547567"/>
            <a:ext cx="6505552" cy="5762866"/>
          </a:xfrm>
          <a:prstGeom prst="rect">
            <a:avLst/>
          </a:prstGeom>
        </p:spPr>
      </p:pic>
      <p:sp>
        <p:nvSpPr>
          <p:cNvPr id="3" name="Title 1">
            <a:extLst>
              <a:ext uri="{FF2B5EF4-FFF2-40B4-BE49-F238E27FC236}">
                <a16:creationId xmlns:a16="http://schemas.microsoft.com/office/drawing/2014/main" id="{7EE1EC37-7224-85CE-60C9-9F071143E0EC}"/>
              </a:ext>
            </a:extLst>
          </p:cNvPr>
          <p:cNvSpPr txBox="1">
            <a:spLocks/>
          </p:cNvSpPr>
          <p:nvPr/>
        </p:nvSpPr>
        <p:spPr>
          <a:xfrm>
            <a:off x="646112" y="452717"/>
            <a:ext cx="2685812" cy="4507589"/>
          </a:xfrm>
          <a:prstGeom prst="rect">
            <a:avLst/>
          </a:prstGeom>
        </p:spPr>
        <p:txBody>
          <a:bodyPr/>
          <a:lst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3200" dirty="0"/>
              <a:t>Kline’s Flowchart</a:t>
            </a:r>
          </a:p>
        </p:txBody>
      </p:sp>
    </p:spTree>
    <p:extLst>
      <p:ext uri="{BB962C8B-B14F-4D97-AF65-F5344CB8AC3E}">
        <p14:creationId xmlns:p14="http://schemas.microsoft.com/office/powerpoint/2010/main" val="33741275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9EF0D1-F2B7-6446-9E4E-CF573ABE01B1}"/>
              </a:ext>
            </a:extLst>
          </p:cNvPr>
          <p:cNvSpPr>
            <a:spLocks noGrp="1"/>
          </p:cNvSpPr>
          <p:nvPr>
            <p:ph type="title"/>
          </p:nvPr>
        </p:nvSpPr>
        <p:spPr>
          <a:xfrm>
            <a:off x="646111" y="452717"/>
            <a:ext cx="3875785" cy="4507589"/>
          </a:xfrm>
        </p:spPr>
        <p:txBody>
          <a:bodyPr/>
          <a:lstStyle/>
          <a:p>
            <a:r>
              <a:rPr lang="en-US" sz="3200" dirty="0"/>
              <a:t>A more straightforward version from EMCRIT</a:t>
            </a:r>
          </a:p>
        </p:txBody>
      </p:sp>
      <p:pic>
        <p:nvPicPr>
          <p:cNvPr id="4" name="Picture 3">
            <a:extLst>
              <a:ext uri="{FF2B5EF4-FFF2-40B4-BE49-F238E27FC236}">
                <a16:creationId xmlns:a16="http://schemas.microsoft.com/office/drawing/2014/main" id="{0FB81B13-EA54-E4E9-898A-0328920A6752}"/>
              </a:ext>
            </a:extLst>
          </p:cNvPr>
          <p:cNvPicPr>
            <a:picLocks noChangeAspect="1"/>
          </p:cNvPicPr>
          <p:nvPr/>
        </p:nvPicPr>
        <p:blipFill>
          <a:blip r:embed="rId3"/>
          <a:stretch>
            <a:fillRect/>
          </a:stretch>
        </p:blipFill>
        <p:spPr>
          <a:xfrm>
            <a:off x="4521896" y="152400"/>
            <a:ext cx="5460741" cy="6345382"/>
          </a:xfrm>
          <a:prstGeom prst="rect">
            <a:avLst/>
          </a:prstGeom>
        </p:spPr>
      </p:pic>
    </p:spTree>
    <p:extLst>
      <p:ext uri="{BB962C8B-B14F-4D97-AF65-F5344CB8AC3E}">
        <p14:creationId xmlns:p14="http://schemas.microsoft.com/office/powerpoint/2010/main" val="17516718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7E1372-E005-99DF-9CBC-AD6DC559FAEF}"/>
              </a:ext>
            </a:extLst>
          </p:cNvPr>
          <p:cNvSpPr>
            <a:spLocks noGrp="1"/>
          </p:cNvSpPr>
          <p:nvPr>
            <p:ph type="title"/>
          </p:nvPr>
        </p:nvSpPr>
        <p:spPr/>
        <p:txBody>
          <a:bodyPr/>
          <a:lstStyle/>
          <a:p>
            <a:r>
              <a:rPr lang="en-US" sz="4000" dirty="0"/>
              <a:t>Pulmonary Embolism Rule-out Criteria (PERC)</a:t>
            </a:r>
          </a:p>
        </p:txBody>
      </p:sp>
      <p:sp>
        <p:nvSpPr>
          <p:cNvPr id="3" name="Content Placeholder 2">
            <a:extLst>
              <a:ext uri="{FF2B5EF4-FFF2-40B4-BE49-F238E27FC236}">
                <a16:creationId xmlns:a16="http://schemas.microsoft.com/office/drawing/2014/main" id="{F1AD7F22-9B3F-3252-A512-772DBFFBA13C}"/>
              </a:ext>
            </a:extLst>
          </p:cNvPr>
          <p:cNvSpPr>
            <a:spLocks noGrp="1"/>
          </p:cNvSpPr>
          <p:nvPr>
            <p:ph idx="1"/>
          </p:nvPr>
        </p:nvSpPr>
        <p:spPr/>
        <p:txBody>
          <a:bodyPr/>
          <a:lstStyle/>
          <a:p>
            <a:r>
              <a:rPr lang="en-US" dirty="0"/>
              <a:t>Age &lt;50</a:t>
            </a:r>
          </a:p>
          <a:p>
            <a:r>
              <a:rPr lang="en-US" dirty="0"/>
              <a:t>Pulse &lt;100 (for the whole ED stay!)</a:t>
            </a:r>
          </a:p>
          <a:p>
            <a:r>
              <a:rPr lang="en-US" dirty="0"/>
              <a:t>Pulse Ox &gt;94% (at sea level</a:t>
            </a:r>
          </a:p>
          <a:p>
            <a:r>
              <a:rPr lang="en-US" dirty="0"/>
              <a:t>No hemoptysis</a:t>
            </a:r>
          </a:p>
          <a:p>
            <a:r>
              <a:rPr lang="en-US" dirty="0"/>
              <a:t>No prior VTE </a:t>
            </a:r>
            <a:r>
              <a:rPr lang="en-US" dirty="0" err="1"/>
              <a:t>hx</a:t>
            </a:r>
            <a:endParaRPr lang="en-US" dirty="0"/>
          </a:p>
          <a:p>
            <a:r>
              <a:rPr lang="en-US" dirty="0"/>
              <a:t>No surgery or trauma within last 4 weeks</a:t>
            </a:r>
          </a:p>
          <a:p>
            <a:r>
              <a:rPr lang="en-US" dirty="0"/>
              <a:t>No estrogen</a:t>
            </a:r>
          </a:p>
          <a:p>
            <a:r>
              <a:rPr lang="en-US" dirty="0"/>
              <a:t>No unilateral leg swelling</a:t>
            </a:r>
          </a:p>
        </p:txBody>
      </p:sp>
    </p:spTree>
    <p:extLst>
      <p:ext uri="{BB962C8B-B14F-4D97-AF65-F5344CB8AC3E}">
        <p14:creationId xmlns:p14="http://schemas.microsoft.com/office/powerpoint/2010/main" val="2268627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FD2476-5A4B-B597-7A1E-88836D4C470C}"/>
              </a:ext>
            </a:extLst>
          </p:cNvPr>
          <p:cNvSpPr>
            <a:spLocks noGrp="1"/>
          </p:cNvSpPr>
          <p:nvPr>
            <p:ph type="title"/>
          </p:nvPr>
        </p:nvSpPr>
        <p:spPr>
          <a:xfrm>
            <a:off x="646111" y="452718"/>
            <a:ext cx="3191597" cy="2276627"/>
          </a:xfrm>
        </p:spPr>
        <p:txBody>
          <a:bodyPr/>
          <a:lstStyle/>
          <a:p>
            <a:r>
              <a:rPr lang="en-US" dirty="0"/>
              <a:t>Types of Pulmonary Embolisms</a:t>
            </a:r>
          </a:p>
        </p:txBody>
      </p:sp>
      <p:pic>
        <p:nvPicPr>
          <p:cNvPr id="5" name="Picture 4">
            <a:extLst>
              <a:ext uri="{FF2B5EF4-FFF2-40B4-BE49-F238E27FC236}">
                <a16:creationId xmlns:a16="http://schemas.microsoft.com/office/drawing/2014/main" id="{F94480C7-2A3C-31E2-70D8-6A20E4ADDB6B}"/>
              </a:ext>
            </a:extLst>
          </p:cNvPr>
          <p:cNvPicPr>
            <a:picLocks noChangeAspect="1"/>
          </p:cNvPicPr>
          <p:nvPr/>
        </p:nvPicPr>
        <p:blipFill>
          <a:blip r:embed="rId3"/>
          <a:stretch>
            <a:fillRect/>
          </a:stretch>
        </p:blipFill>
        <p:spPr>
          <a:xfrm>
            <a:off x="3837708" y="1166838"/>
            <a:ext cx="6809509" cy="5339155"/>
          </a:xfrm>
          <a:prstGeom prst="rect">
            <a:avLst/>
          </a:prstGeom>
        </p:spPr>
      </p:pic>
    </p:spTree>
    <p:extLst>
      <p:ext uri="{BB962C8B-B14F-4D97-AF65-F5344CB8AC3E}">
        <p14:creationId xmlns:p14="http://schemas.microsoft.com/office/powerpoint/2010/main" val="23481130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3F6E148-32D9-FA20-4358-7D86EE87AB3E}"/>
              </a:ext>
            </a:extLst>
          </p:cNvPr>
          <p:cNvPicPr>
            <a:picLocks noChangeAspect="1"/>
          </p:cNvPicPr>
          <p:nvPr/>
        </p:nvPicPr>
        <p:blipFill>
          <a:blip r:embed="rId3"/>
          <a:stretch>
            <a:fillRect/>
          </a:stretch>
        </p:blipFill>
        <p:spPr>
          <a:xfrm>
            <a:off x="2209800" y="548479"/>
            <a:ext cx="7772400" cy="5761041"/>
          </a:xfrm>
          <a:prstGeom prst="rect">
            <a:avLst/>
          </a:prstGeom>
        </p:spPr>
      </p:pic>
    </p:spTree>
    <p:extLst>
      <p:ext uri="{BB962C8B-B14F-4D97-AF65-F5344CB8AC3E}">
        <p14:creationId xmlns:p14="http://schemas.microsoft.com/office/powerpoint/2010/main" val="21710578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675F56AC-1F29-756B-C0D3-374E9240B9F6}"/>
              </a:ext>
            </a:extLst>
          </p:cNvPr>
          <p:cNvGraphicFramePr>
            <a:graphicFrameLocks noGrp="1"/>
          </p:cNvGraphicFramePr>
          <p:nvPr>
            <p:extLst>
              <p:ext uri="{D42A27DB-BD31-4B8C-83A1-F6EECF244321}">
                <p14:modId xmlns:p14="http://schemas.microsoft.com/office/powerpoint/2010/main" val="2036272418"/>
              </p:ext>
            </p:extLst>
          </p:nvPr>
        </p:nvGraphicFramePr>
        <p:xfrm>
          <a:off x="1717964" y="2078182"/>
          <a:ext cx="9047019" cy="4286169"/>
        </p:xfrm>
        <a:graphic>
          <a:graphicData uri="http://schemas.openxmlformats.org/drawingml/2006/table">
            <a:tbl>
              <a:tblPr/>
              <a:tblGrid>
                <a:gridCol w="3015673">
                  <a:extLst>
                    <a:ext uri="{9D8B030D-6E8A-4147-A177-3AD203B41FA5}">
                      <a16:colId xmlns:a16="http://schemas.microsoft.com/office/drawing/2014/main" val="4100834276"/>
                    </a:ext>
                  </a:extLst>
                </a:gridCol>
                <a:gridCol w="3015673">
                  <a:extLst>
                    <a:ext uri="{9D8B030D-6E8A-4147-A177-3AD203B41FA5}">
                      <a16:colId xmlns:a16="http://schemas.microsoft.com/office/drawing/2014/main" val="218513224"/>
                    </a:ext>
                  </a:extLst>
                </a:gridCol>
                <a:gridCol w="3015673">
                  <a:extLst>
                    <a:ext uri="{9D8B030D-6E8A-4147-A177-3AD203B41FA5}">
                      <a16:colId xmlns:a16="http://schemas.microsoft.com/office/drawing/2014/main" val="3778352651"/>
                    </a:ext>
                  </a:extLst>
                </a:gridCol>
              </a:tblGrid>
              <a:tr h="759864">
                <a:tc>
                  <a:txBody>
                    <a:bodyPr/>
                    <a:lstStyle/>
                    <a:p>
                      <a:r>
                        <a:rPr lang="en-US" sz="1100">
                          <a:effectLst/>
                        </a:rPr>
                        <a:t>Unfractionated Heparin</a:t>
                      </a:r>
                    </a:p>
                  </a:txBody>
                  <a:tcPr marL="57194" marR="57194" marT="57194" marB="57194"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r>
                        <a:rPr lang="en-US" sz="1100">
                          <a:effectLst/>
                        </a:rPr>
                        <a:t>80u/kg bolus, then 18u/k/h infusion</a:t>
                      </a:r>
                    </a:p>
                  </a:txBody>
                  <a:tcPr marL="57194" marR="57194" marT="57194" marB="57194"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r>
                        <a:rPr lang="en-US" sz="1100">
                          <a:effectLst/>
                        </a:rPr>
                        <a:t>if out patient not appropriate or SEVERE renal failure and can’t do LMWH.</a:t>
                      </a:r>
                    </a:p>
                  </a:txBody>
                  <a:tcPr marL="57194" marR="57194" marT="57194" marB="57194"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extLst>
                  <a:ext uri="{0D108BD9-81ED-4DB2-BD59-A6C34878D82A}">
                    <a16:rowId xmlns:a16="http://schemas.microsoft.com/office/drawing/2014/main" val="658255260"/>
                  </a:ext>
                </a:extLst>
              </a:tr>
              <a:tr h="759864">
                <a:tc>
                  <a:txBody>
                    <a:bodyPr/>
                    <a:lstStyle/>
                    <a:p>
                      <a:r>
                        <a:rPr lang="en-US" sz="1100">
                          <a:effectLst/>
                        </a:rPr>
                        <a:t>LMWH/Indirect Thrombin Inhibitor:  Enoxaparin (Lovenox)</a:t>
                      </a:r>
                    </a:p>
                  </a:txBody>
                  <a:tcPr marL="57194" marR="57194" marT="57194" marB="57194"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r>
                        <a:rPr lang="en-US" sz="1100">
                          <a:effectLst/>
                        </a:rPr>
                        <a:t>1mg/kg sc q12 or 1.5mg/kg sc qdaily (NO maximum)</a:t>
                      </a:r>
                    </a:p>
                  </a:txBody>
                  <a:tcPr marL="57194" marR="57194" marT="57194" marB="57194"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r>
                        <a:rPr lang="en-US" sz="1100">
                          <a:effectLst/>
                        </a:rPr>
                        <a:t>Do not use if renal impairment</a:t>
                      </a:r>
                    </a:p>
                  </a:txBody>
                  <a:tcPr marL="57194" marR="57194" marT="57194" marB="57194"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extLst>
                  <a:ext uri="{0D108BD9-81ED-4DB2-BD59-A6C34878D82A}">
                    <a16:rowId xmlns:a16="http://schemas.microsoft.com/office/drawing/2014/main" val="475136659"/>
                  </a:ext>
                </a:extLst>
              </a:tr>
              <a:tr h="922147">
                <a:tc>
                  <a:txBody>
                    <a:bodyPr/>
                    <a:lstStyle/>
                    <a:p>
                      <a:r>
                        <a:rPr lang="en-US" sz="1100">
                          <a:effectLst/>
                        </a:rPr>
                        <a:t>Factor Xa inhibitor:  Apixaban (Eliquis)</a:t>
                      </a:r>
                    </a:p>
                  </a:txBody>
                  <a:tcPr marL="57194" marR="57194" marT="57194" marB="57194"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r>
                        <a:rPr lang="en-US" sz="1100">
                          <a:effectLst/>
                        </a:rPr>
                        <a:t>10mg po BID x7days then 5mg BID thereafter</a:t>
                      </a:r>
                    </a:p>
                  </a:txBody>
                  <a:tcPr marL="57194" marR="57194" marT="57194" marB="57194"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r>
                        <a:rPr lang="en-US" sz="1100" dirty="0">
                          <a:effectLst/>
                        </a:rPr>
                        <a:t>No heparin requirement; good for outpatient </a:t>
                      </a:r>
                      <a:r>
                        <a:rPr lang="en-US" sz="1100" dirty="0" err="1">
                          <a:effectLst/>
                        </a:rPr>
                        <a:t>tx</a:t>
                      </a:r>
                      <a:r>
                        <a:rPr lang="en-US" sz="1100" dirty="0">
                          <a:effectLst/>
                        </a:rPr>
                        <a:t>; ok for </a:t>
                      </a:r>
                      <a:r>
                        <a:rPr lang="en-US" sz="1100" dirty="0" err="1">
                          <a:effectLst/>
                        </a:rPr>
                        <a:t>pt</a:t>
                      </a:r>
                      <a:r>
                        <a:rPr lang="en-US" sz="1100" dirty="0">
                          <a:effectLst/>
                        </a:rPr>
                        <a:t> w/ renal impairment </a:t>
                      </a:r>
                    </a:p>
                  </a:txBody>
                  <a:tcPr marL="57194" marR="57194" marT="57194" marB="57194"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extLst>
                  <a:ext uri="{0D108BD9-81ED-4DB2-BD59-A6C34878D82A}">
                    <a16:rowId xmlns:a16="http://schemas.microsoft.com/office/drawing/2014/main" val="3851727101"/>
                  </a:ext>
                </a:extLst>
              </a:tr>
              <a:tr h="922147">
                <a:tc>
                  <a:txBody>
                    <a:bodyPr/>
                    <a:lstStyle/>
                    <a:p>
                      <a:r>
                        <a:rPr lang="en-US" sz="1100">
                          <a:effectLst/>
                        </a:rPr>
                        <a:t>Factor Xa inhibitor: Rivaroxiban (Xarelto)</a:t>
                      </a:r>
                    </a:p>
                  </a:txBody>
                  <a:tcPr marL="57194" marR="57194" marT="57194" marB="57194"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r>
                        <a:rPr lang="en-US" sz="1100">
                          <a:effectLst/>
                        </a:rPr>
                        <a:t>15mg po BID x21days, then 20mg daily w/ food</a:t>
                      </a:r>
                    </a:p>
                  </a:txBody>
                  <a:tcPr marL="57194" marR="57194" marT="57194" marB="57194"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r>
                        <a:rPr lang="en-US" sz="1100">
                          <a:effectLst/>
                        </a:rPr>
                        <a:t>No heparin requirement; good for outpatient tx; ok for pt w/ renal impairment </a:t>
                      </a:r>
                    </a:p>
                  </a:txBody>
                  <a:tcPr marL="57194" marR="57194" marT="57194" marB="57194"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extLst>
                  <a:ext uri="{0D108BD9-81ED-4DB2-BD59-A6C34878D82A}">
                    <a16:rowId xmlns:a16="http://schemas.microsoft.com/office/drawing/2014/main" val="1709431075"/>
                  </a:ext>
                </a:extLst>
              </a:tr>
              <a:tr h="922147">
                <a:tc>
                  <a:txBody>
                    <a:bodyPr/>
                    <a:lstStyle/>
                    <a:p>
                      <a:r>
                        <a:rPr lang="en-US" sz="1100">
                          <a:effectLst/>
                        </a:rPr>
                        <a:t>Direct Thrombin Inhibitor:  Dabibatran (Pradaxa)</a:t>
                      </a:r>
                    </a:p>
                  </a:txBody>
                  <a:tcPr marL="57194" marR="57194" marT="57194" marB="57194"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r>
                        <a:rPr lang="en-US" sz="1100">
                          <a:effectLst/>
                        </a:rPr>
                        <a:t>150mg po BID</a:t>
                      </a:r>
                    </a:p>
                  </a:txBody>
                  <a:tcPr marL="57194" marR="57194" marT="57194" marB="57194"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r>
                        <a:rPr lang="en-US" sz="1100" dirty="0">
                          <a:effectLst/>
                        </a:rPr>
                        <a:t>Requires run of heparin for 5-10 days; renal excretion so not for renal patients</a:t>
                      </a:r>
                    </a:p>
                  </a:txBody>
                  <a:tcPr marL="57194" marR="57194" marT="57194" marB="57194"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extLst>
                  <a:ext uri="{0D108BD9-81ED-4DB2-BD59-A6C34878D82A}">
                    <a16:rowId xmlns:a16="http://schemas.microsoft.com/office/drawing/2014/main" val="2220722644"/>
                  </a:ext>
                </a:extLst>
              </a:tr>
            </a:tbl>
          </a:graphicData>
        </a:graphic>
      </p:graphicFrame>
      <p:sp>
        <p:nvSpPr>
          <p:cNvPr id="3" name="Title 1">
            <a:extLst>
              <a:ext uri="{FF2B5EF4-FFF2-40B4-BE49-F238E27FC236}">
                <a16:creationId xmlns:a16="http://schemas.microsoft.com/office/drawing/2014/main" id="{CD66D3FD-FB63-F839-5CCE-2E2ECABF728B}"/>
              </a:ext>
            </a:extLst>
          </p:cNvPr>
          <p:cNvSpPr txBox="1">
            <a:spLocks/>
          </p:cNvSpPr>
          <p:nvPr/>
        </p:nvSpPr>
        <p:spPr>
          <a:xfrm>
            <a:off x="646111" y="452719"/>
            <a:ext cx="9343016" cy="1265246"/>
          </a:xfrm>
          <a:prstGeom prst="rect">
            <a:avLst/>
          </a:prstGeom>
        </p:spPr>
        <p:txBody>
          <a:bodyPr/>
          <a:lst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dirty="0"/>
              <a:t>Outpatient Treatment</a:t>
            </a:r>
          </a:p>
        </p:txBody>
      </p:sp>
    </p:spTree>
    <p:extLst>
      <p:ext uri="{BB962C8B-B14F-4D97-AF65-F5344CB8AC3E}">
        <p14:creationId xmlns:p14="http://schemas.microsoft.com/office/powerpoint/2010/main" val="21104081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0FC31F-97B4-0749-A76B-F18297A6DBE3}"/>
              </a:ext>
            </a:extLst>
          </p:cNvPr>
          <p:cNvSpPr>
            <a:spLocks noGrp="1"/>
          </p:cNvSpPr>
          <p:nvPr>
            <p:ph type="title"/>
          </p:nvPr>
        </p:nvSpPr>
        <p:spPr/>
        <p:txBody>
          <a:bodyPr/>
          <a:lstStyle/>
          <a:p>
            <a:r>
              <a:rPr lang="en-US" dirty="0"/>
              <a:t>D- Sign</a:t>
            </a:r>
          </a:p>
        </p:txBody>
      </p:sp>
      <p:pic>
        <p:nvPicPr>
          <p:cNvPr id="4" name="video1551607" descr="video1551607">
            <a:hlinkClick r:id="" action="ppaction://media"/>
            <a:extLst>
              <a:ext uri="{FF2B5EF4-FFF2-40B4-BE49-F238E27FC236}">
                <a16:creationId xmlns:a16="http://schemas.microsoft.com/office/drawing/2014/main" id="{281987F0-A8AC-D5DC-5EF6-CCA0F306614B}"/>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2918565" y="1481650"/>
            <a:ext cx="6187858" cy="4470726"/>
          </a:xfrm>
          <a:prstGeom prst="rect">
            <a:avLst/>
          </a:prstGeom>
        </p:spPr>
      </p:pic>
    </p:spTree>
    <p:extLst>
      <p:ext uri="{BB962C8B-B14F-4D97-AF65-F5344CB8AC3E}">
        <p14:creationId xmlns:p14="http://schemas.microsoft.com/office/powerpoint/2010/main" val="40960414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08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4"/>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4"/>
                                        </p:tgtEl>
                                      </p:cBhvr>
                                    </p:cmd>
                                  </p:childTnLst>
                                </p:cTn>
                              </p:par>
                            </p:childTnLst>
                          </p:cTn>
                        </p:par>
                      </p:childTnLst>
                    </p:cTn>
                  </p:par>
                </p:childTnLst>
              </p:cTn>
              <p:nextCondLst>
                <p:cond evt="onClick" delay="0">
                  <p:tgtEl>
                    <p:spTgt spid="4"/>
                  </p:tgtEl>
                </p:cond>
              </p:nextCondLst>
            </p:seq>
            <p:video>
              <p:cMediaNode vol="80000">
                <p:cTn id="12" repeatCount="indefinite" fill="hold" display="0">
                  <p:stCondLst>
                    <p:cond delay="indefinite"/>
                  </p:stCondLst>
                </p:cTn>
                <p:tgtEl>
                  <p:spTgt spid="4"/>
                </p:tgtEl>
              </p:cMediaNode>
            </p:vide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1C5997-2A5B-07AD-F2DD-810FD1794466}"/>
              </a:ext>
            </a:extLst>
          </p:cNvPr>
          <p:cNvSpPr>
            <a:spLocks noGrp="1"/>
          </p:cNvSpPr>
          <p:nvPr>
            <p:ph type="title"/>
          </p:nvPr>
        </p:nvSpPr>
        <p:spPr/>
        <p:txBody>
          <a:bodyPr/>
          <a:lstStyle/>
          <a:p>
            <a:r>
              <a:rPr lang="en-US" dirty="0"/>
              <a:t>Eccentricity Index</a:t>
            </a:r>
          </a:p>
        </p:txBody>
      </p:sp>
      <p:sp>
        <p:nvSpPr>
          <p:cNvPr id="3" name="Content Placeholder 2">
            <a:extLst>
              <a:ext uri="{FF2B5EF4-FFF2-40B4-BE49-F238E27FC236}">
                <a16:creationId xmlns:a16="http://schemas.microsoft.com/office/drawing/2014/main" id="{B0E1B9DF-39C3-C023-6406-FF908AB4809C}"/>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320032729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DC4F84-FD10-7A75-483B-228B1767D8E9}"/>
              </a:ext>
            </a:extLst>
          </p:cNvPr>
          <p:cNvSpPr>
            <a:spLocks noGrp="1"/>
          </p:cNvSpPr>
          <p:nvPr>
            <p:ph type="title"/>
          </p:nvPr>
        </p:nvSpPr>
        <p:spPr/>
        <p:txBody>
          <a:bodyPr/>
          <a:lstStyle/>
          <a:p>
            <a:r>
              <a:rPr lang="en-US" dirty="0"/>
              <a:t>McConnell’s Sign</a:t>
            </a:r>
          </a:p>
        </p:txBody>
      </p:sp>
      <p:pic>
        <p:nvPicPr>
          <p:cNvPr id="3" name="McConnells" descr="McConnells">
            <a:hlinkClick r:id="" action="ppaction://media"/>
            <a:extLst>
              <a:ext uri="{FF2B5EF4-FFF2-40B4-BE49-F238E27FC236}">
                <a16:creationId xmlns:a16="http://schemas.microsoft.com/office/drawing/2014/main" id="{A38B931B-4E52-6FC7-C6F0-DC3311BB1A86}"/>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2516883" y="1246138"/>
            <a:ext cx="7140684" cy="5159143"/>
          </a:xfrm>
          <a:prstGeom prst="rect">
            <a:avLst/>
          </a:prstGeom>
        </p:spPr>
      </p:pic>
    </p:spTree>
    <p:extLst>
      <p:ext uri="{BB962C8B-B14F-4D97-AF65-F5344CB8AC3E}">
        <p14:creationId xmlns:p14="http://schemas.microsoft.com/office/powerpoint/2010/main" val="5433491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075"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3"/>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3"/>
                                        </p:tgtEl>
                                      </p:cBhvr>
                                    </p:cmd>
                                  </p:childTnLst>
                                </p:cTn>
                              </p:par>
                            </p:childTnLst>
                          </p:cTn>
                        </p:par>
                      </p:childTnLst>
                    </p:cTn>
                  </p:par>
                </p:childTnLst>
              </p:cTn>
              <p:nextCondLst>
                <p:cond evt="onClick" delay="0">
                  <p:tgtEl>
                    <p:spTgt spid="3"/>
                  </p:tgtEl>
                </p:cond>
              </p:nextCondLst>
            </p:seq>
            <p:video>
              <p:cMediaNode vol="80000">
                <p:cTn id="12" repeatCount="indefinite" fill="hold" display="0">
                  <p:stCondLst>
                    <p:cond delay="indefinite"/>
                  </p:stCondLst>
                </p:cTn>
                <p:tgtEl>
                  <p:spTgt spid="3"/>
                </p:tgtEl>
              </p:cMediaNode>
            </p:vide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A3B590-A563-B257-49E3-2AA60C9D1D20}"/>
              </a:ext>
            </a:extLst>
          </p:cNvPr>
          <p:cNvSpPr>
            <a:spLocks noGrp="1"/>
          </p:cNvSpPr>
          <p:nvPr>
            <p:ph type="title"/>
          </p:nvPr>
        </p:nvSpPr>
        <p:spPr/>
        <p:txBody>
          <a:bodyPr/>
          <a:lstStyle/>
          <a:p>
            <a:r>
              <a:rPr lang="en-US" dirty="0"/>
              <a:t>TAPSE</a:t>
            </a:r>
          </a:p>
        </p:txBody>
      </p:sp>
      <p:pic>
        <p:nvPicPr>
          <p:cNvPr id="3" name="Google Shape;82;p16">
            <a:extLst>
              <a:ext uri="{FF2B5EF4-FFF2-40B4-BE49-F238E27FC236}">
                <a16:creationId xmlns:a16="http://schemas.microsoft.com/office/drawing/2014/main" id="{2CCC5E45-B171-6BCF-15B4-AA9CCBB5FE7F}"/>
              </a:ext>
            </a:extLst>
          </p:cNvPr>
          <p:cNvPicPr preferRelativeResize="0"/>
          <p:nvPr/>
        </p:nvPicPr>
        <p:blipFill>
          <a:blip r:embed="rId3">
            <a:alphaModFix/>
          </a:blip>
          <a:stretch>
            <a:fillRect/>
          </a:stretch>
        </p:blipFill>
        <p:spPr>
          <a:xfrm>
            <a:off x="5403272" y="1343588"/>
            <a:ext cx="5853576" cy="4516885"/>
          </a:xfrm>
          <a:prstGeom prst="rect">
            <a:avLst/>
          </a:prstGeom>
          <a:noFill/>
          <a:ln>
            <a:noFill/>
          </a:ln>
        </p:spPr>
      </p:pic>
      <p:pic>
        <p:nvPicPr>
          <p:cNvPr id="4" name="Google Shape;74;p15">
            <a:extLst>
              <a:ext uri="{FF2B5EF4-FFF2-40B4-BE49-F238E27FC236}">
                <a16:creationId xmlns:a16="http://schemas.microsoft.com/office/drawing/2014/main" id="{38D78C3C-2FEE-5504-195D-01CFEDFB2EF9}"/>
              </a:ext>
            </a:extLst>
          </p:cNvPr>
          <p:cNvPicPr preferRelativeResize="0"/>
          <p:nvPr/>
        </p:nvPicPr>
        <p:blipFill>
          <a:blip r:embed="rId4">
            <a:alphaModFix/>
          </a:blip>
          <a:stretch>
            <a:fillRect/>
          </a:stretch>
        </p:blipFill>
        <p:spPr>
          <a:xfrm>
            <a:off x="800878" y="1360705"/>
            <a:ext cx="4089776" cy="4336776"/>
          </a:xfrm>
          <a:prstGeom prst="rect">
            <a:avLst/>
          </a:prstGeom>
          <a:noFill/>
          <a:ln>
            <a:noFill/>
          </a:ln>
        </p:spPr>
      </p:pic>
    </p:spTree>
    <p:extLst>
      <p:ext uri="{BB962C8B-B14F-4D97-AF65-F5344CB8AC3E}">
        <p14:creationId xmlns:p14="http://schemas.microsoft.com/office/powerpoint/2010/main" val="148076308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oogle Shape;89;p17">
            <a:extLst>
              <a:ext uri="{FF2B5EF4-FFF2-40B4-BE49-F238E27FC236}">
                <a16:creationId xmlns:a16="http://schemas.microsoft.com/office/drawing/2014/main" id="{AD699E00-D0BD-F37E-B80F-3645A23D3521}"/>
              </a:ext>
            </a:extLst>
          </p:cNvPr>
          <p:cNvPicPr preferRelativeResize="0"/>
          <p:nvPr/>
        </p:nvPicPr>
        <p:blipFill>
          <a:blip r:embed="rId2">
            <a:alphaModFix/>
          </a:blip>
          <a:stretch>
            <a:fillRect/>
          </a:stretch>
        </p:blipFill>
        <p:spPr>
          <a:xfrm>
            <a:off x="1171575" y="1452102"/>
            <a:ext cx="10154487" cy="2521949"/>
          </a:xfrm>
          <a:prstGeom prst="rect">
            <a:avLst/>
          </a:prstGeom>
          <a:noFill/>
          <a:ln>
            <a:noFill/>
          </a:ln>
        </p:spPr>
      </p:pic>
      <p:sp>
        <p:nvSpPr>
          <p:cNvPr id="4" name="TextBox 3">
            <a:extLst>
              <a:ext uri="{FF2B5EF4-FFF2-40B4-BE49-F238E27FC236}">
                <a16:creationId xmlns:a16="http://schemas.microsoft.com/office/drawing/2014/main" id="{72F2C1F5-E9E8-2A8E-28FC-0221DF595CA6}"/>
              </a:ext>
            </a:extLst>
          </p:cNvPr>
          <p:cNvSpPr txBox="1"/>
          <p:nvPr/>
        </p:nvSpPr>
        <p:spPr>
          <a:xfrm>
            <a:off x="2864644" y="4144923"/>
            <a:ext cx="6100762" cy="1354217"/>
          </a:xfrm>
          <a:prstGeom prst="rect">
            <a:avLst/>
          </a:prstGeom>
          <a:noFill/>
        </p:spPr>
        <p:txBody>
          <a:bodyPr wrap="square">
            <a:spAutoFit/>
          </a:bodyPr>
          <a:lstStyle/>
          <a:p>
            <a:pPr marL="0" lvl="0" indent="0" algn="l" rtl="0">
              <a:spcBef>
                <a:spcPts val="0"/>
              </a:spcBef>
              <a:spcAft>
                <a:spcPts val="0"/>
              </a:spcAft>
              <a:buNone/>
            </a:pPr>
            <a:endParaRPr lang="en-US" dirty="0"/>
          </a:p>
          <a:p>
            <a:pPr marL="457200" lvl="0" indent="-342900" algn="l" rtl="0">
              <a:spcBef>
                <a:spcPts val="1200"/>
              </a:spcBef>
              <a:spcAft>
                <a:spcPts val="0"/>
              </a:spcAft>
              <a:buSzPts val="1800"/>
              <a:buChar char="-"/>
            </a:pPr>
            <a:r>
              <a:rPr lang="en-US" dirty="0"/>
              <a:t>American Society of Echocardiography cutoffs</a:t>
            </a:r>
          </a:p>
          <a:p>
            <a:pPr marL="914400" lvl="1" indent="-317500" algn="l" rtl="0">
              <a:spcBef>
                <a:spcPts val="0"/>
              </a:spcBef>
              <a:spcAft>
                <a:spcPts val="0"/>
              </a:spcAft>
              <a:buSzPts val="1400"/>
              <a:buChar char="-"/>
            </a:pPr>
            <a:r>
              <a:rPr lang="en-US" dirty="0"/>
              <a:t>17mm = RV dysfunction</a:t>
            </a:r>
          </a:p>
          <a:p>
            <a:pPr marL="914400" lvl="1" indent="-317500" algn="l" rtl="0">
              <a:spcBef>
                <a:spcPts val="0"/>
              </a:spcBef>
              <a:spcAft>
                <a:spcPts val="0"/>
              </a:spcAft>
              <a:buSzPts val="1400"/>
              <a:buChar char="-"/>
            </a:pPr>
            <a:r>
              <a:rPr lang="en-US" dirty="0"/>
              <a:t>14mm = poor prognosis, survival implications</a:t>
            </a:r>
          </a:p>
        </p:txBody>
      </p:sp>
    </p:spTree>
    <p:extLst>
      <p:ext uri="{BB962C8B-B14F-4D97-AF65-F5344CB8AC3E}">
        <p14:creationId xmlns:p14="http://schemas.microsoft.com/office/powerpoint/2010/main" val="40394993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8D8215-F942-6B52-7CC1-4FCEA5DE7AF2}"/>
              </a:ext>
            </a:extLst>
          </p:cNvPr>
          <p:cNvSpPr>
            <a:spLocks noGrp="1"/>
          </p:cNvSpPr>
          <p:nvPr>
            <p:ph type="title"/>
          </p:nvPr>
        </p:nvSpPr>
        <p:spPr/>
        <p:txBody>
          <a:bodyPr/>
          <a:lstStyle/>
          <a:p>
            <a:r>
              <a:rPr lang="en-US" dirty="0"/>
              <a:t>Deep Venous Thrombosis</a:t>
            </a:r>
          </a:p>
        </p:txBody>
      </p:sp>
    </p:spTree>
    <p:extLst>
      <p:ext uri="{BB962C8B-B14F-4D97-AF65-F5344CB8AC3E}">
        <p14:creationId xmlns:p14="http://schemas.microsoft.com/office/powerpoint/2010/main" val="313834057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DB3D9E-2916-FF4D-B94C-DD051D02A346}"/>
              </a:ext>
            </a:extLst>
          </p:cNvPr>
          <p:cNvSpPr>
            <a:spLocks noGrp="1"/>
          </p:cNvSpPr>
          <p:nvPr>
            <p:ph type="title"/>
          </p:nvPr>
        </p:nvSpPr>
        <p:spPr>
          <a:xfrm>
            <a:off x="648930" y="629266"/>
            <a:ext cx="3322912" cy="1641987"/>
          </a:xfrm>
        </p:spPr>
        <p:txBody>
          <a:bodyPr>
            <a:normAutofit/>
          </a:bodyPr>
          <a:lstStyle/>
          <a:p>
            <a:r>
              <a:rPr lang="en-US" dirty="0"/>
              <a:t>Indications</a:t>
            </a:r>
          </a:p>
        </p:txBody>
      </p:sp>
      <p:pic>
        <p:nvPicPr>
          <p:cNvPr id="4" name="Picture 3">
            <a:extLst>
              <a:ext uri="{FF2B5EF4-FFF2-40B4-BE49-F238E27FC236}">
                <a16:creationId xmlns:a16="http://schemas.microsoft.com/office/drawing/2014/main" id="{D1F169A5-0A11-C24C-964A-07DDAE2713A0}"/>
              </a:ext>
            </a:extLst>
          </p:cNvPr>
          <p:cNvPicPr>
            <a:picLocks noChangeAspect="1"/>
          </p:cNvPicPr>
          <p:nvPr/>
        </p:nvPicPr>
        <p:blipFill rotWithShape="1">
          <a:blip r:embed="rId4"/>
          <a:srcRect l="16906" r="10638" b="-1"/>
          <a:stretch/>
        </p:blipFill>
        <p:spPr>
          <a:xfrm>
            <a:off x="4619544" y="609601"/>
            <a:ext cx="6924756" cy="5638797"/>
          </a:xfrm>
          <a:prstGeom prst="rect">
            <a:avLst/>
          </a:prstGeom>
          <a:effectLst>
            <a:outerShdw blurRad="50800" dist="38100" dir="5400000" algn="t" rotWithShape="0">
              <a:prstClr val="black">
                <a:alpha val="43000"/>
              </a:prstClr>
            </a:outerShdw>
          </a:effectLst>
        </p:spPr>
      </p:pic>
      <p:sp>
        <p:nvSpPr>
          <p:cNvPr id="11" name="Rectangle 8">
            <a:extLst>
              <a:ext uri="{FF2B5EF4-FFF2-40B4-BE49-F238E27FC236}">
                <a16:creationId xmlns:a16="http://schemas.microsoft.com/office/drawing/2014/main" id="{A93A089E-0A16-452C-B341-0F769780D26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4244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3" name="Content Placeholder 2">
            <a:extLst>
              <a:ext uri="{FF2B5EF4-FFF2-40B4-BE49-F238E27FC236}">
                <a16:creationId xmlns:a16="http://schemas.microsoft.com/office/drawing/2014/main" id="{83F262EF-0C28-F449-BE08-EB260B56A98E}"/>
              </a:ext>
            </a:extLst>
          </p:cNvPr>
          <p:cNvSpPr>
            <a:spLocks noGrp="1"/>
          </p:cNvSpPr>
          <p:nvPr>
            <p:ph idx="1"/>
          </p:nvPr>
        </p:nvSpPr>
        <p:spPr>
          <a:xfrm>
            <a:off x="647701" y="2438401"/>
            <a:ext cx="3324141" cy="3809998"/>
          </a:xfrm>
        </p:spPr>
        <p:txBody>
          <a:bodyPr>
            <a:normAutofit/>
          </a:bodyPr>
          <a:lstStyle/>
          <a:p>
            <a:r>
              <a:rPr lang="en-US" dirty="0"/>
              <a:t>Swollen, tender extremity</a:t>
            </a:r>
          </a:p>
          <a:p>
            <a:pPr lvl="1"/>
            <a:r>
              <a:rPr lang="en-US" dirty="0"/>
              <a:t>In EM, we most often look for this in the lower extremities</a:t>
            </a:r>
          </a:p>
          <a:p>
            <a:r>
              <a:rPr lang="en-US" dirty="0"/>
              <a:t>Undifferentiated hypoxemia or shock</a:t>
            </a:r>
          </a:p>
          <a:p>
            <a:r>
              <a:rPr lang="en-US" dirty="0"/>
              <a:t>Consider the Wells DVT Score</a:t>
            </a:r>
          </a:p>
        </p:txBody>
      </p:sp>
    </p:spTree>
    <p:extLst>
      <p:ext uri="{BB962C8B-B14F-4D97-AF65-F5344CB8AC3E}">
        <p14:creationId xmlns:p14="http://schemas.microsoft.com/office/powerpoint/2010/main" val="238185672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412E3267-7ABE-412B-8580-47EC0D1F61F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13" name="Picture 12">
            <a:extLst>
              <a:ext uri="{FF2B5EF4-FFF2-40B4-BE49-F238E27FC236}">
                <a16:creationId xmlns:a16="http://schemas.microsoft.com/office/drawing/2014/main" id="{20B62C5A-2250-4380-AB23-DB87446CCED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5" name="Oval 14">
            <a:extLst>
              <a:ext uri="{FF2B5EF4-FFF2-40B4-BE49-F238E27FC236}">
                <a16:creationId xmlns:a16="http://schemas.microsoft.com/office/drawing/2014/main" id="{D42CF425-7213-4F89-B0FF-4C2BDDD9C6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17" name="Picture 16">
            <a:extLst>
              <a:ext uri="{FF2B5EF4-FFF2-40B4-BE49-F238E27FC236}">
                <a16:creationId xmlns:a16="http://schemas.microsoft.com/office/drawing/2014/main" id="{D35DA97D-88F8-4249-B650-4FC9FD50A38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9" name="Picture 18">
            <a:extLst>
              <a:ext uri="{FF2B5EF4-FFF2-40B4-BE49-F238E27FC236}">
                <a16:creationId xmlns:a16="http://schemas.microsoft.com/office/drawing/2014/main" id="{43F38673-6E30-4BAE-AC67-0B283EBF429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7">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21" name="Rectangle 20">
            <a:extLst>
              <a:ext uri="{FF2B5EF4-FFF2-40B4-BE49-F238E27FC236}">
                <a16:creationId xmlns:a16="http://schemas.microsoft.com/office/drawing/2014/main" id="{202A25CB-1ED1-4C87-AB49-8D3BC684D1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DE20B950-2BC3-084B-B08C-DAC8502C0C3B}"/>
              </a:ext>
            </a:extLst>
          </p:cNvPr>
          <p:cNvSpPr>
            <a:spLocks noGrp="1"/>
          </p:cNvSpPr>
          <p:nvPr>
            <p:ph type="title"/>
          </p:nvPr>
        </p:nvSpPr>
        <p:spPr>
          <a:xfrm>
            <a:off x="8210623" y="1447800"/>
            <a:ext cx="3333676" cy="3096987"/>
          </a:xfrm>
        </p:spPr>
        <p:txBody>
          <a:bodyPr vert="horz" lIns="91440" tIns="45720" rIns="91440" bIns="45720" rtlCol="0" anchor="b">
            <a:normAutofit/>
          </a:bodyPr>
          <a:lstStyle/>
          <a:p>
            <a:pPr>
              <a:lnSpc>
                <a:spcPct val="90000"/>
              </a:lnSpc>
            </a:pPr>
            <a:r>
              <a:rPr lang="en-US" dirty="0"/>
              <a:t>Probe Orientation &amp; Technique</a:t>
            </a:r>
            <a:endParaRPr lang="en-US"/>
          </a:p>
        </p:txBody>
      </p:sp>
      <p:sp>
        <p:nvSpPr>
          <p:cNvPr id="23" name="Rectangle 22">
            <a:extLst>
              <a:ext uri="{FF2B5EF4-FFF2-40B4-BE49-F238E27FC236}">
                <a16:creationId xmlns:a16="http://schemas.microsoft.com/office/drawing/2014/main" id="{B79D8B9B-772D-4502-A33B-41B1A4827F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157124"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2C292E65-66A6-E14A-A1F7-F7C90EB2C839}"/>
              </a:ext>
            </a:extLst>
          </p:cNvPr>
          <p:cNvPicPr>
            <a:picLocks noChangeAspect="1"/>
          </p:cNvPicPr>
          <p:nvPr/>
        </p:nvPicPr>
        <p:blipFill>
          <a:blip r:embed="rId8"/>
          <a:stretch>
            <a:fillRect/>
          </a:stretch>
        </p:blipFill>
        <p:spPr>
          <a:xfrm>
            <a:off x="952769" y="647698"/>
            <a:ext cx="2419530" cy="5562139"/>
          </a:xfrm>
          <a:prstGeom prst="rect">
            <a:avLst/>
          </a:prstGeom>
          <a:effectLst/>
        </p:spPr>
      </p:pic>
      <p:sp>
        <p:nvSpPr>
          <p:cNvPr id="25" name="Freeform 5">
            <a:extLst>
              <a:ext uri="{FF2B5EF4-FFF2-40B4-BE49-F238E27FC236}">
                <a16:creationId xmlns:a16="http://schemas.microsoft.com/office/drawing/2014/main" id="{96789A00-20C1-4D0D-9EF6-ACEC9CCAEC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5400000" flipH="1">
            <a:off x="3708596" y="2756642"/>
            <a:ext cx="6858000" cy="1344715"/>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rgbClr val="FFFFFF"/>
          </a:solidFill>
          <a:ln>
            <a:noFill/>
          </a:ln>
        </p:spPr>
      </p:sp>
      <p:sp>
        <p:nvSpPr>
          <p:cNvPr id="27" name="Freeform 31">
            <a:extLst>
              <a:ext uri="{FF2B5EF4-FFF2-40B4-BE49-F238E27FC236}">
                <a16:creationId xmlns:a16="http://schemas.microsoft.com/office/drawing/2014/main" id="{066DF7B3-9ED5-41D5-A5B2-B2C5775B13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463681" y="-1"/>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tx1">
              <a:alpha val="20000"/>
            </a:schemeClr>
          </a:solidFill>
          <a:ln>
            <a:noFill/>
          </a:ln>
        </p:spPr>
        <p:txBody>
          <a:bodyPr rtlCol="0" anchor="ctr"/>
          <a:lstStyle/>
          <a:p>
            <a:pPr algn="ctr"/>
            <a:endParaRPr lang="en-US"/>
          </a:p>
        </p:txBody>
      </p:sp>
      <p:pic>
        <p:nvPicPr>
          <p:cNvPr id="5" name="Picture 4">
            <a:extLst>
              <a:ext uri="{FF2B5EF4-FFF2-40B4-BE49-F238E27FC236}">
                <a16:creationId xmlns:a16="http://schemas.microsoft.com/office/drawing/2014/main" id="{F35AFA34-85CE-5C42-836A-B5F7F292CC7B}"/>
              </a:ext>
            </a:extLst>
          </p:cNvPr>
          <p:cNvPicPr>
            <a:picLocks noChangeAspect="1"/>
          </p:cNvPicPr>
          <p:nvPr/>
        </p:nvPicPr>
        <p:blipFill>
          <a:blip r:embed="rId9"/>
          <a:stretch>
            <a:fillRect/>
          </a:stretch>
        </p:blipFill>
        <p:spPr>
          <a:xfrm>
            <a:off x="3874848" y="1403861"/>
            <a:ext cx="3037360" cy="4049813"/>
          </a:xfrm>
          <a:prstGeom prst="rect">
            <a:avLst/>
          </a:prstGeom>
          <a:effectLst/>
        </p:spPr>
      </p:pic>
    </p:spTree>
    <p:extLst>
      <p:ext uri="{BB962C8B-B14F-4D97-AF65-F5344CB8AC3E}">
        <p14:creationId xmlns:p14="http://schemas.microsoft.com/office/powerpoint/2010/main" val="262252266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FF9651FA-8F6A-5E4A-BF1C-1894E4B704EC}"/>
              </a:ext>
            </a:extLst>
          </p:cNvPr>
          <p:cNvGrpSpPr/>
          <p:nvPr/>
        </p:nvGrpSpPr>
        <p:grpSpPr>
          <a:xfrm>
            <a:off x="3810000" y="0"/>
            <a:ext cx="4572000" cy="6858000"/>
            <a:chOff x="3810000" y="0"/>
            <a:chExt cx="4572000" cy="6858000"/>
          </a:xfrm>
        </p:grpSpPr>
        <p:pic>
          <p:nvPicPr>
            <p:cNvPr id="4" name="Picture 3">
              <a:extLst>
                <a:ext uri="{FF2B5EF4-FFF2-40B4-BE49-F238E27FC236}">
                  <a16:creationId xmlns:a16="http://schemas.microsoft.com/office/drawing/2014/main" id="{54CFB276-973E-6C45-86F6-715B050EEC85}"/>
                </a:ext>
              </a:extLst>
            </p:cNvPr>
            <p:cNvPicPr>
              <a:picLocks noChangeAspect="1"/>
            </p:cNvPicPr>
            <p:nvPr/>
          </p:nvPicPr>
          <p:blipFill>
            <a:blip r:embed="rId3"/>
            <a:stretch>
              <a:fillRect/>
            </a:stretch>
          </p:blipFill>
          <p:spPr>
            <a:xfrm>
              <a:off x="3810000" y="0"/>
              <a:ext cx="4572000" cy="6858000"/>
            </a:xfrm>
            <a:prstGeom prst="rect">
              <a:avLst/>
            </a:prstGeom>
          </p:spPr>
        </p:pic>
        <p:sp>
          <p:nvSpPr>
            <p:cNvPr id="8" name="Donut 7">
              <a:extLst>
                <a:ext uri="{FF2B5EF4-FFF2-40B4-BE49-F238E27FC236}">
                  <a16:creationId xmlns:a16="http://schemas.microsoft.com/office/drawing/2014/main" id="{699A0FBE-4EBB-2D4C-8646-E9D88AC626CC}"/>
                </a:ext>
              </a:extLst>
            </p:cNvPr>
            <p:cNvSpPr/>
            <p:nvPr/>
          </p:nvSpPr>
          <p:spPr>
            <a:xfrm>
              <a:off x="6096000" y="671513"/>
              <a:ext cx="647701" cy="457200"/>
            </a:xfrm>
            <a:prstGeom prst="donut">
              <a:avLst>
                <a:gd name="adj" fmla="val 7813"/>
              </a:avLst>
            </a:prstGeom>
            <a:ln w="63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9" name="Donut 8">
              <a:extLst>
                <a:ext uri="{FF2B5EF4-FFF2-40B4-BE49-F238E27FC236}">
                  <a16:creationId xmlns:a16="http://schemas.microsoft.com/office/drawing/2014/main" id="{AC1C94D2-83FF-6845-A1CC-F27667680E43}"/>
                </a:ext>
              </a:extLst>
            </p:cNvPr>
            <p:cNvSpPr/>
            <p:nvPr/>
          </p:nvSpPr>
          <p:spPr>
            <a:xfrm>
              <a:off x="5422106" y="3600445"/>
              <a:ext cx="647701" cy="571501"/>
            </a:xfrm>
            <a:prstGeom prst="donut">
              <a:avLst>
                <a:gd name="adj" fmla="val 4392"/>
              </a:avLst>
            </a:prstGeom>
            <a:ln w="63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0" name="Donut 9">
              <a:extLst>
                <a:ext uri="{FF2B5EF4-FFF2-40B4-BE49-F238E27FC236}">
                  <a16:creationId xmlns:a16="http://schemas.microsoft.com/office/drawing/2014/main" id="{73A1E04C-DA4E-A743-8BDC-847BD9CAB445}"/>
                </a:ext>
              </a:extLst>
            </p:cNvPr>
            <p:cNvSpPr/>
            <p:nvPr/>
          </p:nvSpPr>
          <p:spPr>
            <a:xfrm>
              <a:off x="5772149" y="1098728"/>
              <a:ext cx="647701" cy="457200"/>
            </a:xfrm>
            <a:prstGeom prst="donut">
              <a:avLst>
                <a:gd name="adj" fmla="val 7813"/>
              </a:avLst>
            </a:prstGeom>
            <a:ln w="63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spTree>
    <p:extLst>
      <p:ext uri="{BB962C8B-B14F-4D97-AF65-F5344CB8AC3E}">
        <p14:creationId xmlns:p14="http://schemas.microsoft.com/office/powerpoint/2010/main" val="293193017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B260F611-238A-D641-B5BB-969B997CB467}"/>
              </a:ext>
            </a:extLst>
          </p:cNvPr>
          <p:cNvPicPr>
            <a:picLocks noChangeAspect="1"/>
          </p:cNvPicPr>
          <p:nvPr/>
        </p:nvPicPr>
        <p:blipFill>
          <a:blip r:embed="rId3"/>
          <a:stretch>
            <a:fillRect/>
          </a:stretch>
        </p:blipFill>
        <p:spPr>
          <a:xfrm>
            <a:off x="3733800" y="501650"/>
            <a:ext cx="4724400" cy="5854700"/>
          </a:xfrm>
          <a:prstGeom prst="rect">
            <a:avLst/>
          </a:prstGeom>
        </p:spPr>
      </p:pic>
    </p:spTree>
    <p:extLst>
      <p:ext uri="{BB962C8B-B14F-4D97-AF65-F5344CB8AC3E}">
        <p14:creationId xmlns:p14="http://schemas.microsoft.com/office/powerpoint/2010/main" val="297504846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675A679-6069-0B42-818E-2875BB5ED5EB}"/>
              </a:ext>
            </a:extLst>
          </p:cNvPr>
          <p:cNvPicPr>
            <a:picLocks noChangeAspect="1"/>
          </p:cNvPicPr>
          <p:nvPr/>
        </p:nvPicPr>
        <p:blipFill>
          <a:blip r:embed="rId3"/>
          <a:stretch>
            <a:fillRect/>
          </a:stretch>
        </p:blipFill>
        <p:spPr>
          <a:xfrm>
            <a:off x="3136900" y="184150"/>
            <a:ext cx="5918200" cy="6489700"/>
          </a:xfrm>
          <a:prstGeom prst="rect">
            <a:avLst/>
          </a:prstGeom>
        </p:spPr>
      </p:pic>
    </p:spTree>
    <p:extLst>
      <p:ext uri="{BB962C8B-B14F-4D97-AF65-F5344CB8AC3E}">
        <p14:creationId xmlns:p14="http://schemas.microsoft.com/office/powerpoint/2010/main" val="190097358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099646-2155-5246-A34F-7C1D770FE371}"/>
              </a:ext>
            </a:extLst>
          </p:cNvPr>
          <p:cNvSpPr>
            <a:spLocks noGrp="1"/>
          </p:cNvSpPr>
          <p:nvPr>
            <p:ph type="title"/>
          </p:nvPr>
        </p:nvSpPr>
        <p:spPr>
          <a:xfrm>
            <a:off x="1393638" y="2481543"/>
            <a:ext cx="9404723" cy="1400530"/>
          </a:xfrm>
        </p:spPr>
        <p:txBody>
          <a:bodyPr/>
          <a:lstStyle/>
          <a:p>
            <a:pPr algn="ctr"/>
            <a:r>
              <a:rPr lang="en-US" dirty="0"/>
              <a:t>Normal Images</a:t>
            </a:r>
          </a:p>
        </p:txBody>
      </p:sp>
    </p:spTree>
    <p:extLst>
      <p:ext uri="{BB962C8B-B14F-4D97-AF65-F5344CB8AC3E}">
        <p14:creationId xmlns:p14="http://schemas.microsoft.com/office/powerpoint/2010/main" val="112464546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85A868-DFA5-4645-B792-10F67C2DB318}"/>
              </a:ext>
            </a:extLst>
          </p:cNvPr>
          <p:cNvSpPr>
            <a:spLocks noGrp="1"/>
          </p:cNvSpPr>
          <p:nvPr>
            <p:ph type="title"/>
          </p:nvPr>
        </p:nvSpPr>
        <p:spPr/>
        <p:txBody>
          <a:bodyPr/>
          <a:lstStyle/>
          <a:p>
            <a:r>
              <a:rPr lang="en-US" dirty="0"/>
              <a:t>Common Femoral at Saphenous</a:t>
            </a:r>
          </a:p>
        </p:txBody>
      </p:sp>
      <p:grpSp>
        <p:nvGrpSpPr>
          <p:cNvPr id="7" name="Group 6">
            <a:extLst>
              <a:ext uri="{FF2B5EF4-FFF2-40B4-BE49-F238E27FC236}">
                <a16:creationId xmlns:a16="http://schemas.microsoft.com/office/drawing/2014/main" id="{54767AC1-B61E-7148-A77C-628A14B01D71}"/>
              </a:ext>
            </a:extLst>
          </p:cNvPr>
          <p:cNvGrpSpPr/>
          <p:nvPr/>
        </p:nvGrpSpPr>
        <p:grpSpPr>
          <a:xfrm>
            <a:off x="1795957" y="1636889"/>
            <a:ext cx="3037360" cy="4049813"/>
            <a:chOff x="881557" y="1622602"/>
            <a:chExt cx="3037360" cy="4049813"/>
          </a:xfrm>
        </p:grpSpPr>
        <p:pic>
          <p:nvPicPr>
            <p:cNvPr id="4" name="Picture 3">
              <a:extLst>
                <a:ext uri="{FF2B5EF4-FFF2-40B4-BE49-F238E27FC236}">
                  <a16:creationId xmlns:a16="http://schemas.microsoft.com/office/drawing/2014/main" id="{D75AAE18-153B-294F-B9B8-E8E60239453D}"/>
                </a:ext>
              </a:extLst>
            </p:cNvPr>
            <p:cNvPicPr>
              <a:picLocks noChangeAspect="1"/>
            </p:cNvPicPr>
            <p:nvPr/>
          </p:nvPicPr>
          <p:blipFill>
            <a:blip r:embed="rId3"/>
            <a:stretch>
              <a:fillRect/>
            </a:stretch>
          </p:blipFill>
          <p:spPr>
            <a:xfrm>
              <a:off x="881557" y="1622602"/>
              <a:ext cx="3037360" cy="4049813"/>
            </a:xfrm>
            <a:prstGeom prst="rect">
              <a:avLst/>
            </a:prstGeom>
            <a:effectLst/>
          </p:spPr>
        </p:pic>
        <p:cxnSp>
          <p:nvCxnSpPr>
            <p:cNvPr id="6" name="Straight Connector 5">
              <a:extLst>
                <a:ext uri="{FF2B5EF4-FFF2-40B4-BE49-F238E27FC236}">
                  <a16:creationId xmlns:a16="http://schemas.microsoft.com/office/drawing/2014/main" id="{61B5AC13-55A7-C04B-B20D-B9CEBA09E486}"/>
                </a:ext>
              </a:extLst>
            </p:cNvPr>
            <p:cNvCxnSpPr/>
            <p:nvPr/>
          </p:nvCxnSpPr>
          <p:spPr>
            <a:xfrm flipV="1">
              <a:off x="1670833" y="2063035"/>
              <a:ext cx="579549" cy="450760"/>
            </a:xfrm>
            <a:prstGeom prst="line">
              <a:avLst/>
            </a:prstGeom>
            <a:ln w="101600">
              <a:solidFill>
                <a:srgbClr val="0070C0"/>
              </a:solidFill>
            </a:ln>
          </p:spPr>
          <p:style>
            <a:lnRef idx="1">
              <a:schemeClr val="accent1"/>
            </a:lnRef>
            <a:fillRef idx="0">
              <a:schemeClr val="accent1"/>
            </a:fillRef>
            <a:effectRef idx="0">
              <a:schemeClr val="accent1"/>
            </a:effectRef>
            <a:fontRef idx="minor">
              <a:schemeClr val="tx1"/>
            </a:fontRef>
          </p:style>
        </p:cxnSp>
      </p:grpSp>
      <p:pic>
        <p:nvPicPr>
          <p:cNvPr id="8" name="Picture 7">
            <a:extLst>
              <a:ext uri="{FF2B5EF4-FFF2-40B4-BE49-F238E27FC236}">
                <a16:creationId xmlns:a16="http://schemas.microsoft.com/office/drawing/2014/main" id="{72ABA8A4-CE5B-4B4D-857F-7980148235EF}"/>
              </a:ext>
            </a:extLst>
          </p:cNvPr>
          <p:cNvPicPr>
            <a:picLocks noChangeAspect="1"/>
          </p:cNvPicPr>
          <p:nvPr/>
        </p:nvPicPr>
        <p:blipFill>
          <a:blip r:embed="rId4"/>
          <a:stretch>
            <a:fillRect/>
          </a:stretch>
        </p:blipFill>
        <p:spPr>
          <a:xfrm>
            <a:off x="5708318" y="1853248"/>
            <a:ext cx="3073400" cy="3403600"/>
          </a:xfrm>
          <a:prstGeom prst="rect">
            <a:avLst/>
          </a:prstGeom>
        </p:spPr>
      </p:pic>
    </p:spTree>
    <p:extLst>
      <p:ext uri="{BB962C8B-B14F-4D97-AF65-F5344CB8AC3E}">
        <p14:creationId xmlns:p14="http://schemas.microsoft.com/office/powerpoint/2010/main" val="92652438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onut 2">
            <a:extLst>
              <a:ext uri="{FF2B5EF4-FFF2-40B4-BE49-F238E27FC236}">
                <a16:creationId xmlns:a16="http://schemas.microsoft.com/office/drawing/2014/main" id="{CC085570-7F25-4240-943F-2D2221BB4426}"/>
              </a:ext>
            </a:extLst>
          </p:cNvPr>
          <p:cNvSpPr/>
          <p:nvPr/>
        </p:nvSpPr>
        <p:spPr>
          <a:xfrm>
            <a:off x="2202287" y="1262130"/>
            <a:ext cx="1236372" cy="1287887"/>
          </a:xfrm>
          <a:prstGeom prst="donut">
            <a:avLst>
              <a:gd name="adj" fmla="val 5208"/>
            </a:avLst>
          </a:prstGeom>
          <a:ln w="63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tx1"/>
              </a:solidFill>
            </a:endParaRPr>
          </a:p>
        </p:txBody>
      </p:sp>
      <p:sp>
        <p:nvSpPr>
          <p:cNvPr id="4" name="Donut 3">
            <a:extLst>
              <a:ext uri="{FF2B5EF4-FFF2-40B4-BE49-F238E27FC236}">
                <a16:creationId xmlns:a16="http://schemas.microsoft.com/office/drawing/2014/main" id="{10256DF9-9211-294A-967E-B4E7FECAB7DA}"/>
              </a:ext>
            </a:extLst>
          </p:cNvPr>
          <p:cNvSpPr/>
          <p:nvPr/>
        </p:nvSpPr>
        <p:spPr>
          <a:xfrm>
            <a:off x="850723" y="1262130"/>
            <a:ext cx="1236372" cy="1287887"/>
          </a:xfrm>
          <a:prstGeom prst="donut">
            <a:avLst>
              <a:gd name="adj" fmla="val 17429"/>
            </a:avLst>
          </a:prstGeom>
          <a:ln w="63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tx1"/>
              </a:solidFill>
            </a:endParaRPr>
          </a:p>
        </p:txBody>
      </p:sp>
      <p:sp>
        <p:nvSpPr>
          <p:cNvPr id="5" name="Donut 4">
            <a:extLst>
              <a:ext uri="{FF2B5EF4-FFF2-40B4-BE49-F238E27FC236}">
                <a16:creationId xmlns:a16="http://schemas.microsoft.com/office/drawing/2014/main" id="{4DA37549-32D2-5349-B680-A3C021800684}"/>
              </a:ext>
            </a:extLst>
          </p:cNvPr>
          <p:cNvSpPr/>
          <p:nvPr/>
        </p:nvSpPr>
        <p:spPr>
          <a:xfrm rot="20343660">
            <a:off x="3217570" y="973428"/>
            <a:ext cx="1586248" cy="577403"/>
          </a:xfrm>
          <a:prstGeom prst="donut">
            <a:avLst>
              <a:gd name="adj" fmla="val 9573"/>
            </a:avLst>
          </a:prstGeom>
          <a:ln w="63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tx1"/>
              </a:solidFill>
            </a:endParaRPr>
          </a:p>
        </p:txBody>
      </p:sp>
      <p:sp>
        <p:nvSpPr>
          <p:cNvPr id="6" name="TextBox 5">
            <a:extLst>
              <a:ext uri="{FF2B5EF4-FFF2-40B4-BE49-F238E27FC236}">
                <a16:creationId xmlns:a16="http://schemas.microsoft.com/office/drawing/2014/main" id="{420AABBE-F765-B24B-855B-323E84C386B8}"/>
              </a:ext>
            </a:extLst>
          </p:cNvPr>
          <p:cNvSpPr txBox="1"/>
          <p:nvPr/>
        </p:nvSpPr>
        <p:spPr>
          <a:xfrm>
            <a:off x="1616064" y="470943"/>
            <a:ext cx="1223412" cy="369332"/>
          </a:xfrm>
          <a:prstGeom prst="rect">
            <a:avLst/>
          </a:prstGeom>
          <a:noFill/>
        </p:spPr>
        <p:txBody>
          <a:bodyPr wrap="none" rtlCol="0">
            <a:spAutoFit/>
          </a:bodyPr>
          <a:lstStyle/>
          <a:p>
            <a:r>
              <a:rPr lang="en-US" dirty="0"/>
              <a:t>Right Leg</a:t>
            </a:r>
          </a:p>
        </p:txBody>
      </p:sp>
      <p:sp>
        <p:nvSpPr>
          <p:cNvPr id="7" name="TextBox 6">
            <a:extLst>
              <a:ext uri="{FF2B5EF4-FFF2-40B4-BE49-F238E27FC236}">
                <a16:creationId xmlns:a16="http://schemas.microsoft.com/office/drawing/2014/main" id="{927C18A2-66E2-984D-8865-C178BB71D675}"/>
              </a:ext>
            </a:extLst>
          </p:cNvPr>
          <p:cNvSpPr txBox="1"/>
          <p:nvPr/>
        </p:nvSpPr>
        <p:spPr>
          <a:xfrm>
            <a:off x="7946265" y="470943"/>
            <a:ext cx="1071127" cy="369332"/>
          </a:xfrm>
          <a:prstGeom prst="rect">
            <a:avLst/>
          </a:prstGeom>
          <a:noFill/>
        </p:spPr>
        <p:txBody>
          <a:bodyPr wrap="none" rtlCol="0">
            <a:spAutoFit/>
          </a:bodyPr>
          <a:lstStyle/>
          <a:p>
            <a:r>
              <a:rPr lang="en-US" dirty="0"/>
              <a:t>Left Leg</a:t>
            </a:r>
          </a:p>
        </p:txBody>
      </p:sp>
      <p:sp>
        <p:nvSpPr>
          <p:cNvPr id="8" name="Donut 7">
            <a:extLst>
              <a:ext uri="{FF2B5EF4-FFF2-40B4-BE49-F238E27FC236}">
                <a16:creationId xmlns:a16="http://schemas.microsoft.com/office/drawing/2014/main" id="{E22B6056-21C1-784F-9147-A93A9A5EFE9A}"/>
              </a:ext>
            </a:extLst>
          </p:cNvPr>
          <p:cNvSpPr/>
          <p:nvPr/>
        </p:nvSpPr>
        <p:spPr>
          <a:xfrm>
            <a:off x="7427157" y="1262131"/>
            <a:ext cx="1236372" cy="1287887"/>
          </a:xfrm>
          <a:prstGeom prst="donut">
            <a:avLst>
              <a:gd name="adj" fmla="val 5208"/>
            </a:avLst>
          </a:prstGeom>
          <a:ln w="63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tx1"/>
              </a:solidFill>
            </a:endParaRPr>
          </a:p>
        </p:txBody>
      </p:sp>
      <p:sp>
        <p:nvSpPr>
          <p:cNvPr id="9" name="Donut 8">
            <a:extLst>
              <a:ext uri="{FF2B5EF4-FFF2-40B4-BE49-F238E27FC236}">
                <a16:creationId xmlns:a16="http://schemas.microsoft.com/office/drawing/2014/main" id="{95A84DCE-17B8-1D49-8095-28AEE7559F4F}"/>
              </a:ext>
            </a:extLst>
          </p:cNvPr>
          <p:cNvSpPr/>
          <p:nvPr/>
        </p:nvSpPr>
        <p:spPr>
          <a:xfrm>
            <a:off x="8758315" y="1262130"/>
            <a:ext cx="1236372" cy="1287887"/>
          </a:xfrm>
          <a:prstGeom prst="donut">
            <a:avLst>
              <a:gd name="adj" fmla="val 17429"/>
            </a:avLst>
          </a:prstGeom>
          <a:ln w="63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tx1"/>
              </a:solidFill>
            </a:endParaRPr>
          </a:p>
        </p:txBody>
      </p:sp>
      <p:sp>
        <p:nvSpPr>
          <p:cNvPr id="10" name="Donut 9">
            <a:extLst>
              <a:ext uri="{FF2B5EF4-FFF2-40B4-BE49-F238E27FC236}">
                <a16:creationId xmlns:a16="http://schemas.microsoft.com/office/drawing/2014/main" id="{58F7D5A1-C696-1144-BBCD-CDF23D50E77A}"/>
              </a:ext>
            </a:extLst>
          </p:cNvPr>
          <p:cNvSpPr/>
          <p:nvPr/>
        </p:nvSpPr>
        <p:spPr>
          <a:xfrm rot="1737251">
            <a:off x="6136628" y="909036"/>
            <a:ext cx="1586248" cy="577403"/>
          </a:xfrm>
          <a:prstGeom prst="donut">
            <a:avLst>
              <a:gd name="adj" fmla="val 9573"/>
            </a:avLst>
          </a:prstGeom>
          <a:ln w="63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tx1"/>
              </a:solidFill>
            </a:endParaRPr>
          </a:p>
        </p:txBody>
      </p:sp>
      <p:sp>
        <p:nvSpPr>
          <p:cNvPr id="11" name="Donut 10">
            <a:extLst>
              <a:ext uri="{FF2B5EF4-FFF2-40B4-BE49-F238E27FC236}">
                <a16:creationId xmlns:a16="http://schemas.microsoft.com/office/drawing/2014/main" id="{4B3088DD-55F2-0D40-9956-A9484F7F3FE4}"/>
              </a:ext>
            </a:extLst>
          </p:cNvPr>
          <p:cNvSpPr/>
          <p:nvPr/>
        </p:nvSpPr>
        <p:spPr>
          <a:xfrm>
            <a:off x="1829518" y="3210739"/>
            <a:ext cx="1236372" cy="1287887"/>
          </a:xfrm>
          <a:prstGeom prst="donut">
            <a:avLst>
              <a:gd name="adj" fmla="val 5208"/>
            </a:avLst>
          </a:prstGeom>
          <a:ln w="63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tx1"/>
              </a:solidFill>
            </a:endParaRPr>
          </a:p>
        </p:txBody>
      </p:sp>
      <p:sp>
        <p:nvSpPr>
          <p:cNvPr id="12" name="Donut 11">
            <a:extLst>
              <a:ext uri="{FF2B5EF4-FFF2-40B4-BE49-F238E27FC236}">
                <a16:creationId xmlns:a16="http://schemas.microsoft.com/office/drawing/2014/main" id="{3BFBCFBF-F135-6D4E-964F-90F5C696769C}"/>
              </a:ext>
            </a:extLst>
          </p:cNvPr>
          <p:cNvSpPr/>
          <p:nvPr/>
        </p:nvSpPr>
        <p:spPr>
          <a:xfrm>
            <a:off x="1077845" y="3003317"/>
            <a:ext cx="732045" cy="728441"/>
          </a:xfrm>
          <a:prstGeom prst="donut">
            <a:avLst>
              <a:gd name="adj" fmla="val 17429"/>
            </a:avLst>
          </a:prstGeom>
          <a:ln w="63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tx1"/>
              </a:solidFill>
            </a:endParaRPr>
          </a:p>
        </p:txBody>
      </p:sp>
      <p:sp>
        <p:nvSpPr>
          <p:cNvPr id="13" name="Donut 12">
            <a:extLst>
              <a:ext uri="{FF2B5EF4-FFF2-40B4-BE49-F238E27FC236}">
                <a16:creationId xmlns:a16="http://schemas.microsoft.com/office/drawing/2014/main" id="{7A1F71F8-4784-F84D-BD86-EBFC708A0C65}"/>
              </a:ext>
            </a:extLst>
          </p:cNvPr>
          <p:cNvSpPr/>
          <p:nvPr/>
        </p:nvSpPr>
        <p:spPr>
          <a:xfrm>
            <a:off x="1077844" y="3820837"/>
            <a:ext cx="732045" cy="728441"/>
          </a:xfrm>
          <a:prstGeom prst="donut">
            <a:avLst>
              <a:gd name="adj" fmla="val 17429"/>
            </a:avLst>
          </a:prstGeom>
          <a:ln w="63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tx1"/>
              </a:solidFill>
            </a:endParaRPr>
          </a:p>
        </p:txBody>
      </p:sp>
      <p:sp>
        <p:nvSpPr>
          <p:cNvPr id="14" name="Donut 13">
            <a:extLst>
              <a:ext uri="{FF2B5EF4-FFF2-40B4-BE49-F238E27FC236}">
                <a16:creationId xmlns:a16="http://schemas.microsoft.com/office/drawing/2014/main" id="{20AB9294-4E55-AA4B-8593-394D87B0E1E9}"/>
              </a:ext>
            </a:extLst>
          </p:cNvPr>
          <p:cNvSpPr/>
          <p:nvPr/>
        </p:nvSpPr>
        <p:spPr>
          <a:xfrm>
            <a:off x="9010478" y="2971872"/>
            <a:ext cx="732045" cy="728441"/>
          </a:xfrm>
          <a:prstGeom prst="donut">
            <a:avLst>
              <a:gd name="adj" fmla="val 17429"/>
            </a:avLst>
          </a:prstGeom>
          <a:ln w="63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tx1"/>
              </a:solidFill>
            </a:endParaRPr>
          </a:p>
        </p:txBody>
      </p:sp>
      <p:sp>
        <p:nvSpPr>
          <p:cNvPr id="15" name="Donut 14">
            <a:extLst>
              <a:ext uri="{FF2B5EF4-FFF2-40B4-BE49-F238E27FC236}">
                <a16:creationId xmlns:a16="http://schemas.microsoft.com/office/drawing/2014/main" id="{32DE461C-C8D8-4E4B-8F9C-7911148869B7}"/>
              </a:ext>
            </a:extLst>
          </p:cNvPr>
          <p:cNvSpPr/>
          <p:nvPr/>
        </p:nvSpPr>
        <p:spPr>
          <a:xfrm>
            <a:off x="9042165" y="3757947"/>
            <a:ext cx="732045" cy="728441"/>
          </a:xfrm>
          <a:prstGeom prst="donut">
            <a:avLst>
              <a:gd name="adj" fmla="val 17429"/>
            </a:avLst>
          </a:prstGeom>
          <a:ln w="63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tx1"/>
              </a:solidFill>
            </a:endParaRPr>
          </a:p>
        </p:txBody>
      </p:sp>
      <p:sp>
        <p:nvSpPr>
          <p:cNvPr id="16" name="Donut 15">
            <a:extLst>
              <a:ext uri="{FF2B5EF4-FFF2-40B4-BE49-F238E27FC236}">
                <a16:creationId xmlns:a16="http://schemas.microsoft.com/office/drawing/2014/main" id="{8BC57CBB-2B93-0746-A9AC-6606AE349C5A}"/>
              </a:ext>
            </a:extLst>
          </p:cNvPr>
          <p:cNvSpPr/>
          <p:nvPr/>
        </p:nvSpPr>
        <p:spPr>
          <a:xfrm>
            <a:off x="7521943" y="3114003"/>
            <a:ext cx="1236372" cy="1287887"/>
          </a:xfrm>
          <a:prstGeom prst="donut">
            <a:avLst>
              <a:gd name="adj" fmla="val 5208"/>
            </a:avLst>
          </a:prstGeom>
          <a:ln w="63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tx1"/>
              </a:solidFill>
            </a:endParaRPr>
          </a:p>
        </p:txBody>
      </p:sp>
      <p:sp>
        <p:nvSpPr>
          <p:cNvPr id="17" name="Donut 16">
            <a:extLst>
              <a:ext uri="{FF2B5EF4-FFF2-40B4-BE49-F238E27FC236}">
                <a16:creationId xmlns:a16="http://schemas.microsoft.com/office/drawing/2014/main" id="{66443A22-5BF6-0841-8016-85A83E4AABCE}"/>
              </a:ext>
            </a:extLst>
          </p:cNvPr>
          <p:cNvSpPr/>
          <p:nvPr/>
        </p:nvSpPr>
        <p:spPr>
          <a:xfrm>
            <a:off x="7900312" y="4823745"/>
            <a:ext cx="699412" cy="672314"/>
          </a:xfrm>
          <a:prstGeom prst="donut">
            <a:avLst>
              <a:gd name="adj" fmla="val 5208"/>
            </a:avLst>
          </a:prstGeom>
          <a:ln w="63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tx1"/>
              </a:solidFill>
            </a:endParaRPr>
          </a:p>
        </p:txBody>
      </p:sp>
      <p:sp>
        <p:nvSpPr>
          <p:cNvPr id="18" name="Donut 17">
            <a:extLst>
              <a:ext uri="{FF2B5EF4-FFF2-40B4-BE49-F238E27FC236}">
                <a16:creationId xmlns:a16="http://schemas.microsoft.com/office/drawing/2014/main" id="{9EF75235-39E6-4445-AE4D-7E86A1370471}"/>
              </a:ext>
            </a:extLst>
          </p:cNvPr>
          <p:cNvSpPr/>
          <p:nvPr/>
        </p:nvSpPr>
        <p:spPr>
          <a:xfrm>
            <a:off x="7995098" y="5678042"/>
            <a:ext cx="699412" cy="672314"/>
          </a:xfrm>
          <a:prstGeom prst="donut">
            <a:avLst>
              <a:gd name="adj" fmla="val 5208"/>
            </a:avLst>
          </a:prstGeom>
          <a:ln w="63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tx1"/>
              </a:solidFill>
            </a:endParaRPr>
          </a:p>
        </p:txBody>
      </p:sp>
      <p:sp>
        <p:nvSpPr>
          <p:cNvPr id="19" name="Donut 18">
            <a:extLst>
              <a:ext uri="{FF2B5EF4-FFF2-40B4-BE49-F238E27FC236}">
                <a16:creationId xmlns:a16="http://schemas.microsoft.com/office/drawing/2014/main" id="{7CA40295-E162-E443-AF62-BDC86C791913}"/>
              </a:ext>
            </a:extLst>
          </p:cNvPr>
          <p:cNvSpPr/>
          <p:nvPr/>
        </p:nvSpPr>
        <p:spPr>
          <a:xfrm>
            <a:off x="8644455" y="5236819"/>
            <a:ext cx="732045" cy="699340"/>
          </a:xfrm>
          <a:prstGeom prst="donut">
            <a:avLst>
              <a:gd name="adj" fmla="val 17429"/>
            </a:avLst>
          </a:prstGeom>
          <a:ln w="63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tx1"/>
              </a:solidFill>
            </a:endParaRPr>
          </a:p>
        </p:txBody>
      </p:sp>
      <p:sp>
        <p:nvSpPr>
          <p:cNvPr id="20" name="Donut 19">
            <a:extLst>
              <a:ext uri="{FF2B5EF4-FFF2-40B4-BE49-F238E27FC236}">
                <a16:creationId xmlns:a16="http://schemas.microsoft.com/office/drawing/2014/main" id="{8C3AA62D-53EC-EC47-BEB2-4CF698C4F7BC}"/>
              </a:ext>
            </a:extLst>
          </p:cNvPr>
          <p:cNvSpPr/>
          <p:nvPr/>
        </p:nvSpPr>
        <p:spPr>
          <a:xfrm>
            <a:off x="1784876" y="5002578"/>
            <a:ext cx="699412" cy="672314"/>
          </a:xfrm>
          <a:prstGeom prst="donut">
            <a:avLst>
              <a:gd name="adj" fmla="val 5208"/>
            </a:avLst>
          </a:prstGeom>
          <a:ln w="63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tx1"/>
              </a:solidFill>
            </a:endParaRPr>
          </a:p>
        </p:txBody>
      </p:sp>
      <p:sp>
        <p:nvSpPr>
          <p:cNvPr id="21" name="Donut 20">
            <a:extLst>
              <a:ext uri="{FF2B5EF4-FFF2-40B4-BE49-F238E27FC236}">
                <a16:creationId xmlns:a16="http://schemas.microsoft.com/office/drawing/2014/main" id="{0CAE44D1-C8BA-0947-ACFB-FE8D4FB30916}"/>
              </a:ext>
            </a:extLst>
          </p:cNvPr>
          <p:cNvSpPr/>
          <p:nvPr/>
        </p:nvSpPr>
        <p:spPr>
          <a:xfrm>
            <a:off x="1879662" y="5856875"/>
            <a:ext cx="699412" cy="672314"/>
          </a:xfrm>
          <a:prstGeom prst="donut">
            <a:avLst>
              <a:gd name="adj" fmla="val 5208"/>
            </a:avLst>
          </a:prstGeom>
          <a:ln w="63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tx1"/>
              </a:solidFill>
            </a:endParaRPr>
          </a:p>
        </p:txBody>
      </p:sp>
      <p:sp>
        <p:nvSpPr>
          <p:cNvPr id="22" name="Donut 21">
            <a:extLst>
              <a:ext uri="{FF2B5EF4-FFF2-40B4-BE49-F238E27FC236}">
                <a16:creationId xmlns:a16="http://schemas.microsoft.com/office/drawing/2014/main" id="{8B79A2B3-2AE7-5540-A995-0EAED64C2D8F}"/>
              </a:ext>
            </a:extLst>
          </p:cNvPr>
          <p:cNvSpPr/>
          <p:nvPr/>
        </p:nvSpPr>
        <p:spPr>
          <a:xfrm>
            <a:off x="1102886" y="5419776"/>
            <a:ext cx="732045" cy="699340"/>
          </a:xfrm>
          <a:prstGeom prst="donut">
            <a:avLst>
              <a:gd name="adj" fmla="val 17429"/>
            </a:avLst>
          </a:prstGeom>
          <a:ln w="63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tx1"/>
              </a:solidFill>
            </a:endParaRPr>
          </a:p>
        </p:txBody>
      </p:sp>
      <p:sp>
        <p:nvSpPr>
          <p:cNvPr id="23" name="TextBox 22">
            <a:extLst>
              <a:ext uri="{FF2B5EF4-FFF2-40B4-BE49-F238E27FC236}">
                <a16:creationId xmlns:a16="http://schemas.microsoft.com/office/drawing/2014/main" id="{7479FA18-5B96-C544-8609-4A7A9EDAE738}"/>
              </a:ext>
            </a:extLst>
          </p:cNvPr>
          <p:cNvSpPr txBox="1"/>
          <p:nvPr/>
        </p:nvSpPr>
        <p:spPr>
          <a:xfrm rot="20475448">
            <a:off x="3519391" y="1139018"/>
            <a:ext cx="1064715" cy="246221"/>
          </a:xfrm>
          <a:prstGeom prst="rect">
            <a:avLst/>
          </a:prstGeom>
          <a:noFill/>
        </p:spPr>
        <p:txBody>
          <a:bodyPr wrap="none" rtlCol="0">
            <a:spAutoFit/>
          </a:bodyPr>
          <a:lstStyle/>
          <a:p>
            <a:r>
              <a:rPr lang="en-US" sz="1000" dirty="0"/>
              <a:t>Great </a:t>
            </a:r>
            <a:r>
              <a:rPr lang="en-US" sz="1000" dirty="0" err="1"/>
              <a:t>Saph</a:t>
            </a:r>
            <a:r>
              <a:rPr lang="en-US" sz="1000" dirty="0"/>
              <a:t> V.</a:t>
            </a:r>
          </a:p>
        </p:txBody>
      </p:sp>
      <p:sp>
        <p:nvSpPr>
          <p:cNvPr id="24" name="TextBox 23">
            <a:extLst>
              <a:ext uri="{FF2B5EF4-FFF2-40B4-BE49-F238E27FC236}">
                <a16:creationId xmlns:a16="http://schemas.microsoft.com/office/drawing/2014/main" id="{7893F948-C2FC-FA47-86E4-E7D1EC04018F}"/>
              </a:ext>
            </a:extLst>
          </p:cNvPr>
          <p:cNvSpPr txBox="1"/>
          <p:nvPr/>
        </p:nvSpPr>
        <p:spPr>
          <a:xfrm rot="1594588">
            <a:off x="6363613" y="1065439"/>
            <a:ext cx="1064715" cy="246221"/>
          </a:xfrm>
          <a:prstGeom prst="rect">
            <a:avLst/>
          </a:prstGeom>
          <a:noFill/>
        </p:spPr>
        <p:txBody>
          <a:bodyPr wrap="none" rtlCol="0">
            <a:spAutoFit/>
          </a:bodyPr>
          <a:lstStyle/>
          <a:p>
            <a:r>
              <a:rPr lang="en-US" sz="1000" dirty="0"/>
              <a:t>Great </a:t>
            </a:r>
            <a:r>
              <a:rPr lang="en-US" sz="1000" dirty="0" err="1"/>
              <a:t>Saph</a:t>
            </a:r>
            <a:r>
              <a:rPr lang="en-US" sz="1000" dirty="0"/>
              <a:t> V.</a:t>
            </a:r>
          </a:p>
        </p:txBody>
      </p:sp>
      <p:sp>
        <p:nvSpPr>
          <p:cNvPr id="25" name="TextBox 24">
            <a:extLst>
              <a:ext uri="{FF2B5EF4-FFF2-40B4-BE49-F238E27FC236}">
                <a16:creationId xmlns:a16="http://schemas.microsoft.com/office/drawing/2014/main" id="{6C951E5D-65B4-124D-B7D2-F73798D944F9}"/>
              </a:ext>
            </a:extLst>
          </p:cNvPr>
          <p:cNvSpPr txBox="1"/>
          <p:nvPr/>
        </p:nvSpPr>
        <p:spPr>
          <a:xfrm>
            <a:off x="2394852" y="1706018"/>
            <a:ext cx="857875" cy="400110"/>
          </a:xfrm>
          <a:prstGeom prst="rect">
            <a:avLst/>
          </a:prstGeom>
          <a:noFill/>
        </p:spPr>
        <p:txBody>
          <a:bodyPr wrap="square" rtlCol="0">
            <a:spAutoFit/>
          </a:bodyPr>
          <a:lstStyle/>
          <a:p>
            <a:r>
              <a:rPr lang="en-US" sz="1000" dirty="0"/>
              <a:t>Common Femoral V.</a:t>
            </a:r>
          </a:p>
        </p:txBody>
      </p:sp>
      <p:sp>
        <p:nvSpPr>
          <p:cNvPr id="26" name="TextBox 25">
            <a:extLst>
              <a:ext uri="{FF2B5EF4-FFF2-40B4-BE49-F238E27FC236}">
                <a16:creationId xmlns:a16="http://schemas.microsoft.com/office/drawing/2014/main" id="{98DFDFA9-ED82-D14D-9083-03F0BA1BD1FC}"/>
              </a:ext>
            </a:extLst>
          </p:cNvPr>
          <p:cNvSpPr txBox="1"/>
          <p:nvPr/>
        </p:nvSpPr>
        <p:spPr>
          <a:xfrm>
            <a:off x="2055350" y="3654627"/>
            <a:ext cx="857875" cy="400110"/>
          </a:xfrm>
          <a:prstGeom prst="rect">
            <a:avLst/>
          </a:prstGeom>
          <a:noFill/>
        </p:spPr>
        <p:txBody>
          <a:bodyPr wrap="square" rtlCol="0">
            <a:spAutoFit/>
          </a:bodyPr>
          <a:lstStyle/>
          <a:p>
            <a:r>
              <a:rPr lang="en-US" sz="1000" dirty="0"/>
              <a:t>Common Femoral V.</a:t>
            </a:r>
          </a:p>
        </p:txBody>
      </p:sp>
      <p:sp>
        <p:nvSpPr>
          <p:cNvPr id="27" name="TextBox 26">
            <a:extLst>
              <a:ext uri="{FF2B5EF4-FFF2-40B4-BE49-F238E27FC236}">
                <a16:creationId xmlns:a16="http://schemas.microsoft.com/office/drawing/2014/main" id="{FDECE751-DA84-0143-92E3-0F8C18D93760}"/>
              </a:ext>
            </a:extLst>
          </p:cNvPr>
          <p:cNvSpPr txBox="1"/>
          <p:nvPr/>
        </p:nvSpPr>
        <p:spPr>
          <a:xfrm>
            <a:off x="7623953" y="1651612"/>
            <a:ext cx="857875" cy="400110"/>
          </a:xfrm>
          <a:prstGeom prst="rect">
            <a:avLst/>
          </a:prstGeom>
          <a:noFill/>
        </p:spPr>
        <p:txBody>
          <a:bodyPr wrap="square" rtlCol="0">
            <a:spAutoFit/>
          </a:bodyPr>
          <a:lstStyle/>
          <a:p>
            <a:r>
              <a:rPr lang="en-US" sz="1000" dirty="0"/>
              <a:t>Common Femoral V.</a:t>
            </a:r>
          </a:p>
        </p:txBody>
      </p:sp>
      <p:sp>
        <p:nvSpPr>
          <p:cNvPr id="28" name="TextBox 27">
            <a:extLst>
              <a:ext uri="{FF2B5EF4-FFF2-40B4-BE49-F238E27FC236}">
                <a16:creationId xmlns:a16="http://schemas.microsoft.com/office/drawing/2014/main" id="{145CDB1F-A6EF-0F45-97DA-9587CA5131B1}"/>
              </a:ext>
            </a:extLst>
          </p:cNvPr>
          <p:cNvSpPr txBox="1"/>
          <p:nvPr/>
        </p:nvSpPr>
        <p:spPr>
          <a:xfrm>
            <a:off x="7711191" y="3557891"/>
            <a:ext cx="857875" cy="400110"/>
          </a:xfrm>
          <a:prstGeom prst="rect">
            <a:avLst/>
          </a:prstGeom>
          <a:noFill/>
        </p:spPr>
        <p:txBody>
          <a:bodyPr wrap="square" rtlCol="0">
            <a:spAutoFit/>
          </a:bodyPr>
          <a:lstStyle/>
          <a:p>
            <a:r>
              <a:rPr lang="en-US" sz="1000" dirty="0"/>
              <a:t>Common Femoral V.</a:t>
            </a:r>
          </a:p>
        </p:txBody>
      </p:sp>
      <p:sp>
        <p:nvSpPr>
          <p:cNvPr id="29" name="TextBox 28">
            <a:extLst>
              <a:ext uri="{FF2B5EF4-FFF2-40B4-BE49-F238E27FC236}">
                <a16:creationId xmlns:a16="http://schemas.microsoft.com/office/drawing/2014/main" id="{B2729656-0A2F-7749-8472-79E4FC73E9A1}"/>
              </a:ext>
            </a:extLst>
          </p:cNvPr>
          <p:cNvSpPr txBox="1"/>
          <p:nvPr/>
        </p:nvSpPr>
        <p:spPr>
          <a:xfrm>
            <a:off x="8962014" y="1745884"/>
            <a:ext cx="857875" cy="400110"/>
          </a:xfrm>
          <a:prstGeom prst="rect">
            <a:avLst/>
          </a:prstGeom>
          <a:noFill/>
        </p:spPr>
        <p:txBody>
          <a:bodyPr wrap="square" rtlCol="0">
            <a:spAutoFit/>
          </a:bodyPr>
          <a:lstStyle/>
          <a:p>
            <a:r>
              <a:rPr lang="en-US" sz="1000" dirty="0"/>
              <a:t>Common Femoral A.</a:t>
            </a:r>
          </a:p>
        </p:txBody>
      </p:sp>
      <p:sp>
        <p:nvSpPr>
          <p:cNvPr id="30" name="TextBox 29">
            <a:extLst>
              <a:ext uri="{FF2B5EF4-FFF2-40B4-BE49-F238E27FC236}">
                <a16:creationId xmlns:a16="http://schemas.microsoft.com/office/drawing/2014/main" id="{337FCE5E-1DBA-2646-B5E6-E8113EE58E6D}"/>
              </a:ext>
            </a:extLst>
          </p:cNvPr>
          <p:cNvSpPr txBox="1"/>
          <p:nvPr/>
        </p:nvSpPr>
        <p:spPr>
          <a:xfrm>
            <a:off x="1060647" y="1699290"/>
            <a:ext cx="857875" cy="400110"/>
          </a:xfrm>
          <a:prstGeom prst="rect">
            <a:avLst/>
          </a:prstGeom>
          <a:noFill/>
        </p:spPr>
        <p:txBody>
          <a:bodyPr wrap="square" rtlCol="0">
            <a:spAutoFit/>
          </a:bodyPr>
          <a:lstStyle/>
          <a:p>
            <a:r>
              <a:rPr lang="en-US" sz="1000" dirty="0"/>
              <a:t>Common Femoral A.</a:t>
            </a:r>
          </a:p>
        </p:txBody>
      </p:sp>
      <p:sp>
        <p:nvSpPr>
          <p:cNvPr id="31" name="TextBox 30">
            <a:extLst>
              <a:ext uri="{FF2B5EF4-FFF2-40B4-BE49-F238E27FC236}">
                <a16:creationId xmlns:a16="http://schemas.microsoft.com/office/drawing/2014/main" id="{1FF7D4C3-FD6C-8642-8A4B-BA298DE3929F}"/>
              </a:ext>
            </a:extLst>
          </p:cNvPr>
          <p:cNvSpPr txBox="1"/>
          <p:nvPr/>
        </p:nvSpPr>
        <p:spPr>
          <a:xfrm>
            <a:off x="1022997" y="3205789"/>
            <a:ext cx="841737" cy="400110"/>
          </a:xfrm>
          <a:prstGeom prst="rect">
            <a:avLst/>
          </a:prstGeom>
          <a:noFill/>
        </p:spPr>
        <p:txBody>
          <a:bodyPr wrap="square" rtlCol="0">
            <a:spAutoFit/>
          </a:bodyPr>
          <a:lstStyle/>
          <a:p>
            <a:r>
              <a:rPr lang="en-US" sz="1000" dirty="0"/>
              <a:t>Superficial FA</a:t>
            </a:r>
          </a:p>
        </p:txBody>
      </p:sp>
      <p:sp>
        <p:nvSpPr>
          <p:cNvPr id="32" name="TextBox 31">
            <a:extLst>
              <a:ext uri="{FF2B5EF4-FFF2-40B4-BE49-F238E27FC236}">
                <a16:creationId xmlns:a16="http://schemas.microsoft.com/office/drawing/2014/main" id="{6551D25B-DEEA-5146-8E38-A8AEC7BC6839}"/>
              </a:ext>
            </a:extLst>
          </p:cNvPr>
          <p:cNvSpPr txBox="1"/>
          <p:nvPr/>
        </p:nvSpPr>
        <p:spPr>
          <a:xfrm>
            <a:off x="1091620" y="4060766"/>
            <a:ext cx="728084" cy="246221"/>
          </a:xfrm>
          <a:prstGeom prst="rect">
            <a:avLst/>
          </a:prstGeom>
          <a:noFill/>
        </p:spPr>
        <p:txBody>
          <a:bodyPr wrap="none" rtlCol="0">
            <a:spAutoFit/>
          </a:bodyPr>
          <a:lstStyle/>
          <a:p>
            <a:r>
              <a:rPr lang="en-US" sz="1000" dirty="0"/>
              <a:t>Deep FA</a:t>
            </a:r>
          </a:p>
        </p:txBody>
      </p:sp>
      <p:sp>
        <p:nvSpPr>
          <p:cNvPr id="33" name="TextBox 32">
            <a:extLst>
              <a:ext uri="{FF2B5EF4-FFF2-40B4-BE49-F238E27FC236}">
                <a16:creationId xmlns:a16="http://schemas.microsoft.com/office/drawing/2014/main" id="{B31EDCA7-9E39-1549-A43B-8024460AAA1D}"/>
              </a:ext>
            </a:extLst>
          </p:cNvPr>
          <p:cNvSpPr txBox="1"/>
          <p:nvPr/>
        </p:nvSpPr>
        <p:spPr>
          <a:xfrm>
            <a:off x="8955631" y="3153869"/>
            <a:ext cx="841737" cy="400110"/>
          </a:xfrm>
          <a:prstGeom prst="rect">
            <a:avLst/>
          </a:prstGeom>
          <a:noFill/>
        </p:spPr>
        <p:txBody>
          <a:bodyPr wrap="square" rtlCol="0">
            <a:spAutoFit/>
          </a:bodyPr>
          <a:lstStyle/>
          <a:p>
            <a:r>
              <a:rPr lang="en-US" sz="1000" dirty="0"/>
              <a:t>Superficial FA</a:t>
            </a:r>
          </a:p>
        </p:txBody>
      </p:sp>
      <p:sp>
        <p:nvSpPr>
          <p:cNvPr id="34" name="TextBox 33">
            <a:extLst>
              <a:ext uri="{FF2B5EF4-FFF2-40B4-BE49-F238E27FC236}">
                <a16:creationId xmlns:a16="http://schemas.microsoft.com/office/drawing/2014/main" id="{54CBACB2-B0C7-B843-9AD2-3BA9E7F323F6}"/>
              </a:ext>
            </a:extLst>
          </p:cNvPr>
          <p:cNvSpPr txBox="1"/>
          <p:nvPr/>
        </p:nvSpPr>
        <p:spPr>
          <a:xfrm>
            <a:off x="9021174" y="3999056"/>
            <a:ext cx="728084" cy="246221"/>
          </a:xfrm>
          <a:prstGeom prst="rect">
            <a:avLst/>
          </a:prstGeom>
          <a:noFill/>
        </p:spPr>
        <p:txBody>
          <a:bodyPr wrap="none" rtlCol="0">
            <a:spAutoFit/>
          </a:bodyPr>
          <a:lstStyle/>
          <a:p>
            <a:r>
              <a:rPr lang="en-US" sz="1000" dirty="0"/>
              <a:t>Deep FA</a:t>
            </a:r>
          </a:p>
        </p:txBody>
      </p:sp>
      <p:sp>
        <p:nvSpPr>
          <p:cNvPr id="35" name="TextBox 34">
            <a:extLst>
              <a:ext uri="{FF2B5EF4-FFF2-40B4-BE49-F238E27FC236}">
                <a16:creationId xmlns:a16="http://schemas.microsoft.com/office/drawing/2014/main" id="{C23D8072-0B6C-9245-A554-4CCCAB1C2532}"/>
              </a:ext>
            </a:extLst>
          </p:cNvPr>
          <p:cNvSpPr txBox="1"/>
          <p:nvPr/>
        </p:nvSpPr>
        <p:spPr>
          <a:xfrm>
            <a:off x="1819704" y="5129539"/>
            <a:ext cx="732045" cy="400110"/>
          </a:xfrm>
          <a:prstGeom prst="rect">
            <a:avLst/>
          </a:prstGeom>
          <a:noFill/>
        </p:spPr>
        <p:txBody>
          <a:bodyPr wrap="square" rtlCol="0">
            <a:spAutoFit/>
          </a:bodyPr>
          <a:lstStyle/>
          <a:p>
            <a:r>
              <a:rPr lang="en-US" sz="1000" dirty="0"/>
              <a:t>Femoral Vein</a:t>
            </a:r>
          </a:p>
        </p:txBody>
      </p:sp>
      <p:sp>
        <p:nvSpPr>
          <p:cNvPr id="36" name="TextBox 35">
            <a:extLst>
              <a:ext uri="{FF2B5EF4-FFF2-40B4-BE49-F238E27FC236}">
                <a16:creationId xmlns:a16="http://schemas.microsoft.com/office/drawing/2014/main" id="{90B83E39-2BB2-E842-8D49-CFD1DBCEBDE4}"/>
              </a:ext>
            </a:extLst>
          </p:cNvPr>
          <p:cNvSpPr txBox="1"/>
          <p:nvPr/>
        </p:nvSpPr>
        <p:spPr>
          <a:xfrm>
            <a:off x="8014102" y="5871921"/>
            <a:ext cx="723275" cy="246221"/>
          </a:xfrm>
          <a:prstGeom prst="rect">
            <a:avLst/>
          </a:prstGeom>
          <a:noFill/>
        </p:spPr>
        <p:txBody>
          <a:bodyPr wrap="none" rtlCol="0">
            <a:spAutoFit/>
          </a:bodyPr>
          <a:lstStyle/>
          <a:p>
            <a:r>
              <a:rPr lang="en-US" sz="1000" dirty="0"/>
              <a:t>Deep FV</a:t>
            </a:r>
          </a:p>
        </p:txBody>
      </p:sp>
      <p:sp>
        <p:nvSpPr>
          <p:cNvPr id="37" name="TextBox 36">
            <a:extLst>
              <a:ext uri="{FF2B5EF4-FFF2-40B4-BE49-F238E27FC236}">
                <a16:creationId xmlns:a16="http://schemas.microsoft.com/office/drawing/2014/main" id="{A41B7C0F-12A6-C147-AA53-A90648337F8E}"/>
              </a:ext>
            </a:extLst>
          </p:cNvPr>
          <p:cNvSpPr txBox="1"/>
          <p:nvPr/>
        </p:nvSpPr>
        <p:spPr>
          <a:xfrm>
            <a:off x="1870082" y="6089550"/>
            <a:ext cx="723275" cy="246221"/>
          </a:xfrm>
          <a:prstGeom prst="rect">
            <a:avLst/>
          </a:prstGeom>
          <a:noFill/>
        </p:spPr>
        <p:txBody>
          <a:bodyPr wrap="none" rtlCol="0">
            <a:spAutoFit/>
          </a:bodyPr>
          <a:lstStyle/>
          <a:p>
            <a:r>
              <a:rPr lang="en-US" sz="1000" dirty="0"/>
              <a:t>Deep FV</a:t>
            </a:r>
          </a:p>
        </p:txBody>
      </p:sp>
      <p:sp>
        <p:nvSpPr>
          <p:cNvPr id="38" name="TextBox 37">
            <a:extLst>
              <a:ext uri="{FF2B5EF4-FFF2-40B4-BE49-F238E27FC236}">
                <a16:creationId xmlns:a16="http://schemas.microsoft.com/office/drawing/2014/main" id="{3C169C21-233D-3D44-AE18-FF7C9D801A29}"/>
              </a:ext>
            </a:extLst>
          </p:cNvPr>
          <p:cNvSpPr txBox="1"/>
          <p:nvPr/>
        </p:nvSpPr>
        <p:spPr>
          <a:xfrm>
            <a:off x="7921068" y="5006333"/>
            <a:ext cx="732045" cy="400110"/>
          </a:xfrm>
          <a:prstGeom prst="rect">
            <a:avLst/>
          </a:prstGeom>
          <a:noFill/>
        </p:spPr>
        <p:txBody>
          <a:bodyPr wrap="square" rtlCol="0">
            <a:spAutoFit/>
          </a:bodyPr>
          <a:lstStyle/>
          <a:p>
            <a:r>
              <a:rPr lang="en-US" sz="1000" dirty="0"/>
              <a:t>Femoral Vein</a:t>
            </a:r>
          </a:p>
        </p:txBody>
      </p:sp>
    </p:spTree>
    <p:extLst>
      <p:ext uri="{BB962C8B-B14F-4D97-AF65-F5344CB8AC3E}">
        <p14:creationId xmlns:p14="http://schemas.microsoft.com/office/powerpoint/2010/main" val="355662027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BC10B99-9EF4-4D7F-8F2A-FF90F4DDA9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A1B0B0A1-9159-E141-8762-FD0BCB60C8CC}"/>
              </a:ext>
            </a:extLst>
          </p:cNvPr>
          <p:cNvPicPr>
            <a:picLocks noChangeAspect="1"/>
          </p:cNvPicPr>
          <p:nvPr/>
        </p:nvPicPr>
        <p:blipFill rotWithShape="1">
          <a:blip r:embed="rId4"/>
          <a:srcRect l="19411" r="12674" b="-1"/>
          <a:stretch/>
        </p:blipFill>
        <p:spPr>
          <a:xfrm>
            <a:off x="643466" y="643467"/>
            <a:ext cx="5291667" cy="5571066"/>
          </a:xfrm>
          <a:prstGeom prst="rect">
            <a:avLst/>
          </a:prstGeom>
        </p:spPr>
      </p:pic>
      <p:pic>
        <p:nvPicPr>
          <p:cNvPr id="2" name="Picture 1">
            <a:extLst>
              <a:ext uri="{FF2B5EF4-FFF2-40B4-BE49-F238E27FC236}">
                <a16:creationId xmlns:a16="http://schemas.microsoft.com/office/drawing/2014/main" id="{7B3F1FF0-936B-1340-9B60-6680F1C6D9C9}"/>
              </a:ext>
            </a:extLst>
          </p:cNvPr>
          <p:cNvPicPr>
            <a:picLocks noChangeAspect="1"/>
          </p:cNvPicPr>
          <p:nvPr/>
        </p:nvPicPr>
        <p:blipFill rotWithShape="1">
          <a:blip r:embed="rId5"/>
          <a:srcRect l="18173" r="14386" b="-2"/>
          <a:stretch/>
        </p:blipFill>
        <p:spPr>
          <a:xfrm>
            <a:off x="6256867" y="643467"/>
            <a:ext cx="5291665" cy="5571066"/>
          </a:xfrm>
          <a:prstGeom prst="rect">
            <a:avLst/>
          </a:prstGeom>
        </p:spPr>
      </p:pic>
    </p:spTree>
    <p:extLst>
      <p:ext uri="{BB962C8B-B14F-4D97-AF65-F5344CB8AC3E}">
        <p14:creationId xmlns:p14="http://schemas.microsoft.com/office/powerpoint/2010/main" val="95314980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81F48C-B93C-D940-B1C9-6C2527954CF2}"/>
              </a:ext>
            </a:extLst>
          </p:cNvPr>
          <p:cNvSpPr>
            <a:spLocks noGrp="1"/>
          </p:cNvSpPr>
          <p:nvPr>
            <p:ph type="title"/>
          </p:nvPr>
        </p:nvSpPr>
        <p:spPr/>
        <p:txBody>
          <a:bodyPr/>
          <a:lstStyle/>
          <a:p>
            <a:r>
              <a:rPr lang="en-US" dirty="0"/>
              <a:t>Mid-Thigh/Femoral Vein</a:t>
            </a:r>
          </a:p>
        </p:txBody>
      </p:sp>
      <p:grpSp>
        <p:nvGrpSpPr>
          <p:cNvPr id="4" name="Group 3">
            <a:extLst>
              <a:ext uri="{FF2B5EF4-FFF2-40B4-BE49-F238E27FC236}">
                <a16:creationId xmlns:a16="http://schemas.microsoft.com/office/drawing/2014/main" id="{95CFF78B-D034-0045-AE92-CF93A78F4DA9}"/>
              </a:ext>
            </a:extLst>
          </p:cNvPr>
          <p:cNvGrpSpPr/>
          <p:nvPr/>
        </p:nvGrpSpPr>
        <p:grpSpPr>
          <a:xfrm>
            <a:off x="7420695" y="155357"/>
            <a:ext cx="2200812" cy="2562085"/>
            <a:chOff x="881557" y="1622602"/>
            <a:chExt cx="3037360" cy="4049813"/>
          </a:xfrm>
        </p:grpSpPr>
        <p:pic>
          <p:nvPicPr>
            <p:cNvPr id="5" name="Picture 4">
              <a:extLst>
                <a:ext uri="{FF2B5EF4-FFF2-40B4-BE49-F238E27FC236}">
                  <a16:creationId xmlns:a16="http://schemas.microsoft.com/office/drawing/2014/main" id="{3A1A7E03-CF74-7546-92CF-F29BC5701C89}"/>
                </a:ext>
              </a:extLst>
            </p:cNvPr>
            <p:cNvPicPr>
              <a:picLocks noChangeAspect="1"/>
            </p:cNvPicPr>
            <p:nvPr/>
          </p:nvPicPr>
          <p:blipFill>
            <a:blip r:embed="rId3"/>
            <a:stretch>
              <a:fillRect/>
            </a:stretch>
          </p:blipFill>
          <p:spPr>
            <a:xfrm>
              <a:off x="881557" y="1622602"/>
              <a:ext cx="3037360" cy="4049813"/>
            </a:xfrm>
            <a:prstGeom prst="rect">
              <a:avLst/>
            </a:prstGeom>
            <a:effectLst/>
          </p:spPr>
        </p:pic>
        <p:cxnSp>
          <p:nvCxnSpPr>
            <p:cNvPr id="6" name="Straight Connector 5">
              <a:extLst>
                <a:ext uri="{FF2B5EF4-FFF2-40B4-BE49-F238E27FC236}">
                  <a16:creationId xmlns:a16="http://schemas.microsoft.com/office/drawing/2014/main" id="{CC7230A2-5D95-8748-ACBC-6A4F84D2DB45}"/>
                </a:ext>
              </a:extLst>
            </p:cNvPr>
            <p:cNvCxnSpPr/>
            <p:nvPr/>
          </p:nvCxnSpPr>
          <p:spPr>
            <a:xfrm flipV="1">
              <a:off x="2256447" y="2637991"/>
              <a:ext cx="579549" cy="450760"/>
            </a:xfrm>
            <a:prstGeom prst="line">
              <a:avLst/>
            </a:prstGeom>
            <a:ln w="101600">
              <a:solidFill>
                <a:srgbClr val="0070C0"/>
              </a:solidFill>
            </a:ln>
          </p:spPr>
          <p:style>
            <a:lnRef idx="1">
              <a:schemeClr val="accent1"/>
            </a:lnRef>
            <a:fillRef idx="0">
              <a:schemeClr val="accent1"/>
            </a:fillRef>
            <a:effectRef idx="0">
              <a:schemeClr val="accent1"/>
            </a:effectRef>
            <a:fontRef idx="minor">
              <a:schemeClr val="tx1"/>
            </a:fontRef>
          </p:style>
        </p:cxnSp>
      </p:grpSp>
      <p:pic>
        <p:nvPicPr>
          <p:cNvPr id="7" name="Picture 6">
            <a:extLst>
              <a:ext uri="{FF2B5EF4-FFF2-40B4-BE49-F238E27FC236}">
                <a16:creationId xmlns:a16="http://schemas.microsoft.com/office/drawing/2014/main" id="{3353DF3D-6551-C748-8A6C-B4A7CA2D9FA9}"/>
              </a:ext>
            </a:extLst>
          </p:cNvPr>
          <p:cNvPicPr>
            <a:picLocks noChangeAspect="1"/>
          </p:cNvPicPr>
          <p:nvPr/>
        </p:nvPicPr>
        <p:blipFill>
          <a:blip r:embed="rId4"/>
          <a:stretch>
            <a:fillRect/>
          </a:stretch>
        </p:blipFill>
        <p:spPr>
          <a:xfrm>
            <a:off x="208596" y="1684986"/>
            <a:ext cx="4973213" cy="2874426"/>
          </a:xfrm>
          <a:prstGeom prst="rect">
            <a:avLst/>
          </a:prstGeom>
        </p:spPr>
      </p:pic>
      <p:pic>
        <p:nvPicPr>
          <p:cNvPr id="8" name="Picture 7">
            <a:extLst>
              <a:ext uri="{FF2B5EF4-FFF2-40B4-BE49-F238E27FC236}">
                <a16:creationId xmlns:a16="http://schemas.microsoft.com/office/drawing/2014/main" id="{023C5BD3-40E9-234B-8C74-C2BFD248B5D0}"/>
              </a:ext>
            </a:extLst>
          </p:cNvPr>
          <p:cNvPicPr>
            <a:picLocks noChangeAspect="1"/>
          </p:cNvPicPr>
          <p:nvPr/>
        </p:nvPicPr>
        <p:blipFill>
          <a:blip r:embed="rId5"/>
          <a:stretch>
            <a:fillRect/>
          </a:stretch>
        </p:blipFill>
        <p:spPr>
          <a:xfrm>
            <a:off x="5618924" y="3185110"/>
            <a:ext cx="5804354" cy="2836517"/>
          </a:xfrm>
          <a:prstGeom prst="rect">
            <a:avLst/>
          </a:prstGeom>
        </p:spPr>
      </p:pic>
    </p:spTree>
    <p:extLst>
      <p:ext uri="{BB962C8B-B14F-4D97-AF65-F5344CB8AC3E}">
        <p14:creationId xmlns:p14="http://schemas.microsoft.com/office/powerpoint/2010/main" val="275039676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5B30BA-67A8-1742-8AC5-9366D0A1747B}"/>
              </a:ext>
            </a:extLst>
          </p:cNvPr>
          <p:cNvSpPr>
            <a:spLocks noGrp="1"/>
          </p:cNvSpPr>
          <p:nvPr>
            <p:ph type="title"/>
          </p:nvPr>
        </p:nvSpPr>
        <p:spPr/>
        <p:txBody>
          <a:bodyPr/>
          <a:lstStyle/>
          <a:p>
            <a:r>
              <a:rPr lang="en-US" dirty="0"/>
              <a:t>Popliteal Fossa</a:t>
            </a:r>
          </a:p>
        </p:txBody>
      </p:sp>
      <p:grpSp>
        <p:nvGrpSpPr>
          <p:cNvPr id="4" name="Group 3">
            <a:extLst>
              <a:ext uri="{FF2B5EF4-FFF2-40B4-BE49-F238E27FC236}">
                <a16:creationId xmlns:a16="http://schemas.microsoft.com/office/drawing/2014/main" id="{C3C873D7-3A91-F44C-99F7-77598D38521B}"/>
              </a:ext>
            </a:extLst>
          </p:cNvPr>
          <p:cNvGrpSpPr/>
          <p:nvPr/>
        </p:nvGrpSpPr>
        <p:grpSpPr>
          <a:xfrm>
            <a:off x="852982" y="1853248"/>
            <a:ext cx="3037360" cy="4049813"/>
            <a:chOff x="881557" y="1622602"/>
            <a:chExt cx="3037360" cy="4049813"/>
          </a:xfrm>
        </p:grpSpPr>
        <p:pic>
          <p:nvPicPr>
            <p:cNvPr id="5" name="Picture 4">
              <a:extLst>
                <a:ext uri="{FF2B5EF4-FFF2-40B4-BE49-F238E27FC236}">
                  <a16:creationId xmlns:a16="http://schemas.microsoft.com/office/drawing/2014/main" id="{870347C7-9CE6-9347-84D1-A31D2F6717B8}"/>
                </a:ext>
              </a:extLst>
            </p:cNvPr>
            <p:cNvPicPr>
              <a:picLocks noChangeAspect="1"/>
            </p:cNvPicPr>
            <p:nvPr/>
          </p:nvPicPr>
          <p:blipFill>
            <a:blip r:embed="rId3"/>
            <a:stretch>
              <a:fillRect/>
            </a:stretch>
          </p:blipFill>
          <p:spPr>
            <a:xfrm>
              <a:off x="881557" y="1622602"/>
              <a:ext cx="3037360" cy="4049813"/>
            </a:xfrm>
            <a:prstGeom prst="rect">
              <a:avLst/>
            </a:prstGeom>
            <a:effectLst/>
          </p:spPr>
        </p:pic>
        <p:cxnSp>
          <p:nvCxnSpPr>
            <p:cNvPr id="6" name="Straight Connector 5">
              <a:extLst>
                <a:ext uri="{FF2B5EF4-FFF2-40B4-BE49-F238E27FC236}">
                  <a16:creationId xmlns:a16="http://schemas.microsoft.com/office/drawing/2014/main" id="{20EABE81-9303-1B4A-9D10-A14FDD701919}"/>
                </a:ext>
              </a:extLst>
            </p:cNvPr>
            <p:cNvCxnSpPr>
              <a:cxnSpLocks/>
            </p:cNvCxnSpPr>
            <p:nvPr/>
          </p:nvCxnSpPr>
          <p:spPr>
            <a:xfrm>
              <a:off x="2700338" y="3769854"/>
              <a:ext cx="228600" cy="103034"/>
            </a:xfrm>
            <a:prstGeom prst="line">
              <a:avLst/>
            </a:prstGeom>
            <a:ln w="101600">
              <a:solidFill>
                <a:srgbClr val="0070C0"/>
              </a:solidFill>
            </a:ln>
          </p:spPr>
          <p:style>
            <a:lnRef idx="1">
              <a:schemeClr val="accent1"/>
            </a:lnRef>
            <a:fillRef idx="0">
              <a:schemeClr val="accent1"/>
            </a:fillRef>
            <a:effectRef idx="0">
              <a:schemeClr val="accent1"/>
            </a:effectRef>
            <a:fontRef idx="minor">
              <a:schemeClr val="tx1"/>
            </a:fontRef>
          </p:style>
        </p:cxnSp>
      </p:grpSp>
      <p:pic>
        <p:nvPicPr>
          <p:cNvPr id="11" name="Picture 10">
            <a:extLst>
              <a:ext uri="{FF2B5EF4-FFF2-40B4-BE49-F238E27FC236}">
                <a16:creationId xmlns:a16="http://schemas.microsoft.com/office/drawing/2014/main" id="{B3F78B53-BDEE-174C-B30F-5C435FC74FF2}"/>
              </a:ext>
            </a:extLst>
          </p:cNvPr>
          <p:cNvPicPr>
            <a:picLocks noChangeAspect="1"/>
          </p:cNvPicPr>
          <p:nvPr/>
        </p:nvPicPr>
        <p:blipFill>
          <a:blip r:embed="rId4"/>
          <a:stretch>
            <a:fillRect/>
          </a:stretch>
        </p:blipFill>
        <p:spPr>
          <a:xfrm>
            <a:off x="4525224" y="1853247"/>
            <a:ext cx="6035451" cy="3167929"/>
          </a:xfrm>
          <a:prstGeom prst="rect">
            <a:avLst/>
          </a:prstGeom>
        </p:spPr>
      </p:pic>
    </p:spTree>
    <p:extLst>
      <p:ext uri="{BB962C8B-B14F-4D97-AF65-F5344CB8AC3E}">
        <p14:creationId xmlns:p14="http://schemas.microsoft.com/office/powerpoint/2010/main" val="233099523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1251EB-A0C4-CF4B-8D4B-4FA22CD83BA5}"/>
              </a:ext>
            </a:extLst>
          </p:cNvPr>
          <p:cNvSpPr>
            <a:spLocks noGrp="1"/>
          </p:cNvSpPr>
          <p:nvPr>
            <p:ph type="title"/>
          </p:nvPr>
        </p:nvSpPr>
        <p:spPr/>
        <p:txBody>
          <a:bodyPr/>
          <a:lstStyle/>
          <a:p>
            <a:r>
              <a:rPr lang="en-US" dirty="0"/>
              <a:t>Trifurcation</a:t>
            </a:r>
          </a:p>
        </p:txBody>
      </p:sp>
      <p:grpSp>
        <p:nvGrpSpPr>
          <p:cNvPr id="4" name="Group 3">
            <a:extLst>
              <a:ext uri="{FF2B5EF4-FFF2-40B4-BE49-F238E27FC236}">
                <a16:creationId xmlns:a16="http://schemas.microsoft.com/office/drawing/2014/main" id="{86DF098E-AEB3-6E45-8DF6-376A63B2D087}"/>
              </a:ext>
            </a:extLst>
          </p:cNvPr>
          <p:cNvGrpSpPr/>
          <p:nvPr/>
        </p:nvGrpSpPr>
        <p:grpSpPr>
          <a:xfrm>
            <a:off x="8275038" y="1694425"/>
            <a:ext cx="3551592" cy="4354369"/>
            <a:chOff x="881557" y="1622602"/>
            <a:chExt cx="3037360" cy="4049813"/>
          </a:xfrm>
        </p:grpSpPr>
        <p:pic>
          <p:nvPicPr>
            <p:cNvPr id="5" name="Picture 4">
              <a:extLst>
                <a:ext uri="{FF2B5EF4-FFF2-40B4-BE49-F238E27FC236}">
                  <a16:creationId xmlns:a16="http://schemas.microsoft.com/office/drawing/2014/main" id="{01B0338C-1B97-C54F-AC53-2D4C570630E5}"/>
                </a:ext>
              </a:extLst>
            </p:cNvPr>
            <p:cNvPicPr>
              <a:picLocks noChangeAspect="1"/>
            </p:cNvPicPr>
            <p:nvPr/>
          </p:nvPicPr>
          <p:blipFill>
            <a:blip r:embed="rId5"/>
            <a:stretch>
              <a:fillRect/>
            </a:stretch>
          </p:blipFill>
          <p:spPr>
            <a:xfrm>
              <a:off x="881557" y="1622602"/>
              <a:ext cx="3037360" cy="4049813"/>
            </a:xfrm>
            <a:prstGeom prst="rect">
              <a:avLst/>
            </a:prstGeom>
            <a:effectLst/>
          </p:spPr>
        </p:pic>
        <p:cxnSp>
          <p:nvCxnSpPr>
            <p:cNvPr id="6" name="Straight Connector 5">
              <a:extLst>
                <a:ext uri="{FF2B5EF4-FFF2-40B4-BE49-F238E27FC236}">
                  <a16:creationId xmlns:a16="http://schemas.microsoft.com/office/drawing/2014/main" id="{F47B82AA-4F42-6340-902C-6CB883A7D98F}"/>
                </a:ext>
              </a:extLst>
            </p:cNvPr>
            <p:cNvCxnSpPr>
              <a:cxnSpLocks/>
            </p:cNvCxnSpPr>
            <p:nvPr/>
          </p:nvCxnSpPr>
          <p:spPr>
            <a:xfrm>
              <a:off x="2507155" y="3920012"/>
              <a:ext cx="228600" cy="103034"/>
            </a:xfrm>
            <a:prstGeom prst="line">
              <a:avLst/>
            </a:prstGeom>
            <a:ln w="101600">
              <a:solidFill>
                <a:srgbClr val="0070C0"/>
              </a:solidFill>
            </a:ln>
          </p:spPr>
          <p:style>
            <a:lnRef idx="1">
              <a:schemeClr val="accent1"/>
            </a:lnRef>
            <a:fillRef idx="0">
              <a:schemeClr val="accent1"/>
            </a:fillRef>
            <a:effectRef idx="0">
              <a:schemeClr val="accent1"/>
            </a:effectRef>
            <a:fontRef idx="minor">
              <a:schemeClr val="tx1"/>
            </a:fontRef>
          </p:style>
        </p:cxnSp>
      </p:grpSp>
      <p:pic>
        <p:nvPicPr>
          <p:cNvPr id="7" name="pop-tri">
            <a:hlinkClick r:id="" action="ppaction://media"/>
            <a:extLst>
              <a:ext uri="{FF2B5EF4-FFF2-40B4-BE49-F238E27FC236}">
                <a16:creationId xmlns:a16="http://schemas.microsoft.com/office/drawing/2014/main" id="{CC652161-BB7A-ED4C-9714-2484130466CD}"/>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399040" y="1293236"/>
            <a:ext cx="7419685" cy="5564764"/>
          </a:xfrm>
          <a:prstGeom prst="rect">
            <a:avLst/>
          </a:prstGeom>
        </p:spPr>
      </p:pic>
    </p:spTree>
    <p:extLst>
      <p:ext uri="{BB962C8B-B14F-4D97-AF65-F5344CB8AC3E}">
        <p14:creationId xmlns:p14="http://schemas.microsoft.com/office/powerpoint/2010/main" val="34253003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998"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7"/>
                </p:tgtEl>
              </p:cMediaNode>
            </p:video>
            <p:seq concurrent="1" nextAc="seek">
              <p:cTn id="8" restart="whenNotActive" fill="hold" evtFilter="cancelBubble" nodeType="interactiveSeq">
                <p:stCondLst>
                  <p:cond evt="onClick" delay="0">
                    <p:tgtEl>
                      <p:spTgt spid="7"/>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7"/>
                                        </p:tgtEl>
                                      </p:cBhvr>
                                    </p:cmd>
                                  </p:childTnLst>
                                </p:cTn>
                              </p:par>
                            </p:childTnLst>
                          </p:cTn>
                        </p:par>
                      </p:childTnLst>
                    </p:cTn>
                  </p:par>
                </p:childTnLst>
              </p:cTn>
              <p:nextCondLst>
                <p:cond evt="onClick" delay="0">
                  <p:tgtEl>
                    <p:spTgt spid="7"/>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52C54C-0EB4-0C43-AB44-4E6E033DF93C}"/>
              </a:ext>
            </a:extLst>
          </p:cNvPr>
          <p:cNvSpPr>
            <a:spLocks noGrp="1"/>
          </p:cNvSpPr>
          <p:nvPr>
            <p:ph type="title"/>
          </p:nvPr>
        </p:nvSpPr>
        <p:spPr>
          <a:xfrm>
            <a:off x="1031874" y="2552981"/>
            <a:ext cx="9404723" cy="1400530"/>
          </a:xfrm>
        </p:spPr>
        <p:txBody>
          <a:bodyPr/>
          <a:lstStyle/>
          <a:p>
            <a:pPr algn="ctr"/>
            <a:r>
              <a:rPr lang="en-US" dirty="0"/>
              <a:t>Pathology</a:t>
            </a:r>
          </a:p>
        </p:txBody>
      </p:sp>
    </p:spTree>
    <p:extLst>
      <p:ext uri="{BB962C8B-B14F-4D97-AF65-F5344CB8AC3E}">
        <p14:creationId xmlns:p14="http://schemas.microsoft.com/office/powerpoint/2010/main" val="346654292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dvt6">
            <a:hlinkClick r:id="" action="ppaction://media"/>
            <a:extLst>
              <a:ext uri="{FF2B5EF4-FFF2-40B4-BE49-F238E27FC236}">
                <a16:creationId xmlns:a16="http://schemas.microsoft.com/office/drawing/2014/main" id="{38C87B6E-6150-1E40-8DCD-F2F1A07609AE}"/>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1075297" y="0"/>
            <a:ext cx="9144000" cy="6858000"/>
          </a:xfrm>
          <a:prstGeom prst="rect">
            <a:avLst/>
          </a:prstGeom>
        </p:spPr>
      </p:pic>
    </p:spTree>
    <p:extLst>
      <p:ext uri="{BB962C8B-B14F-4D97-AF65-F5344CB8AC3E}">
        <p14:creationId xmlns:p14="http://schemas.microsoft.com/office/powerpoint/2010/main" val="23586534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53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dvt5">
            <a:hlinkClick r:id="" action="ppaction://media"/>
            <a:extLst>
              <a:ext uri="{FF2B5EF4-FFF2-40B4-BE49-F238E27FC236}">
                <a16:creationId xmlns:a16="http://schemas.microsoft.com/office/drawing/2014/main" id="{2CD214AA-CDEF-274B-BF33-1B3DD44B770D}"/>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1073709" y="0"/>
            <a:ext cx="9144000" cy="6858000"/>
          </a:xfrm>
          <a:prstGeom prst="rect">
            <a:avLst/>
          </a:prstGeom>
        </p:spPr>
      </p:pic>
    </p:spTree>
    <p:extLst>
      <p:ext uri="{BB962C8B-B14F-4D97-AF65-F5344CB8AC3E}">
        <p14:creationId xmlns:p14="http://schemas.microsoft.com/office/powerpoint/2010/main" val="28145453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703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7930A6E-8FFE-9946-9866-6721AAA3EA00}"/>
              </a:ext>
            </a:extLst>
          </p:cNvPr>
          <p:cNvPicPr>
            <a:picLocks noChangeAspect="1"/>
          </p:cNvPicPr>
          <p:nvPr/>
        </p:nvPicPr>
        <p:blipFill rotWithShape="1">
          <a:blip r:embed="rId4"/>
          <a:srcRect t="6155" b="17831"/>
          <a:stretch/>
        </p:blipFill>
        <p:spPr>
          <a:xfrm>
            <a:off x="20" y="10"/>
            <a:ext cx="12191980" cy="6857990"/>
          </a:xfrm>
          <a:prstGeom prst="rect">
            <a:avLst/>
          </a:prstGeom>
        </p:spPr>
      </p:pic>
      <p:sp>
        <p:nvSpPr>
          <p:cNvPr id="9" name="Rectangle 8">
            <a:extLst>
              <a:ext uri="{FF2B5EF4-FFF2-40B4-BE49-F238E27FC236}">
                <a16:creationId xmlns:a16="http://schemas.microsoft.com/office/drawing/2014/main" id="{52B1435E-BAB8-43AB-AF6A-C15D437DCB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Rectangle 1">
            <a:extLst>
              <a:ext uri="{FF2B5EF4-FFF2-40B4-BE49-F238E27FC236}">
                <a16:creationId xmlns:a16="http://schemas.microsoft.com/office/drawing/2014/main" id="{32450745-662E-6440-8EE0-38D8B1908AF8}"/>
              </a:ext>
            </a:extLst>
          </p:cNvPr>
          <p:cNvSpPr/>
          <p:nvPr/>
        </p:nvSpPr>
        <p:spPr>
          <a:xfrm>
            <a:off x="5977217" y="3244334"/>
            <a:ext cx="237566" cy="369332"/>
          </a:xfrm>
          <a:prstGeom prst="rect">
            <a:avLst/>
          </a:prstGeom>
        </p:spPr>
        <p:txBody>
          <a:bodyPr wrap="none">
            <a:spAutoFit/>
          </a:bodyPr>
          <a:lstStyle/>
          <a:p>
            <a:pPr>
              <a:spcAft>
                <a:spcPts val="600"/>
              </a:spcAft>
            </a:pPr>
            <a:r>
              <a:rPr lang="en-US" dirty="0">
                <a:solidFill>
                  <a:srgbClr val="000000"/>
                </a:solidFill>
                <a:latin typeface="-webkit-standard"/>
              </a:rPr>
              <a:t> </a:t>
            </a:r>
            <a:endParaRPr lang="en-US"/>
          </a:p>
        </p:txBody>
      </p:sp>
      <p:sp>
        <p:nvSpPr>
          <p:cNvPr id="3" name="Rectangle 2">
            <a:extLst>
              <a:ext uri="{FF2B5EF4-FFF2-40B4-BE49-F238E27FC236}">
                <a16:creationId xmlns:a16="http://schemas.microsoft.com/office/drawing/2014/main" id="{9C19F597-6596-8F4A-9EC3-A9AB8391F8F8}"/>
              </a:ext>
            </a:extLst>
          </p:cNvPr>
          <p:cNvSpPr/>
          <p:nvPr/>
        </p:nvSpPr>
        <p:spPr>
          <a:xfrm>
            <a:off x="5977217" y="3244334"/>
            <a:ext cx="237566" cy="369332"/>
          </a:xfrm>
          <a:prstGeom prst="rect">
            <a:avLst/>
          </a:prstGeom>
        </p:spPr>
        <p:txBody>
          <a:bodyPr wrap="none">
            <a:spAutoFit/>
          </a:bodyPr>
          <a:lstStyle/>
          <a:p>
            <a:pPr>
              <a:spcAft>
                <a:spcPts val="600"/>
              </a:spcAft>
            </a:pPr>
            <a:r>
              <a:rPr lang="en-US" dirty="0">
                <a:solidFill>
                  <a:srgbClr val="000000"/>
                </a:solidFill>
                <a:latin typeface="-webkit-standard"/>
              </a:rPr>
              <a:t> </a:t>
            </a:r>
            <a:endParaRPr lang="en-US"/>
          </a:p>
        </p:txBody>
      </p:sp>
    </p:spTree>
    <p:extLst>
      <p:ext uri="{BB962C8B-B14F-4D97-AF65-F5344CB8AC3E}">
        <p14:creationId xmlns:p14="http://schemas.microsoft.com/office/powerpoint/2010/main" val="362254888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ZachDVT_crop">
            <a:hlinkClick r:id="" action="ppaction://media"/>
            <a:extLst>
              <a:ext uri="{FF2B5EF4-FFF2-40B4-BE49-F238E27FC236}">
                <a16:creationId xmlns:a16="http://schemas.microsoft.com/office/drawing/2014/main" id="{FA5263E0-72CC-4B48-9D80-D95B2452033E}"/>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247651" y="355600"/>
            <a:ext cx="10083800" cy="6146800"/>
          </a:xfrm>
          <a:prstGeom prst="rect">
            <a:avLst/>
          </a:prstGeom>
        </p:spPr>
      </p:pic>
    </p:spTree>
    <p:extLst>
      <p:ext uri="{BB962C8B-B14F-4D97-AF65-F5344CB8AC3E}">
        <p14:creationId xmlns:p14="http://schemas.microsoft.com/office/powerpoint/2010/main" val="24719187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024"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ZachDVT2_crop">
            <a:hlinkClick r:id="" action="ppaction://media"/>
            <a:extLst>
              <a:ext uri="{FF2B5EF4-FFF2-40B4-BE49-F238E27FC236}">
                <a16:creationId xmlns:a16="http://schemas.microsoft.com/office/drawing/2014/main" id="{69B25F92-B432-D149-A002-BE9D3CE47475}"/>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6350" y="3175"/>
            <a:ext cx="10083800" cy="6146800"/>
          </a:xfrm>
          <a:prstGeom prst="rect">
            <a:avLst/>
          </a:prstGeom>
        </p:spPr>
      </p:pic>
    </p:spTree>
    <p:extLst>
      <p:ext uri="{BB962C8B-B14F-4D97-AF65-F5344CB8AC3E}">
        <p14:creationId xmlns:p14="http://schemas.microsoft.com/office/powerpoint/2010/main" val="21715832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024"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CD3C23-5798-F443-967F-AB7C9B1D5BCE}"/>
              </a:ext>
            </a:extLst>
          </p:cNvPr>
          <p:cNvSpPr>
            <a:spLocks noGrp="1"/>
          </p:cNvSpPr>
          <p:nvPr>
            <p:ph type="title"/>
          </p:nvPr>
        </p:nvSpPr>
        <p:spPr>
          <a:xfrm>
            <a:off x="646111" y="452718"/>
            <a:ext cx="9404723" cy="5059440"/>
          </a:xfrm>
        </p:spPr>
        <p:txBody>
          <a:bodyPr/>
          <a:lstStyle/>
          <a:p>
            <a:r>
              <a:rPr lang="en-US" dirty="0"/>
              <a:t>Case:</a:t>
            </a:r>
            <a:br>
              <a:rPr lang="en-US" dirty="0"/>
            </a:br>
            <a:br>
              <a:rPr lang="en-US" dirty="0"/>
            </a:br>
            <a:r>
              <a:rPr lang="en-US" dirty="0"/>
              <a:t>30yoM w/ no PMH p/w L lower extremity swelling x 3 days. </a:t>
            </a:r>
          </a:p>
        </p:txBody>
      </p:sp>
    </p:spTree>
    <p:extLst>
      <p:ext uri="{BB962C8B-B14F-4D97-AF65-F5344CB8AC3E}">
        <p14:creationId xmlns:p14="http://schemas.microsoft.com/office/powerpoint/2010/main" val="248534537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dvt1">
            <a:hlinkClick r:id="" action="ppaction://media"/>
            <a:extLst>
              <a:ext uri="{FF2B5EF4-FFF2-40B4-BE49-F238E27FC236}">
                <a16:creationId xmlns:a16="http://schemas.microsoft.com/office/drawing/2014/main" id="{B22D4EEB-F139-D140-BE55-4E33037F5258}"/>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192598" y="0"/>
            <a:ext cx="9144000" cy="6858000"/>
          </a:xfrm>
          <a:prstGeom prst="rect">
            <a:avLst/>
          </a:prstGeom>
        </p:spPr>
      </p:pic>
    </p:spTree>
    <p:extLst>
      <p:ext uri="{BB962C8B-B14F-4D97-AF65-F5344CB8AC3E}">
        <p14:creationId xmlns:p14="http://schemas.microsoft.com/office/powerpoint/2010/main" val="17223356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998"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dvt2">
            <a:hlinkClick r:id="" action="ppaction://media"/>
            <a:extLst>
              <a:ext uri="{FF2B5EF4-FFF2-40B4-BE49-F238E27FC236}">
                <a16:creationId xmlns:a16="http://schemas.microsoft.com/office/drawing/2014/main" id="{ABD60012-A6CA-6D44-B2FA-D8CD87150A46}"/>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245200" y="0"/>
            <a:ext cx="9144000" cy="6858000"/>
          </a:xfrm>
          <a:prstGeom prst="rect">
            <a:avLst/>
          </a:prstGeom>
        </p:spPr>
      </p:pic>
    </p:spTree>
    <p:extLst>
      <p:ext uri="{BB962C8B-B14F-4D97-AF65-F5344CB8AC3E}">
        <p14:creationId xmlns:p14="http://schemas.microsoft.com/office/powerpoint/2010/main" val="34764767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998"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dvt3">
            <a:hlinkClick r:id="" action="ppaction://media"/>
            <a:extLst>
              <a:ext uri="{FF2B5EF4-FFF2-40B4-BE49-F238E27FC236}">
                <a16:creationId xmlns:a16="http://schemas.microsoft.com/office/drawing/2014/main" id="{66914C87-BE4A-C941-82EC-0B6F98D3ECEB}"/>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268327" y="0"/>
            <a:ext cx="9144000" cy="6858000"/>
          </a:xfrm>
          <a:prstGeom prst="rect">
            <a:avLst/>
          </a:prstGeom>
        </p:spPr>
      </p:pic>
    </p:spTree>
    <p:extLst>
      <p:ext uri="{BB962C8B-B14F-4D97-AF65-F5344CB8AC3E}">
        <p14:creationId xmlns:p14="http://schemas.microsoft.com/office/powerpoint/2010/main" val="3016972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998"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dvt4">
            <a:hlinkClick r:id="" action="ppaction://media"/>
            <a:extLst>
              <a:ext uri="{FF2B5EF4-FFF2-40B4-BE49-F238E27FC236}">
                <a16:creationId xmlns:a16="http://schemas.microsoft.com/office/drawing/2014/main" id="{E0CCC6E2-FBEB-2941-9580-59038F1D8560}"/>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1269915" y="0"/>
            <a:ext cx="9144000" cy="6858000"/>
          </a:xfrm>
          <a:prstGeom prst="rect">
            <a:avLst/>
          </a:prstGeom>
        </p:spPr>
      </p:pic>
    </p:spTree>
    <p:extLst>
      <p:ext uri="{BB962C8B-B14F-4D97-AF65-F5344CB8AC3E}">
        <p14:creationId xmlns:p14="http://schemas.microsoft.com/office/powerpoint/2010/main" val="34665747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998"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dvt5">
            <a:hlinkClick r:id="" action="ppaction://media"/>
            <a:extLst>
              <a:ext uri="{FF2B5EF4-FFF2-40B4-BE49-F238E27FC236}">
                <a16:creationId xmlns:a16="http://schemas.microsoft.com/office/drawing/2014/main" id="{6BA83C8A-96A1-7143-8E63-D4A3EF241F4E}"/>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243614" y="0"/>
            <a:ext cx="9144000" cy="6858000"/>
          </a:xfrm>
          <a:prstGeom prst="rect">
            <a:avLst/>
          </a:prstGeom>
        </p:spPr>
      </p:pic>
    </p:spTree>
    <p:extLst>
      <p:ext uri="{BB962C8B-B14F-4D97-AF65-F5344CB8AC3E}">
        <p14:creationId xmlns:p14="http://schemas.microsoft.com/office/powerpoint/2010/main" val="2161704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998"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dvt6">
            <a:hlinkClick r:id="" action="ppaction://media"/>
            <a:extLst>
              <a:ext uri="{FF2B5EF4-FFF2-40B4-BE49-F238E27FC236}">
                <a16:creationId xmlns:a16="http://schemas.microsoft.com/office/drawing/2014/main" id="{22D4E621-3CA8-5B42-8CB5-89DFE1C30896}"/>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222075" y="0"/>
            <a:ext cx="9144000" cy="6858000"/>
          </a:xfrm>
          <a:prstGeom prst="rect">
            <a:avLst/>
          </a:prstGeom>
        </p:spPr>
      </p:pic>
    </p:spTree>
    <p:extLst>
      <p:ext uri="{BB962C8B-B14F-4D97-AF65-F5344CB8AC3E}">
        <p14:creationId xmlns:p14="http://schemas.microsoft.com/office/powerpoint/2010/main" val="24518524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998"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dvt7">
            <a:hlinkClick r:id="" action="ppaction://media"/>
            <a:extLst>
              <a:ext uri="{FF2B5EF4-FFF2-40B4-BE49-F238E27FC236}">
                <a16:creationId xmlns:a16="http://schemas.microsoft.com/office/drawing/2014/main" id="{61E58B02-8E78-6C4F-809E-A702B5404FBB}"/>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1166298" y="0"/>
            <a:ext cx="9144000" cy="6858000"/>
          </a:xfrm>
          <a:prstGeom prst="rect">
            <a:avLst/>
          </a:prstGeom>
        </p:spPr>
      </p:pic>
    </p:spTree>
    <p:extLst>
      <p:ext uri="{BB962C8B-B14F-4D97-AF65-F5344CB8AC3E}">
        <p14:creationId xmlns:p14="http://schemas.microsoft.com/office/powerpoint/2010/main" val="2849368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998"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var/folders/sq/z_k52h5n1rv4bp3shx22x0xh0000gn/T/com.microsoft.Powerpoint/WebArchiveCopyPasteTempFiles/p3045">
            <a:extLst>
              <a:ext uri="{FF2B5EF4-FFF2-40B4-BE49-F238E27FC236}">
                <a16:creationId xmlns:a16="http://schemas.microsoft.com/office/drawing/2014/main" id="{24F91355-384E-E24C-84F2-BEA21E44575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679" y="1911664"/>
            <a:ext cx="5799171" cy="3335807"/>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var/folders/sq/z_k52h5n1rv4bp3shx22x0xh0000gn/T/com.microsoft.Powerpoint/WebArchiveCopyPasteTempFiles/p3046">
            <a:extLst>
              <a:ext uri="{FF2B5EF4-FFF2-40B4-BE49-F238E27FC236}">
                <a16:creationId xmlns:a16="http://schemas.microsoft.com/office/drawing/2014/main" id="{8E82B668-E420-ED48-9832-2F49C750122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34707" y="1911664"/>
            <a:ext cx="5099796" cy="33113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6203817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monitor, indoor, wall&#10;&#10;Description automatically generated">
            <a:extLst>
              <a:ext uri="{FF2B5EF4-FFF2-40B4-BE49-F238E27FC236}">
                <a16:creationId xmlns:a16="http://schemas.microsoft.com/office/drawing/2014/main" id="{03286FAF-5C79-DE4B-857F-1562AA35F9B2}"/>
              </a:ext>
            </a:extLst>
          </p:cNvPr>
          <p:cNvPicPr>
            <a:picLocks noChangeAspect="1"/>
          </p:cNvPicPr>
          <p:nvPr/>
        </p:nvPicPr>
        <p:blipFill>
          <a:blip r:embed="rId3"/>
          <a:stretch>
            <a:fillRect/>
          </a:stretch>
        </p:blipFill>
        <p:spPr>
          <a:xfrm>
            <a:off x="1756611" y="284162"/>
            <a:ext cx="8686800" cy="6295490"/>
          </a:xfrm>
          <a:prstGeom prst="rect">
            <a:avLst/>
          </a:prstGeom>
        </p:spPr>
      </p:pic>
    </p:spTree>
    <p:extLst>
      <p:ext uri="{BB962C8B-B14F-4D97-AF65-F5344CB8AC3E}">
        <p14:creationId xmlns:p14="http://schemas.microsoft.com/office/powerpoint/2010/main" val="23462135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1782C0-B105-8A4F-95B4-DB1B9687B461}"/>
              </a:ext>
            </a:extLst>
          </p:cNvPr>
          <p:cNvSpPr>
            <a:spLocks noGrp="1"/>
          </p:cNvSpPr>
          <p:nvPr>
            <p:ph type="title"/>
          </p:nvPr>
        </p:nvSpPr>
        <p:spPr/>
        <p:txBody>
          <a:bodyPr/>
          <a:lstStyle/>
          <a:p>
            <a:r>
              <a:rPr lang="en-US" dirty="0"/>
              <a:t>Pitfalls</a:t>
            </a:r>
          </a:p>
        </p:txBody>
      </p:sp>
      <p:sp>
        <p:nvSpPr>
          <p:cNvPr id="3" name="Content Placeholder 2">
            <a:extLst>
              <a:ext uri="{FF2B5EF4-FFF2-40B4-BE49-F238E27FC236}">
                <a16:creationId xmlns:a16="http://schemas.microsoft.com/office/drawing/2014/main" id="{EECFC56D-764E-1C47-9A86-302C6B75849E}"/>
              </a:ext>
            </a:extLst>
          </p:cNvPr>
          <p:cNvSpPr>
            <a:spLocks noGrp="1"/>
          </p:cNvSpPr>
          <p:nvPr>
            <p:ph idx="1"/>
          </p:nvPr>
        </p:nvSpPr>
        <p:spPr/>
        <p:txBody>
          <a:bodyPr>
            <a:normAutofit fontScale="92500" lnSpcReduction="20000"/>
          </a:bodyPr>
          <a:lstStyle/>
          <a:p>
            <a:r>
              <a:rPr lang="en-US" sz="3200" dirty="0"/>
              <a:t>Edematous legs or morbidly obese</a:t>
            </a:r>
          </a:p>
          <a:p>
            <a:pPr lvl="1"/>
            <a:r>
              <a:rPr lang="en-US" sz="3200" dirty="0"/>
              <a:t>May require a lower frequency probe such as a curvilinear probe for dept</a:t>
            </a:r>
          </a:p>
          <a:p>
            <a:r>
              <a:rPr lang="en-US" sz="3400" dirty="0"/>
              <a:t>Compressible veins mistaken for arteries (False Negative)</a:t>
            </a:r>
          </a:p>
          <a:p>
            <a:r>
              <a:rPr lang="en-US" sz="3400" dirty="0"/>
              <a:t>Non-compressible artery mistaken for veins (False Positive)</a:t>
            </a:r>
          </a:p>
          <a:p>
            <a:r>
              <a:rPr lang="en-US" sz="3400" dirty="0"/>
              <a:t>Large superficial veins mistaken for deep veins</a:t>
            </a:r>
          </a:p>
        </p:txBody>
      </p:sp>
    </p:spTree>
    <p:extLst>
      <p:ext uri="{BB962C8B-B14F-4D97-AF65-F5344CB8AC3E}">
        <p14:creationId xmlns:p14="http://schemas.microsoft.com/office/powerpoint/2010/main" val="231737109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pic>
        <p:nvPicPr>
          <p:cNvPr id="42" name="Picture 41">
            <a:extLst>
              <a:ext uri="{FF2B5EF4-FFF2-40B4-BE49-F238E27FC236}">
                <a16:creationId xmlns:a16="http://schemas.microsoft.com/office/drawing/2014/main" id="{DF19BAF3-7E20-4B9D-B544-BABAEEA1FA7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44" name="Picture 43">
            <a:extLst>
              <a:ext uri="{FF2B5EF4-FFF2-40B4-BE49-F238E27FC236}">
                <a16:creationId xmlns:a16="http://schemas.microsoft.com/office/drawing/2014/main" id="{950648F4-ABCD-4DF0-8641-76CFB235472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46" name="Oval 45">
            <a:extLst>
              <a:ext uri="{FF2B5EF4-FFF2-40B4-BE49-F238E27FC236}">
                <a16:creationId xmlns:a16="http://schemas.microsoft.com/office/drawing/2014/main" id="{989BE678-777B-482A-A616-FEDC47B162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48" name="Picture 47">
            <a:extLst>
              <a:ext uri="{FF2B5EF4-FFF2-40B4-BE49-F238E27FC236}">
                <a16:creationId xmlns:a16="http://schemas.microsoft.com/office/drawing/2014/main" id="{CF1EB4BD-9C7E-4AA3-9681-C7EB0DA6250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50" name="Picture 49">
            <a:extLst>
              <a:ext uri="{FF2B5EF4-FFF2-40B4-BE49-F238E27FC236}">
                <a16:creationId xmlns:a16="http://schemas.microsoft.com/office/drawing/2014/main" id="{94AAE3AA-3759-4D28-B0EF-575F25A5146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7">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52" name="Rectangle 51">
            <a:extLst>
              <a:ext uri="{FF2B5EF4-FFF2-40B4-BE49-F238E27FC236}">
                <a16:creationId xmlns:a16="http://schemas.microsoft.com/office/drawing/2014/main" id="{D28BE0C3-2102-4820-B88B-A448B1840D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6960AC9B-2D93-6E44-924A-87315C30FC71}"/>
              </a:ext>
            </a:extLst>
          </p:cNvPr>
          <p:cNvSpPr>
            <a:spLocks noGrp="1"/>
          </p:cNvSpPr>
          <p:nvPr>
            <p:ph type="title"/>
          </p:nvPr>
        </p:nvSpPr>
        <p:spPr>
          <a:xfrm>
            <a:off x="647701" y="1454964"/>
            <a:ext cx="3339281" cy="3308840"/>
          </a:xfrm>
        </p:spPr>
        <p:txBody>
          <a:bodyPr vert="horz" lIns="91440" tIns="45720" rIns="91440" bIns="45720" rtlCol="0" anchor="b">
            <a:normAutofit/>
          </a:bodyPr>
          <a:lstStyle/>
          <a:p>
            <a:r>
              <a:rPr lang="en-US" sz="6000"/>
              <a:t>Baker’s Cyst</a:t>
            </a:r>
          </a:p>
        </p:txBody>
      </p:sp>
      <p:pic>
        <p:nvPicPr>
          <p:cNvPr id="7" name="Picture 6" descr="A picture containing indoor, monitor, sitting, black&#10;&#10;Description automatically generated">
            <a:extLst>
              <a:ext uri="{FF2B5EF4-FFF2-40B4-BE49-F238E27FC236}">
                <a16:creationId xmlns:a16="http://schemas.microsoft.com/office/drawing/2014/main" id="{4BD3A523-2F45-634B-9F2A-C4C79EC01D8A}"/>
              </a:ext>
            </a:extLst>
          </p:cNvPr>
          <p:cNvPicPr>
            <a:picLocks noChangeAspect="1"/>
          </p:cNvPicPr>
          <p:nvPr/>
        </p:nvPicPr>
        <p:blipFill rotWithShape="1">
          <a:blip r:embed="rId8"/>
          <a:srcRect l="9802" r="7550"/>
          <a:stretch/>
        </p:blipFill>
        <p:spPr>
          <a:xfrm>
            <a:off x="4634682" y="10"/>
            <a:ext cx="7557319" cy="6857990"/>
          </a:xfrm>
          <a:prstGeom prst="rect">
            <a:avLst/>
          </a:prstGeom>
        </p:spPr>
      </p:pic>
      <p:sp>
        <p:nvSpPr>
          <p:cNvPr id="54" name="Rectangle 53">
            <a:extLst>
              <a:ext uri="{FF2B5EF4-FFF2-40B4-BE49-F238E27FC236}">
                <a16:creationId xmlns:a16="http://schemas.microsoft.com/office/drawing/2014/main" id="{BFEFF673-A9DE-416D-A04E-1D50904542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350586322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60AC9B-2D93-6E44-924A-87315C30FC71}"/>
              </a:ext>
            </a:extLst>
          </p:cNvPr>
          <p:cNvSpPr>
            <a:spLocks noGrp="1"/>
          </p:cNvSpPr>
          <p:nvPr>
            <p:ph type="title"/>
          </p:nvPr>
        </p:nvSpPr>
        <p:spPr>
          <a:xfrm>
            <a:off x="647701" y="1454964"/>
            <a:ext cx="3339281" cy="3308840"/>
          </a:xfrm>
        </p:spPr>
        <p:txBody>
          <a:bodyPr vert="horz" lIns="91440" tIns="45720" rIns="91440" bIns="45720" rtlCol="0" anchor="b">
            <a:normAutofit/>
          </a:bodyPr>
          <a:lstStyle/>
          <a:p>
            <a:r>
              <a:rPr lang="en-US" sz="6000"/>
              <a:t>Baker’s Cyst</a:t>
            </a:r>
          </a:p>
        </p:txBody>
      </p:sp>
      <p:pic>
        <p:nvPicPr>
          <p:cNvPr id="5" name="Picture 4" descr="A screen shot of a computer&#10;&#10;Description automatically generated">
            <a:extLst>
              <a:ext uri="{FF2B5EF4-FFF2-40B4-BE49-F238E27FC236}">
                <a16:creationId xmlns:a16="http://schemas.microsoft.com/office/drawing/2014/main" id="{FEA90D18-4BD9-A945-923A-33AC5F952CD7}"/>
              </a:ext>
            </a:extLst>
          </p:cNvPr>
          <p:cNvPicPr>
            <a:picLocks noChangeAspect="1"/>
          </p:cNvPicPr>
          <p:nvPr/>
        </p:nvPicPr>
        <p:blipFill rotWithShape="1">
          <a:blip r:embed="rId3"/>
          <a:srcRect l="17352"/>
          <a:stretch/>
        </p:blipFill>
        <p:spPr>
          <a:xfrm>
            <a:off x="4634682" y="10"/>
            <a:ext cx="7557319" cy="6857990"/>
          </a:xfrm>
          <a:prstGeom prst="rect">
            <a:avLst/>
          </a:prstGeom>
        </p:spPr>
      </p:pic>
    </p:spTree>
    <p:extLst>
      <p:ext uri="{BB962C8B-B14F-4D97-AF65-F5344CB8AC3E}">
        <p14:creationId xmlns:p14="http://schemas.microsoft.com/office/powerpoint/2010/main" val="66532952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94DDC893-E5EF-4CDE-B040-BA5B53AADD7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11" name="Picture 10">
            <a:extLst>
              <a:ext uri="{FF2B5EF4-FFF2-40B4-BE49-F238E27FC236}">
                <a16:creationId xmlns:a16="http://schemas.microsoft.com/office/drawing/2014/main" id="{85F1A06D-D369-4974-8208-56120C5E7A97}"/>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3" name="Oval 12">
            <a:extLst>
              <a:ext uri="{FF2B5EF4-FFF2-40B4-BE49-F238E27FC236}">
                <a16:creationId xmlns:a16="http://schemas.microsoft.com/office/drawing/2014/main" id="{DAD27A50-88D7-4E2A-8488-F2879768AF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15" name="Picture 14">
            <a:extLst>
              <a:ext uri="{FF2B5EF4-FFF2-40B4-BE49-F238E27FC236}">
                <a16:creationId xmlns:a16="http://schemas.microsoft.com/office/drawing/2014/main" id="{A47C6ACD-2325-48C6-B9F3-C21563A05EA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7" name="Picture 16">
            <a:extLst>
              <a:ext uri="{FF2B5EF4-FFF2-40B4-BE49-F238E27FC236}">
                <a16:creationId xmlns:a16="http://schemas.microsoft.com/office/drawing/2014/main" id="{1081DF83-4F35-4560-87E6-0DE8AAAC33D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7">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9" name="Rectangle 18">
            <a:extLst>
              <a:ext uri="{FF2B5EF4-FFF2-40B4-BE49-F238E27FC236}">
                <a16:creationId xmlns:a16="http://schemas.microsoft.com/office/drawing/2014/main" id="{7C704F0F-1CD8-4DC1-AEE9-22595823241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9087F429-7D43-A546-BB80-60474C00C6A7}"/>
              </a:ext>
            </a:extLst>
          </p:cNvPr>
          <p:cNvSpPr>
            <a:spLocks noGrp="1"/>
          </p:cNvSpPr>
          <p:nvPr>
            <p:ph type="title"/>
          </p:nvPr>
        </p:nvSpPr>
        <p:spPr>
          <a:xfrm>
            <a:off x="635458" y="4542502"/>
            <a:ext cx="9181185" cy="1189985"/>
          </a:xfrm>
        </p:spPr>
        <p:txBody>
          <a:bodyPr vert="horz" lIns="91440" tIns="45720" rIns="91440" bIns="45720" rtlCol="0" anchor="b">
            <a:normAutofit/>
          </a:bodyPr>
          <a:lstStyle/>
          <a:p>
            <a:r>
              <a:rPr lang="en-US" sz="6500"/>
              <a:t>Lymph Nodes</a:t>
            </a:r>
          </a:p>
        </p:txBody>
      </p:sp>
      <p:pic>
        <p:nvPicPr>
          <p:cNvPr id="4" name="Picture 3">
            <a:extLst>
              <a:ext uri="{FF2B5EF4-FFF2-40B4-BE49-F238E27FC236}">
                <a16:creationId xmlns:a16="http://schemas.microsoft.com/office/drawing/2014/main" id="{2C148FEE-4E52-6A48-93C8-11DB64F72A1F}"/>
              </a:ext>
            </a:extLst>
          </p:cNvPr>
          <p:cNvPicPr>
            <a:picLocks noChangeAspect="1"/>
          </p:cNvPicPr>
          <p:nvPr/>
        </p:nvPicPr>
        <p:blipFill rotWithShape="1">
          <a:blip r:embed="rId8"/>
          <a:srcRect b="17144"/>
          <a:stretch/>
        </p:blipFill>
        <p:spPr>
          <a:xfrm>
            <a:off x="635458" y="640080"/>
            <a:ext cx="4517593" cy="3602736"/>
          </a:xfrm>
          <a:prstGeom prst="rect">
            <a:avLst/>
          </a:prstGeom>
          <a:effectLst>
            <a:outerShdw blurRad="50800" dist="38100" dir="5400000" algn="t" rotWithShape="0">
              <a:prstClr val="black">
                <a:alpha val="43000"/>
              </a:prstClr>
            </a:outerShdw>
          </a:effectLst>
        </p:spPr>
      </p:pic>
      <p:pic>
        <p:nvPicPr>
          <p:cNvPr id="3" name="Picture 2">
            <a:extLst>
              <a:ext uri="{FF2B5EF4-FFF2-40B4-BE49-F238E27FC236}">
                <a16:creationId xmlns:a16="http://schemas.microsoft.com/office/drawing/2014/main" id="{65D9D612-2CF0-4D41-93D1-C44747310C22}"/>
              </a:ext>
            </a:extLst>
          </p:cNvPr>
          <p:cNvPicPr>
            <a:picLocks noChangeAspect="1"/>
          </p:cNvPicPr>
          <p:nvPr/>
        </p:nvPicPr>
        <p:blipFill rotWithShape="1">
          <a:blip r:embed="rId9"/>
          <a:srcRect l="2207" r="1239" b="-2"/>
          <a:stretch/>
        </p:blipFill>
        <p:spPr>
          <a:xfrm>
            <a:off x="5299050" y="640080"/>
            <a:ext cx="4517593" cy="3602736"/>
          </a:xfrm>
          <a:prstGeom prst="rect">
            <a:avLst/>
          </a:prstGeom>
          <a:effectLst>
            <a:outerShdw blurRad="50800" dist="38100" dir="5400000" algn="t" rotWithShape="0">
              <a:prstClr val="black">
                <a:alpha val="43000"/>
              </a:prstClr>
            </a:outerShdw>
          </a:effectLst>
        </p:spPr>
      </p:pic>
    </p:spTree>
    <p:extLst>
      <p:ext uri="{BB962C8B-B14F-4D97-AF65-F5344CB8AC3E}">
        <p14:creationId xmlns:p14="http://schemas.microsoft.com/office/powerpoint/2010/main" val="98409220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CBDC7C-D038-3448-AE0E-A5BD329C6C43}"/>
              </a:ext>
            </a:extLst>
          </p:cNvPr>
          <p:cNvSpPr>
            <a:spLocks noGrp="1"/>
          </p:cNvSpPr>
          <p:nvPr>
            <p:ph type="title"/>
          </p:nvPr>
        </p:nvSpPr>
        <p:spPr/>
        <p:txBody>
          <a:bodyPr/>
          <a:lstStyle/>
          <a:p>
            <a:r>
              <a:rPr lang="en-US" dirty="0"/>
              <a:t>References</a:t>
            </a:r>
          </a:p>
        </p:txBody>
      </p:sp>
      <p:sp>
        <p:nvSpPr>
          <p:cNvPr id="3" name="Content Placeholder 2">
            <a:extLst>
              <a:ext uri="{FF2B5EF4-FFF2-40B4-BE49-F238E27FC236}">
                <a16:creationId xmlns:a16="http://schemas.microsoft.com/office/drawing/2014/main" id="{0AA5D39C-3CE1-1F42-A169-E4C3D0F65509}"/>
              </a:ext>
            </a:extLst>
          </p:cNvPr>
          <p:cNvSpPr>
            <a:spLocks noGrp="1"/>
          </p:cNvSpPr>
          <p:nvPr>
            <p:ph idx="1"/>
          </p:nvPr>
        </p:nvSpPr>
        <p:spPr/>
        <p:txBody>
          <a:bodyPr>
            <a:normAutofit fontScale="77500" lnSpcReduction="20000"/>
          </a:bodyPr>
          <a:lstStyle/>
          <a:p>
            <a:r>
              <a:rPr lang="en-US" dirty="0"/>
              <a:t>Dawson M.  (2011).  DVT Scanning.  Retrieved from: http://</a:t>
            </a:r>
            <a:r>
              <a:rPr lang="en-US" dirty="0" err="1"/>
              <a:t>www.ultrasoundpodcast.com</a:t>
            </a:r>
            <a:r>
              <a:rPr lang="en-US" dirty="0"/>
              <a:t>/2011/08/</a:t>
            </a:r>
            <a:r>
              <a:rPr lang="en-US" dirty="0" err="1"/>
              <a:t>dvt</a:t>
            </a:r>
            <a:r>
              <a:rPr lang="en-US" dirty="0"/>
              <a:t>/</a:t>
            </a:r>
          </a:p>
          <a:p>
            <a:r>
              <a:rPr lang="en-US" dirty="0"/>
              <a:t>Dean, A.J. &amp; Ku B.S.  (2008).  </a:t>
            </a:r>
            <a:r>
              <a:rPr lang="en-US" dirty="0" err="1"/>
              <a:t>Sonoguide</a:t>
            </a:r>
            <a:r>
              <a:rPr lang="en-US" dirty="0"/>
              <a:t>:  Deep Venous Thrombosis.  Retrieved from:  </a:t>
            </a:r>
            <a:r>
              <a:rPr lang="en-US" dirty="0">
                <a:hlinkClick r:id="rId3"/>
              </a:rPr>
              <a:t>https://www.acep.org/sonoguide/dvt.html</a:t>
            </a:r>
            <a:endParaRPr lang="en-US" dirty="0"/>
          </a:p>
          <a:p>
            <a:r>
              <a:rPr lang="en-US" dirty="0"/>
              <a:t>Kory P &amp; Kaplan A.E.  (2011).  Ultrasound for Deep Venous Thrombosis.  In KA </a:t>
            </a:r>
            <a:r>
              <a:rPr lang="en-US" dirty="0" err="1"/>
              <a:t>Carmody</a:t>
            </a:r>
            <a:r>
              <a:rPr lang="en-US" dirty="0"/>
              <a:t>, CL Moore, &amp; D Feller-</a:t>
            </a:r>
            <a:r>
              <a:rPr lang="en-US" dirty="0" err="1"/>
              <a:t>Kopman</a:t>
            </a:r>
            <a:r>
              <a:rPr lang="en-US" dirty="0"/>
              <a:t> (Eds.), </a:t>
            </a:r>
            <a:r>
              <a:rPr lang="en-US" i="1" dirty="0"/>
              <a:t>Handbook of Critical Care &amp; Emergency Ultrasound.  (</a:t>
            </a:r>
            <a:r>
              <a:rPr lang="en-US" dirty="0"/>
              <a:t>pp. 193-205).  New York, NY:  McGraw Hill Medical.</a:t>
            </a:r>
          </a:p>
          <a:p>
            <a:r>
              <a:rPr lang="en-US" dirty="0"/>
              <a:t>Lee, D-K, </a:t>
            </a:r>
            <a:r>
              <a:rPr lang="en-US" dirty="0" err="1"/>
              <a:t>Ahn</a:t>
            </a:r>
            <a:r>
              <a:rPr lang="en-US" dirty="0"/>
              <a:t>, K-S, Kang, C.H., &amp; Cho, S.B.  (2017).  Ultrasonography of the lower extremity veins:  anatomy and basic approach.  </a:t>
            </a:r>
            <a:r>
              <a:rPr lang="en-US" i="1" dirty="0"/>
              <a:t>Ultrasonography; 36</a:t>
            </a:r>
            <a:r>
              <a:rPr lang="en-US" dirty="0"/>
              <a:t>(2):  120-130. </a:t>
            </a:r>
            <a:r>
              <a:rPr lang="en-US" dirty="0" err="1"/>
              <a:t>doi</a:t>
            </a:r>
            <a:r>
              <a:rPr lang="en-US" dirty="0"/>
              <a:t>: </a:t>
            </a:r>
            <a:r>
              <a:rPr lang="en-US" dirty="0">
                <a:hlinkClick r:id="rId4"/>
              </a:rPr>
              <a:t>10.14366/usg.17001</a:t>
            </a:r>
            <a:endParaRPr lang="en-US" dirty="0"/>
          </a:p>
          <a:p>
            <a:r>
              <a:rPr lang="en-US" dirty="0"/>
              <a:t>Meer J, Taylor T, &amp; Beck S.  (2015).  Emergency Ultrasound:  Soft-Tissue Assessment.  </a:t>
            </a:r>
            <a:r>
              <a:rPr lang="en-US" i="1" dirty="0"/>
              <a:t>Emergency Medicine; 47</a:t>
            </a:r>
            <a:r>
              <a:rPr lang="en-US" dirty="0"/>
              <a:t>(4):  181-182. Retrieved from:</a:t>
            </a:r>
            <a:r>
              <a:rPr lang="en-US" i="1" dirty="0"/>
              <a:t>  </a:t>
            </a:r>
            <a:r>
              <a:rPr lang="en-US" dirty="0">
                <a:hlinkClick r:id="rId5"/>
              </a:rPr>
              <a:t>https://www.mdedge.com/emergencymedicine/article/98900/imaging/emergency-ultrasound-soft-tissue-assessment#</a:t>
            </a:r>
            <a:endParaRPr lang="en-US" dirty="0"/>
          </a:p>
          <a:p>
            <a:r>
              <a:rPr lang="en-US" dirty="0"/>
              <a:t>Russell, F.  (2013).  Point-of-Care Ultrasonography for Evaluation of Lower Extremity Deep Venous Thrombosis.  Retrieved from:  </a:t>
            </a:r>
            <a:r>
              <a:rPr lang="en-US" u="sng" dirty="0">
                <a:hlinkClick r:id="rId6"/>
              </a:rPr>
              <a:t>https://vimeo.com/52819569</a:t>
            </a:r>
            <a:r>
              <a:rPr lang="en-US" i="1" dirty="0"/>
              <a:t> </a:t>
            </a:r>
            <a:endParaRPr lang="en-US" dirty="0"/>
          </a:p>
          <a:p>
            <a:r>
              <a:rPr lang="en-US" dirty="0"/>
              <a:t>Additional images- please see individual slides for references.</a:t>
            </a:r>
          </a:p>
        </p:txBody>
      </p:sp>
    </p:spTree>
    <p:extLst>
      <p:ext uri="{BB962C8B-B14F-4D97-AF65-F5344CB8AC3E}">
        <p14:creationId xmlns:p14="http://schemas.microsoft.com/office/powerpoint/2010/main" val="269473863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56</TotalTime>
  <Words>2865</Words>
  <Application>Microsoft Macintosh PowerPoint</Application>
  <PresentationFormat>Widescreen</PresentationFormat>
  <Paragraphs>269</Paragraphs>
  <Slides>49</Slides>
  <Notes>35</Notes>
  <HiddenSlides>1</HiddenSlides>
  <MMClips>14</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49</vt:i4>
      </vt:variant>
    </vt:vector>
  </HeadingPairs>
  <TitlesOfParts>
    <vt:vector size="57" baseType="lpstr">
      <vt:lpstr>-webkit-standard</vt:lpstr>
      <vt:lpstr>arial</vt:lpstr>
      <vt:lpstr>arial</vt:lpstr>
      <vt:lpstr>Calibri</vt:lpstr>
      <vt:lpstr>Century Gothic</vt:lpstr>
      <vt:lpstr>Times New Roman</vt:lpstr>
      <vt:lpstr>Wingdings 3</vt:lpstr>
      <vt:lpstr>Ion</vt:lpstr>
      <vt:lpstr>Pulmonary Embolism &amp; Deep Venous Thrombosis</vt:lpstr>
      <vt:lpstr>Objectives</vt:lpstr>
      <vt:lpstr>Pulmonary Embolism</vt:lpstr>
      <vt:lpstr>Indications</vt:lpstr>
      <vt:lpstr>PowerPoint Presentation</vt:lpstr>
      <vt:lpstr>A more straightforward version from EMCRIT</vt:lpstr>
      <vt:lpstr>Pulmonary Embolism Rule-out Criteria (PERC)</vt:lpstr>
      <vt:lpstr>Types of Pulmonary Embolisms</vt:lpstr>
      <vt:lpstr>PowerPoint Presentation</vt:lpstr>
      <vt:lpstr>PowerPoint Presentation</vt:lpstr>
      <vt:lpstr>D- Sign</vt:lpstr>
      <vt:lpstr>Eccentricity Index</vt:lpstr>
      <vt:lpstr>McConnell’s Sign</vt:lpstr>
      <vt:lpstr>TAPSE</vt:lpstr>
      <vt:lpstr>PowerPoint Presentation</vt:lpstr>
      <vt:lpstr>Deep Venous Thrombosis</vt:lpstr>
      <vt:lpstr>Indications</vt:lpstr>
      <vt:lpstr>Probe Orientation &amp; Technique</vt:lpstr>
      <vt:lpstr>PowerPoint Presentation</vt:lpstr>
      <vt:lpstr>PowerPoint Presentation</vt:lpstr>
      <vt:lpstr>PowerPoint Presentation</vt:lpstr>
      <vt:lpstr>Normal Images</vt:lpstr>
      <vt:lpstr>Common Femoral at Saphenous</vt:lpstr>
      <vt:lpstr>PowerPoint Presentation</vt:lpstr>
      <vt:lpstr>PowerPoint Presentation</vt:lpstr>
      <vt:lpstr>Mid-Thigh/Femoral Vein</vt:lpstr>
      <vt:lpstr>Popliteal Fossa</vt:lpstr>
      <vt:lpstr>Trifurcation</vt:lpstr>
      <vt:lpstr>Pathology</vt:lpstr>
      <vt:lpstr>PowerPoint Presentation</vt:lpstr>
      <vt:lpstr>PowerPoint Presentation</vt:lpstr>
      <vt:lpstr>PowerPoint Presentation</vt:lpstr>
      <vt:lpstr>PowerPoint Presentation</vt:lpstr>
      <vt:lpstr>PowerPoint Presentation</vt:lpstr>
      <vt:lpstr>Case:  30yoM w/ no PMH p/w L lower extremity swelling x 3 days.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Pitfalls</vt:lpstr>
      <vt:lpstr>Baker’s Cyst</vt:lpstr>
      <vt:lpstr>Baker’s Cyst</vt:lpstr>
      <vt:lpstr>Lymph Nodes</vt:lpstr>
      <vt:lpstr>References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Deep Venous Thrombosis</dc:title>
  <dc:creator>Microsoft Office User</dc:creator>
  <cp:lastModifiedBy>Liz Yetter</cp:lastModifiedBy>
  <cp:revision>12</cp:revision>
  <dcterms:created xsi:type="dcterms:W3CDTF">2019-03-21T19:23:28Z</dcterms:created>
  <dcterms:modified xsi:type="dcterms:W3CDTF">2024-02-15T15:01:46Z</dcterms:modified>
</cp:coreProperties>
</file>