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1.xml" ContentType="application/inkml+xml"/>
  <Override PartName="/ppt/ink/ink2.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3.xml" ContentType="application/inkml+xml"/>
  <Override PartName="/ppt/ink/ink4.xml" ContentType="application/inkml+xml"/>
  <Override PartName="/ppt/notesSlides/notesSlide18.xml" ContentType="application/vnd.openxmlformats-officedocument.presentationml.notesSlide+xml"/>
  <Override PartName="/ppt/ink/ink5.xml" ContentType="application/inkml+xml"/>
  <Override PartName="/ppt/notesSlides/notesSlide19.xml" ContentType="application/vnd.openxmlformats-officedocument.presentationml.notesSlide+xml"/>
  <Override PartName="/ppt/ink/ink6.xml" ContentType="application/inkml+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5"/>
  </p:notesMasterIdLst>
  <p:sldIdLst>
    <p:sldId id="256" r:id="rId2"/>
    <p:sldId id="287" r:id="rId3"/>
    <p:sldId id="300" r:id="rId4"/>
    <p:sldId id="275" r:id="rId5"/>
    <p:sldId id="297" r:id="rId6"/>
    <p:sldId id="263" r:id="rId7"/>
    <p:sldId id="264" r:id="rId8"/>
    <p:sldId id="257" r:id="rId9"/>
    <p:sldId id="258" r:id="rId10"/>
    <p:sldId id="259" r:id="rId11"/>
    <p:sldId id="261" r:id="rId12"/>
    <p:sldId id="262" r:id="rId13"/>
    <p:sldId id="266" r:id="rId14"/>
    <p:sldId id="267" r:id="rId15"/>
    <p:sldId id="298" r:id="rId16"/>
    <p:sldId id="299" r:id="rId17"/>
    <p:sldId id="272" r:id="rId18"/>
    <p:sldId id="273" r:id="rId19"/>
    <p:sldId id="269" r:id="rId20"/>
    <p:sldId id="270" r:id="rId21"/>
    <p:sldId id="274" r:id="rId22"/>
    <p:sldId id="276" r:id="rId23"/>
    <p:sldId id="277" r:id="rId24"/>
    <p:sldId id="279" r:id="rId25"/>
    <p:sldId id="278" r:id="rId26"/>
    <p:sldId id="280" r:id="rId27"/>
    <p:sldId id="281" r:id="rId28"/>
    <p:sldId id="296" r:id="rId29"/>
    <p:sldId id="301" r:id="rId30"/>
    <p:sldId id="282" r:id="rId31"/>
    <p:sldId id="283" r:id="rId32"/>
    <p:sldId id="284" r:id="rId33"/>
    <p:sldId id="285" r:id="rId34"/>
    <p:sldId id="286" r:id="rId35"/>
    <p:sldId id="288" r:id="rId36"/>
    <p:sldId id="290" r:id="rId37"/>
    <p:sldId id="303" r:id="rId38"/>
    <p:sldId id="295" r:id="rId39"/>
    <p:sldId id="302" r:id="rId40"/>
    <p:sldId id="304" r:id="rId41"/>
    <p:sldId id="305" r:id="rId42"/>
    <p:sldId id="291" r:id="rId43"/>
    <p:sldId id="292" r:id="rId44"/>
    <p:sldId id="289" r:id="rId45"/>
    <p:sldId id="293" r:id="rId46"/>
    <p:sldId id="294" r:id="rId47"/>
    <p:sldId id="306" r:id="rId48"/>
    <p:sldId id="307" r:id="rId49"/>
    <p:sldId id="309" r:id="rId50"/>
    <p:sldId id="308" r:id="rId51"/>
    <p:sldId id="310" r:id="rId52"/>
    <p:sldId id="311" r:id="rId53"/>
    <p:sldId id="260"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56"/>
    <p:restoredTop sz="78980"/>
  </p:normalViewPr>
  <p:slideViewPr>
    <p:cSldViewPr snapToGrid="0">
      <p:cViewPr varScale="1">
        <p:scale>
          <a:sx n="72" d="100"/>
          <a:sy n="72" d="100"/>
        </p:scale>
        <p:origin x="232" y="79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4T18:51:55.626"/>
    </inkml:context>
    <inkml:brush xml:id="br0">
      <inkml:brushProperty name="width" value="0.3" units="cm"/>
      <inkml:brushProperty name="height" value="0.6" units="cm"/>
      <inkml:brushProperty name="color" value="#EF0C4D"/>
      <inkml:brushProperty name="tip" value="rectangle"/>
      <inkml:brushProperty name="rasterOp" value="maskPen"/>
    </inkml:brush>
  </inkml:definitions>
  <inkml:trace contextRef="#ctx0" brushRef="#br0">0 313,'59'-32,"-6"-2,-23 9,-3 1,1-1,-3 3,-2 0,4 0,-4 4,0 3,-4 1,-5 4,-2 0,-1 2,4 4,0-1,4 3,-6-5,1 1,2 1,-1 2,4 8,-2 2,-2 2,3 1,-3 0,3 0,-3 0,0 1,3 2,0 1,0 2,1-1,-1 1,2 0,1 1,-1-2,1 0,-1 1,1-3,-2 0,-4-4,0 0,-1 0,0 0,2 1,-3-2,0-1,3 0,-2 0,-1-1,3 2,-1-3,-1 2,0-2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4T18:51:59.617"/>
    </inkml:context>
    <inkml:brush xml:id="br0">
      <inkml:brushProperty name="width" value="0.3" units="cm"/>
      <inkml:brushProperty name="height" value="0.6" units="cm"/>
      <inkml:brushProperty name="color" value="#EF0C4D"/>
      <inkml:brushProperty name="tip" value="rectangle"/>
      <inkml:brushProperty name="rasterOp" value="maskPen"/>
    </inkml:brush>
  </inkml:definitions>
  <inkml:trace contextRef="#ctx0" brushRef="#br0">1 347,'13'-60,"0"4,-2 24,0 2,-1 4,0 4,-1 1,0 2,0 2,1 1,-2 2,0 1,3 2,4 4,1 5,6 7,-4 2,3 3,2 3,1 1,-2-2,1 2,-2-2,1 0,2 1,-3 0,1 1,-3-1,0 0,-4-3,-2 0,1-1,0 0,0-1,-3 5,-2 0,-2 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4T19:21:55.089"/>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0 0,'5'44,"-1"-7,-4-24,0-3,0 10,0-8,0 12,0-11,0 2,0 5,0-4,0 2,0-3,1-1,2 5,0-5,2 6,0-6,0 1,0 0,1 2,0-6,3 7,-1-6,1 4,0-4,1-2,0 3,0-1,-1 1,1 1,0-1,-2-2,5 4,-3-6,6 4,-3-3,-1 0,5 4,-4-4,4 4,-6-5,-1 1,5-2,-4 1,5-1,-1 1,-4 0,7 1,-7-1,2-1,-1 2,2-5,-1 5,4-7,-4 5,5-5,-4 3,3-1,-4-1,5-1,-1-2,-3-1,4 0,-5 4,5-3,-1 3,-2-4,-2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4T19:22:10.956"/>
    </inkml:context>
    <inkml:brush xml:id="br0">
      <inkml:brushProperty name="width" value="0.3" units="cm"/>
      <inkml:brushProperty name="height" value="0.6" units="cm"/>
      <inkml:brushProperty name="color" value="#EF0C4D"/>
      <inkml:brushProperty name="tip" value="rectangle"/>
      <inkml:brushProperty name="rasterOp" value="maskPen"/>
    </inkml:brush>
  </inkml:definitions>
  <inkml:trace contextRef="#ctx0" brushRef="#br0">2292 0,'-50'0,"3"0,25 2,-7 4,-4 8,-3 5,-7 5,4-1,-1-3,-2 1,1-1,-2 1,5 3,3-4,3 0,-1 0,-4 1,-5 5,2 2,0 0,2 1,1-1,1 0,4-3,1-2,6-2,3 0,0 1,3 2,-2 0,-1 1,-1 3,1-2,-1 2,1 0,-2-4,-1 3,0-3,1-2,0-1,-3 1,-4 3,-1 1,-1 0,1-1,2-2,-1 0,2-1,5-1,2-2,6-1,0 0,0 0,-1 3,-1 0,2 0,0 3,-3 0,-1 4,0 3,1-3,0 2,2-3,-2-3,2 0,0 0,-2 2,1-1,1 0,1-3,2-1,1 0,0 0,0 2,0-1,1 0,0 1,2 2,-1 3,-1 3,1-2,0 3,1 2,2-2,0-1,0-3,0-3,1 3,2 1,0 3,-1 4,0-3,0 0,0 1,1 0,-2 0,2 0,1-6,0 2,1-3,-2 0,0 1,1-3,-1 0,2-4,0 1,0-1,3-2,0-1,-2-3,-1 6,1-5,-2 5,1-3,0-2,-1 2,1 0,0 1,-2-1,2-2,1-2,-2 0,2 1,0 1,-3 1,2-2,0 1,-1-1,1 1,-2 1,1-3,1 3,-3-4,1 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24T23:11:03.534"/>
    </inkml:context>
    <inkml:brush xml:id="br0">
      <inkml:brushProperty name="width" value="0.1" units="cm"/>
      <inkml:brushProperty name="height" value="0.6" units="cm"/>
      <inkml:brushProperty name="color" value="#849398"/>
      <inkml:brushProperty name="inkEffects" value="pencil"/>
    </inkml:brush>
  </inkml:definitions>
  <inkml:trace contextRef="#ctx0" brushRef="#br0">1 1 16383,'0'0'0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24T23:11:03.534"/>
    </inkml:context>
    <inkml:brush xml:id="br0">
      <inkml:brushProperty name="width" value="0.1" units="cm"/>
      <inkml:brushProperty name="height" value="0.6" units="cm"/>
      <inkml:brushProperty name="color" value="#849398"/>
      <inkml:brushProperty name="inkEffects" value="pencil"/>
    </inkml:brush>
  </inkml:definitions>
  <inkml:trace contextRef="#ctx0" brushRef="#br0">1 1 16383,'0'0'0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511238-B581-7740-A88C-0F975F05A99F}" type="datetimeFigureOut">
              <a:rPr lang="en-US" smtClean="0"/>
              <a:t>3/9/24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513EC5-4C82-0246-BCBE-A99582B0A97C}" type="slidenum">
              <a:rPr lang="en-US" smtClean="0"/>
              <a:t>‹#›</a:t>
            </a:fld>
            <a:endParaRPr lang="en-US"/>
          </a:p>
        </p:txBody>
      </p:sp>
    </p:spTree>
    <p:extLst>
      <p:ext uri="{BB962C8B-B14F-4D97-AF65-F5344CB8AC3E}">
        <p14:creationId xmlns:p14="http://schemas.microsoft.com/office/powerpoint/2010/main" val="4232843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513EC5-4C82-0246-BCBE-A99582B0A97C}" type="slidenum">
              <a:rPr lang="en-US" smtClean="0"/>
              <a:t>1</a:t>
            </a:fld>
            <a:endParaRPr lang="en-US"/>
          </a:p>
        </p:txBody>
      </p:sp>
    </p:spTree>
    <p:extLst>
      <p:ext uri="{BB962C8B-B14F-4D97-AF65-F5344CB8AC3E}">
        <p14:creationId xmlns:p14="http://schemas.microsoft.com/office/powerpoint/2010/main" val="2891638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513EC5-4C82-0246-BCBE-A99582B0A97C}" type="slidenum">
              <a:rPr lang="en-US" smtClean="0"/>
              <a:t>3</a:t>
            </a:fld>
            <a:endParaRPr lang="en-US"/>
          </a:p>
        </p:txBody>
      </p:sp>
    </p:spTree>
    <p:extLst>
      <p:ext uri="{BB962C8B-B14F-4D97-AF65-F5344CB8AC3E}">
        <p14:creationId xmlns:p14="http://schemas.microsoft.com/office/powerpoint/2010/main" val="2587258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AEMUS review basics video</a:t>
            </a:r>
          </a:p>
          <a:p>
            <a:r>
              <a:rPr lang="en-US" dirty="0"/>
              <a:t>Bottom is a normal heart</a:t>
            </a:r>
          </a:p>
          <a:p>
            <a:r>
              <a:rPr lang="en-US" dirty="0"/>
              <a:t>Top Right is a heart with known LVH (and poor EF and aortic stenosis and a small pericardial effusion)</a:t>
            </a:r>
          </a:p>
          <a:p>
            <a:r>
              <a:rPr lang="en-US" dirty="0"/>
              <a:t>Measure just below the mitral valve in diastole</a:t>
            </a:r>
          </a:p>
        </p:txBody>
      </p:sp>
      <p:sp>
        <p:nvSpPr>
          <p:cNvPr id="4" name="Slide Number Placeholder 3"/>
          <p:cNvSpPr>
            <a:spLocks noGrp="1"/>
          </p:cNvSpPr>
          <p:nvPr>
            <p:ph type="sldNum" sz="quarter" idx="5"/>
          </p:nvPr>
        </p:nvSpPr>
        <p:spPr/>
        <p:txBody>
          <a:bodyPr/>
          <a:lstStyle/>
          <a:p>
            <a:fld id="{3B513EC5-4C82-0246-BCBE-A99582B0A97C}" type="slidenum">
              <a:rPr lang="en-US" smtClean="0"/>
              <a:t>5</a:t>
            </a:fld>
            <a:endParaRPr lang="en-US"/>
          </a:p>
        </p:txBody>
      </p:sp>
    </p:spTree>
    <p:extLst>
      <p:ext uri="{BB962C8B-B14F-4D97-AF65-F5344CB8AC3E}">
        <p14:creationId xmlns:p14="http://schemas.microsoft.com/office/powerpoint/2010/main" val="1128959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513EC5-4C82-0246-BCBE-A99582B0A97C}" type="slidenum">
              <a:rPr lang="en-US" smtClean="0"/>
              <a:t>6</a:t>
            </a:fld>
            <a:endParaRPr lang="en-US"/>
          </a:p>
        </p:txBody>
      </p:sp>
    </p:spTree>
    <p:extLst>
      <p:ext uri="{BB962C8B-B14F-4D97-AF65-F5344CB8AC3E}">
        <p14:creationId xmlns:p14="http://schemas.microsoft.com/office/powerpoint/2010/main" val="1937877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PULSED WAVEFORM DOPPLER</a:t>
            </a:r>
          </a:p>
          <a:p>
            <a:endParaRPr lang="en-US" dirty="0"/>
          </a:p>
          <a:p>
            <a:r>
              <a:rPr lang="en-US" b="0" i="0" u="none" strike="noStrike" dirty="0">
                <a:solidFill>
                  <a:srgbClr val="000000"/>
                </a:solidFill>
                <a:effectLst/>
                <a:latin typeface="Times New Roman" panose="02020603050405020304" pitchFamily="18" charset="0"/>
              </a:rPr>
              <a:t> SV is the volume of blood ejected during ventricular contraction or for each stroke of the heart</a:t>
            </a:r>
          </a:p>
          <a:p>
            <a:r>
              <a:rPr lang="en-US" b="0" i="0" u="none" strike="noStrike" dirty="0">
                <a:solidFill>
                  <a:srgbClr val="000000"/>
                </a:solidFill>
                <a:effectLst/>
                <a:latin typeface="Times New Roman" panose="02020603050405020304" pitchFamily="18" charset="0"/>
              </a:rPr>
              <a:t>Cardiac output in humans is generally 5-6 L/min in an at-rest to more than 35 L/min in elite athletes during exercise.</a:t>
            </a:r>
          </a:p>
          <a:p>
            <a:endParaRPr lang="en-US" b="0" i="0" u="none" strike="noStrike" dirty="0">
              <a:solidFill>
                <a:srgbClr val="000000"/>
              </a:solidFill>
              <a:effectLst/>
              <a:latin typeface="Times New Roman" panose="02020603050405020304" pitchFamily="18" charset="0"/>
            </a:endParaRPr>
          </a:p>
          <a:p>
            <a:r>
              <a:rPr lang="en-US" dirty="0"/>
              <a:t>https://</a:t>
            </a:r>
            <a:r>
              <a:rPr lang="en-US" dirty="0" err="1"/>
              <a:t>www.ncbi.nlm.nih.gov</a:t>
            </a:r>
            <a:r>
              <a:rPr lang="en-US" dirty="0"/>
              <a:t>/books/NBK470455/#:~:text=Cardiac%20output%20is%20the%20product,heart%20beats%20in%20one%20minute.</a:t>
            </a:r>
            <a:endParaRPr lang="en-US" b="0" i="0" u="none" strike="noStrike" dirty="0">
              <a:solidFill>
                <a:srgbClr val="000000"/>
              </a:solidFill>
              <a:effectLst/>
              <a:latin typeface="Times New Roman" panose="02020603050405020304" pitchFamily="18" charset="0"/>
            </a:endParaRPr>
          </a:p>
          <a:p>
            <a:endParaRPr lang="en-US" b="0" i="0" u="none" strike="noStrike" dirty="0">
              <a:solidFill>
                <a:srgbClr val="000000"/>
              </a:solidFill>
              <a:effectLst/>
              <a:latin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B513EC5-4C82-0246-BCBE-A99582B0A97C}" type="slidenum">
              <a:rPr lang="en-US" smtClean="0"/>
              <a:t>8</a:t>
            </a:fld>
            <a:endParaRPr lang="en-US"/>
          </a:p>
        </p:txBody>
      </p:sp>
    </p:spTree>
    <p:extLst>
      <p:ext uri="{BB962C8B-B14F-4D97-AF65-F5344CB8AC3E}">
        <p14:creationId xmlns:p14="http://schemas.microsoft.com/office/powerpoint/2010/main" val="1157645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Images from Dawson </a:t>
            </a:r>
            <a:r>
              <a:rPr lang="en-US" dirty="0" err="1"/>
              <a:t>Mallin</a:t>
            </a:r>
            <a:r>
              <a:rPr lang="en-US" dirty="0"/>
              <a:t> vol 2</a:t>
            </a:r>
          </a:p>
          <a:p>
            <a:endParaRPr lang="en-US" dirty="0"/>
          </a:p>
          <a:p>
            <a:r>
              <a:rPr lang="en-US" b="1" i="1" dirty="0"/>
              <a:t>How is this different from when we usually measure the outflow tract when we’re looking for dilation?  In that case we are measuring above the sinus of Valsalva in END DIASTOLE and leading edge to leading edge</a:t>
            </a:r>
          </a:p>
          <a:p>
            <a:endParaRPr lang="en-US" dirty="0"/>
          </a:p>
          <a:p>
            <a:endParaRPr lang="en-US" dirty="0"/>
          </a:p>
          <a:p>
            <a:r>
              <a:rPr lang="en-US" dirty="0"/>
              <a:t>Aortic annulus -measure just below the valves (looks like a butt) when valves all the way open, inner wall to inner wall.</a:t>
            </a:r>
          </a:p>
          <a:p>
            <a:r>
              <a:rPr lang="en-US" dirty="0"/>
              <a:t>Assume the LVOT is a circle; it doesn’t change so you only need to measure it once (unlike velocities).  Measurement must be perpendicular to the LVOT</a:t>
            </a:r>
          </a:p>
          <a:p>
            <a:endParaRPr lang="en-US" dirty="0"/>
          </a:p>
          <a:p>
            <a:r>
              <a:rPr lang="en-US" dirty="0"/>
              <a:t>Take your diameter measurement, divide by 2 and plug it in</a:t>
            </a:r>
          </a:p>
          <a:p>
            <a:endParaRPr lang="en-US" dirty="0"/>
          </a:p>
          <a:p>
            <a:r>
              <a:rPr lang="en-US" dirty="0"/>
              <a:t>Remember mid-systole in the AORTIC valve is during squeeze which is when the aortic valve is open to push the blood out.  Diastole is when the mitral and tricuspids open for filling of the ventricles.</a:t>
            </a:r>
          </a:p>
          <a:p>
            <a:endParaRPr lang="en-US" dirty="0"/>
          </a:p>
          <a:p>
            <a:r>
              <a:rPr lang="en-US" b="1" dirty="0"/>
              <a:t>The normal measurement is approximately 2cm</a:t>
            </a:r>
          </a:p>
        </p:txBody>
      </p:sp>
      <p:sp>
        <p:nvSpPr>
          <p:cNvPr id="4" name="Slide Number Placeholder 3"/>
          <p:cNvSpPr>
            <a:spLocks noGrp="1"/>
          </p:cNvSpPr>
          <p:nvPr>
            <p:ph type="sldNum" sz="quarter" idx="5"/>
          </p:nvPr>
        </p:nvSpPr>
        <p:spPr/>
        <p:txBody>
          <a:bodyPr/>
          <a:lstStyle/>
          <a:p>
            <a:fld id="{3B513EC5-4C82-0246-BCBE-A99582B0A97C}" type="slidenum">
              <a:rPr lang="en-US" smtClean="0"/>
              <a:t>9</a:t>
            </a:fld>
            <a:endParaRPr lang="en-US"/>
          </a:p>
        </p:txBody>
      </p:sp>
    </p:spTree>
    <p:extLst>
      <p:ext uri="{BB962C8B-B14F-4D97-AF65-F5344CB8AC3E}">
        <p14:creationId xmlns:p14="http://schemas.microsoft.com/office/powerpoint/2010/main" val="255191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wave forms will be negative because the blood is flowing AWAY from the probe</a:t>
            </a:r>
          </a:p>
          <a:p>
            <a:endParaRPr lang="en-US" dirty="0"/>
          </a:p>
          <a:p>
            <a:r>
              <a:rPr lang="en-US" dirty="0"/>
              <a:t>If there is any ANGLE between the blood flow and the pulsed wave doppler gate, the VTI will be </a:t>
            </a:r>
            <a:r>
              <a:rPr lang="en-US" dirty="0" err="1"/>
              <a:t>UNDERestimated</a:t>
            </a:r>
            <a:endParaRPr lang="en-US" dirty="0"/>
          </a:p>
          <a:p>
            <a:endParaRPr lang="en-US" dirty="0"/>
          </a:p>
          <a:p>
            <a:r>
              <a:rPr lang="en-US" dirty="0"/>
              <a:t>Make sure LVOT area was done during </a:t>
            </a:r>
            <a:r>
              <a:rPr lang="en-US" dirty="0" err="1"/>
              <a:t>midSYSTOLE</a:t>
            </a:r>
            <a:r>
              <a:rPr lang="en-US" dirty="0"/>
              <a:t> or there will be underestimation of the </a:t>
            </a:r>
          </a:p>
          <a:p>
            <a:endParaRPr lang="en-US" dirty="0"/>
          </a:p>
          <a:p>
            <a:r>
              <a:rPr lang="en-US" b="1" dirty="0"/>
              <a:t>Question</a:t>
            </a:r>
            <a:r>
              <a:rPr lang="en-US" dirty="0"/>
              <a:t>:  Why are the wave forms downward on the screen?  Blood is moving AWAY from the probe</a:t>
            </a:r>
          </a:p>
          <a:p>
            <a:r>
              <a:rPr lang="en-US" b="1" dirty="0"/>
              <a:t>Question</a:t>
            </a:r>
            <a:r>
              <a:rPr lang="en-US" dirty="0"/>
              <a:t>:  What happens if you measure the LVOT during diastole (filling) or just not during </a:t>
            </a:r>
            <a:r>
              <a:rPr lang="en-US" dirty="0" err="1"/>
              <a:t>midSYSTOLE</a:t>
            </a:r>
            <a:r>
              <a:rPr lang="en-US" dirty="0"/>
              <a:t>?  Your diameter will be </a:t>
            </a:r>
            <a:r>
              <a:rPr lang="en-US" b="1" dirty="0"/>
              <a:t>smaller</a:t>
            </a:r>
            <a:r>
              <a:rPr lang="en-US" dirty="0"/>
              <a:t> than it really is and therefore your area will be smaller than it really is (remember that diameter is in the numerator/proportional).  If you’re not measuring when the blood is being pushed out at the max opening of the AORTIC valves, when the valves are all the way open, you’re not measuring at it’s greatest diameter.</a:t>
            </a:r>
          </a:p>
          <a:p>
            <a:r>
              <a:rPr lang="en-US" b="1" dirty="0"/>
              <a:t>Question</a:t>
            </a:r>
            <a:r>
              <a:rPr lang="en-US" dirty="0"/>
              <a:t>:  If your pulsed wave doppler gate is not in the middle of the blood flow (aka parallel to the blood flow) where you measured the LVOT diameter what could happen?  Your velocity will be less because the fastest flow is in the middle so your VTI will be underestimated.  When plugged into the main equation, your stroke volume and therefore cardiac output will also be underestimated</a:t>
            </a:r>
          </a:p>
          <a:p>
            <a:r>
              <a:rPr lang="en-US" b="1" dirty="0"/>
              <a:t>Question:</a:t>
            </a:r>
            <a:r>
              <a:rPr lang="en-US" b="0" dirty="0"/>
              <a:t>  What does VTI measure?  The distance blood travels in one cardiac cycle (aka heart beat)</a:t>
            </a:r>
          </a:p>
          <a:p>
            <a:endParaRPr lang="en-US" b="0" dirty="0"/>
          </a:p>
        </p:txBody>
      </p:sp>
      <p:sp>
        <p:nvSpPr>
          <p:cNvPr id="4" name="Slide Number Placeholder 3"/>
          <p:cNvSpPr>
            <a:spLocks noGrp="1"/>
          </p:cNvSpPr>
          <p:nvPr>
            <p:ph type="sldNum" sz="quarter" idx="5"/>
          </p:nvPr>
        </p:nvSpPr>
        <p:spPr/>
        <p:txBody>
          <a:bodyPr/>
          <a:lstStyle/>
          <a:p>
            <a:fld id="{3B513EC5-4C82-0246-BCBE-A99582B0A97C}" type="slidenum">
              <a:rPr lang="en-US" smtClean="0"/>
              <a:t>10</a:t>
            </a:fld>
            <a:endParaRPr lang="en-US"/>
          </a:p>
        </p:txBody>
      </p:sp>
    </p:spTree>
    <p:extLst>
      <p:ext uri="{BB962C8B-B14F-4D97-AF65-F5344CB8AC3E}">
        <p14:creationId xmlns:p14="http://schemas.microsoft.com/office/powerpoint/2010/main" val="2899520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u="sng" dirty="0">
                <a:solidFill>
                  <a:srgbClr val="000000"/>
                </a:solidFill>
                <a:effectLst/>
                <a:latin typeface="Roboto" panose="020F0502020204030204" pitchFamily="34" charset="0"/>
              </a:rPr>
              <a:t>POCUS 101 Tip</a:t>
            </a:r>
            <a:r>
              <a:rPr lang="en-US" b="0" i="1" u="none" strike="noStrike" dirty="0">
                <a:solidFill>
                  <a:srgbClr val="000000"/>
                </a:solidFill>
                <a:effectLst/>
                <a:latin typeface="Roboto" panose="02000000000000000000" pitchFamily="2" charset="0"/>
              </a:rPr>
              <a:t>: A rule of thumb we like to use is that a normal LVOT VTI is around </a:t>
            </a:r>
            <a:r>
              <a:rPr lang="en-US" b="1" i="1" u="sng" strike="noStrike" dirty="0">
                <a:solidFill>
                  <a:srgbClr val="000000"/>
                </a:solidFill>
                <a:effectLst/>
                <a:latin typeface="Roboto" panose="02000000000000000000" pitchFamily="2" charset="0"/>
              </a:rPr>
              <a:t>20cm</a:t>
            </a:r>
            <a:r>
              <a:rPr lang="en-US" b="0" i="1" u="none" strike="noStrike" dirty="0">
                <a:solidFill>
                  <a:srgbClr val="000000"/>
                </a:solidFill>
                <a:effectLst/>
                <a:latin typeface="Roboto" panose="02000000000000000000" pitchFamily="2" charset="0"/>
              </a:rPr>
              <a:t>. This is calculated that by assuming a normal stroke volume is 60ml and an average LVOT diameter is 2cm. If you use the cylinder formula to back-calculate this, a “normal” LVOT comes to just about 20cm!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u="none" strike="noStrike" dirty="0">
              <a:solidFill>
                <a:srgbClr val="00000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u="none" strike="noStrike" dirty="0">
              <a:solidFill>
                <a:srgbClr val="00000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u="none" strike="noStrike" dirty="0">
                <a:solidFill>
                  <a:srgbClr val="000000"/>
                </a:solidFill>
                <a:effectLst/>
                <a:latin typeface="Roboto" panose="02000000000000000000" pitchFamily="2" charset="0"/>
              </a:rPr>
              <a:t>Volume of a cylinder is area x height where height is actually VTI</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https://www.pocus101.com/measuring-cardiac-output-with-echocardiography-made-easy/#:~:text=The%20LVOT%20VTI%20will%20output,average%20LVOT%20diameter%20is%202cm.</a:t>
            </a:r>
            <a:endParaRPr lang="en-US" b="0" i="1" u="none" strike="noStrike" dirty="0">
              <a:solidFill>
                <a:srgbClr val="00000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u="none" strike="noStrike" dirty="0">
                <a:solidFill>
                  <a:srgbClr val="000000"/>
                </a:solidFill>
                <a:effectLst/>
                <a:latin typeface="Roboto" panose="02000000000000000000" pitchFamily="2" charset="0"/>
              </a:rPr>
              <a:t>60mL/cm^3= [3.14*(2cm/2)^2)]</a:t>
            </a:r>
            <a:r>
              <a:rPr lang="en-US" b="0" i="1" u="none" strike="noStrike" dirty="0" err="1">
                <a:solidFill>
                  <a:srgbClr val="000000"/>
                </a:solidFill>
                <a:effectLst/>
                <a:latin typeface="Roboto" panose="02000000000000000000" pitchFamily="2" charset="0"/>
              </a:rPr>
              <a:t>xVTI</a:t>
            </a:r>
            <a:endParaRPr lang="en-US" b="0" i="1" u="none" strike="noStrike" dirty="0">
              <a:solidFill>
                <a:srgbClr val="00000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u="none" strike="noStrike" dirty="0">
                <a:solidFill>
                  <a:srgbClr val="000000"/>
                </a:solidFill>
                <a:effectLst/>
                <a:latin typeface="Roboto" panose="02000000000000000000" pitchFamily="2" charset="0"/>
              </a:rPr>
              <a:t>60mL/cm^3= [3.14*(1cm^2)]</a:t>
            </a:r>
            <a:r>
              <a:rPr lang="en-US" b="0" i="1" u="none" strike="noStrike" dirty="0" err="1">
                <a:solidFill>
                  <a:srgbClr val="000000"/>
                </a:solidFill>
                <a:effectLst/>
                <a:latin typeface="Roboto" panose="02000000000000000000" pitchFamily="2" charset="0"/>
              </a:rPr>
              <a:t>xVTI</a:t>
            </a:r>
            <a:endParaRPr lang="en-US" b="0" i="1" u="none" strike="noStrike" dirty="0">
              <a:solidFill>
                <a:srgbClr val="00000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u="none" strike="noStrike" dirty="0">
                <a:solidFill>
                  <a:srgbClr val="000000"/>
                </a:solidFill>
                <a:effectLst/>
                <a:latin typeface="Roboto" panose="02000000000000000000" pitchFamily="2" charset="0"/>
              </a:rPr>
              <a:t>60mL/cm^3=3.14cm^2xVTI</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u="none" strike="noStrike" dirty="0">
                <a:solidFill>
                  <a:srgbClr val="000000"/>
                </a:solidFill>
                <a:effectLst/>
                <a:latin typeface="Roboto" panose="02000000000000000000" pitchFamily="2" charset="0"/>
              </a:rPr>
              <a:t>60mL/cm^3/3.14cm^2=VTI</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u="none" strike="noStrike" dirty="0">
                <a:solidFill>
                  <a:srgbClr val="000000"/>
                </a:solidFill>
                <a:effectLst/>
                <a:latin typeface="Roboto" panose="02000000000000000000" pitchFamily="2" charset="0"/>
              </a:rPr>
              <a:t>VTI= about 20cm</a:t>
            </a:r>
            <a:endParaRPr lang="en-US" b="1" dirty="0"/>
          </a:p>
          <a:p>
            <a:endParaRPr lang="en-US" dirty="0"/>
          </a:p>
          <a:p>
            <a:r>
              <a:rPr lang="en-US" dirty="0"/>
              <a:t>If HR is about 80, comes to about 5L/min</a:t>
            </a:r>
          </a:p>
        </p:txBody>
      </p:sp>
      <p:sp>
        <p:nvSpPr>
          <p:cNvPr id="4" name="Slide Number Placeholder 3"/>
          <p:cNvSpPr>
            <a:spLocks noGrp="1"/>
          </p:cNvSpPr>
          <p:nvPr>
            <p:ph type="sldNum" sz="quarter" idx="5"/>
          </p:nvPr>
        </p:nvSpPr>
        <p:spPr/>
        <p:txBody>
          <a:bodyPr/>
          <a:lstStyle/>
          <a:p>
            <a:fld id="{3B513EC5-4C82-0246-BCBE-A99582B0A97C}" type="slidenum">
              <a:rPr lang="en-US" smtClean="0"/>
              <a:t>11</a:t>
            </a:fld>
            <a:endParaRPr lang="en-US"/>
          </a:p>
        </p:txBody>
      </p:sp>
    </p:spTree>
    <p:extLst>
      <p:ext uri="{BB962C8B-B14F-4D97-AF65-F5344CB8AC3E}">
        <p14:creationId xmlns:p14="http://schemas.microsoft.com/office/powerpoint/2010/main" val="2280665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pocus 101 video under Step 5</a:t>
            </a:r>
          </a:p>
        </p:txBody>
      </p:sp>
      <p:sp>
        <p:nvSpPr>
          <p:cNvPr id="4" name="Slide Number Placeholder 3"/>
          <p:cNvSpPr>
            <a:spLocks noGrp="1"/>
          </p:cNvSpPr>
          <p:nvPr>
            <p:ph type="sldNum" sz="quarter" idx="5"/>
          </p:nvPr>
        </p:nvSpPr>
        <p:spPr/>
        <p:txBody>
          <a:bodyPr/>
          <a:lstStyle/>
          <a:p>
            <a:fld id="{3B513EC5-4C82-0246-BCBE-A99582B0A97C}" type="slidenum">
              <a:rPr lang="en-US" smtClean="0"/>
              <a:t>12</a:t>
            </a:fld>
            <a:endParaRPr lang="en-US"/>
          </a:p>
        </p:txBody>
      </p:sp>
    </p:spTree>
    <p:extLst>
      <p:ext uri="{BB962C8B-B14F-4D97-AF65-F5344CB8AC3E}">
        <p14:creationId xmlns:p14="http://schemas.microsoft.com/office/powerpoint/2010/main" val="1115387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dirty="0">
                <a:solidFill>
                  <a:srgbClr val="111111"/>
                </a:solidFill>
                <a:effectLst/>
                <a:latin typeface="Roboto" panose="020F0502020204030204" pitchFamily="34" charset="0"/>
              </a:rPr>
              <a:t>Frank–Starling curve (A). An increase in stroke volume of &gt;10% after a fluid bolus is indicative of fluid responsiveness (X). When stroke volume increases &lt;10% in response to fluid administration (Y), further fluid resuscitation is not indicated, and the “peak of the Frank–Starling curve” is reached. Guyton’s venous return curve interposed on Frank–Starling curve (B). Point (a) is the intersection of the venous return and stroke volume curves referred to as the hemodynamic “operating point” of the system. A leftward shift of the Frank–Starling curve from (a) to (b) with an inotrope results in a higher stroke volume and a lower right atrial pressure (RAP). A decrease in RAP to sub-atmospheric levels causes collapse of the great veins entering the thorax and prevents stroke volume and venous return from increasing (c), despite the further leftward shift of the Frank–Starling curve. The addition of fluids could move the operating point from (c) to (d) by increasing the stressed volume and mean systemic filling pressure, which is the upstream pressure for venous return to the right heart.</a:t>
            </a:r>
          </a:p>
          <a:p>
            <a:pPr algn="l"/>
            <a:endParaRPr lang="en-US" b="0" i="0" u="none" strike="noStrike" dirty="0">
              <a:solidFill>
                <a:srgbClr val="111111"/>
              </a:solidFill>
              <a:effectLst/>
              <a:latin typeface="Roboto" panose="020F0502020204030204" pitchFamily="34" charset="0"/>
            </a:endParaRPr>
          </a:p>
          <a:p>
            <a:pPr algn="l"/>
            <a:r>
              <a:rPr lang="en-US" b="0" i="0" u="none" strike="noStrike" dirty="0">
                <a:solidFill>
                  <a:srgbClr val="111111"/>
                </a:solidFill>
                <a:effectLst/>
                <a:latin typeface="Roboto" panose="020F0502020204030204" pitchFamily="34" charset="0"/>
              </a:rPr>
              <a:t>Russell, Amy &amp; Rivers, Emanuel &amp; </a:t>
            </a:r>
            <a:r>
              <a:rPr lang="en-US" b="0" i="0" u="none" strike="noStrike" dirty="0" err="1">
                <a:solidFill>
                  <a:srgbClr val="111111"/>
                </a:solidFill>
                <a:effectLst/>
                <a:latin typeface="Roboto" panose="020F0502020204030204" pitchFamily="34" charset="0"/>
              </a:rPr>
              <a:t>Giri</a:t>
            </a:r>
            <a:r>
              <a:rPr lang="en-US" b="0" i="0" u="none" strike="noStrike" dirty="0">
                <a:solidFill>
                  <a:srgbClr val="111111"/>
                </a:solidFill>
                <a:effectLst/>
                <a:latin typeface="Roboto" panose="020F0502020204030204" pitchFamily="34" charset="0"/>
              </a:rPr>
              <a:t>, Paresh &amp; </a:t>
            </a:r>
            <a:r>
              <a:rPr lang="en-US" b="0" i="0" u="none" strike="noStrike" dirty="0" err="1">
                <a:solidFill>
                  <a:srgbClr val="111111"/>
                </a:solidFill>
                <a:effectLst/>
                <a:latin typeface="Roboto" panose="020F0502020204030204" pitchFamily="34" charset="0"/>
              </a:rPr>
              <a:t>Jaehne</a:t>
            </a:r>
            <a:r>
              <a:rPr lang="en-US" b="0" i="0" u="none" strike="noStrike" dirty="0">
                <a:solidFill>
                  <a:srgbClr val="111111"/>
                </a:solidFill>
                <a:effectLst/>
                <a:latin typeface="Roboto" panose="020F0502020204030204" pitchFamily="34" charset="0"/>
              </a:rPr>
              <a:t>, Anja &amp; Nguyen, H.. (2020). A Physiologic Approach to Hemodynamic Monitoring and Optimizing Oxygen Delivery in Shock Resuscitation. Journal of Clinical Medicine. 9. 2052. 10.3390/jcm9072052. </a:t>
            </a:r>
          </a:p>
        </p:txBody>
      </p:sp>
      <p:sp>
        <p:nvSpPr>
          <p:cNvPr id="4" name="Slide Number Placeholder 3"/>
          <p:cNvSpPr>
            <a:spLocks noGrp="1"/>
          </p:cNvSpPr>
          <p:nvPr>
            <p:ph type="sldNum" sz="quarter" idx="5"/>
          </p:nvPr>
        </p:nvSpPr>
        <p:spPr/>
        <p:txBody>
          <a:bodyPr/>
          <a:lstStyle/>
          <a:p>
            <a:fld id="{3B513EC5-4C82-0246-BCBE-A99582B0A97C}" type="slidenum">
              <a:rPr lang="en-US" smtClean="0"/>
              <a:t>13</a:t>
            </a:fld>
            <a:endParaRPr lang="en-US"/>
          </a:p>
        </p:txBody>
      </p:sp>
    </p:spTree>
    <p:extLst>
      <p:ext uri="{BB962C8B-B14F-4D97-AF65-F5344CB8AC3E}">
        <p14:creationId xmlns:p14="http://schemas.microsoft.com/office/powerpoint/2010/main" val="4261282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Hyperdynamic &gt;70%, </a:t>
            </a:r>
          </a:p>
          <a:p>
            <a:r>
              <a:rPr lang="en-US" dirty="0"/>
              <a:t>normal 50-70%</a:t>
            </a:r>
          </a:p>
          <a:p>
            <a:r>
              <a:rPr lang="en-US" dirty="0"/>
              <a:t>Mild 40-49%</a:t>
            </a:r>
          </a:p>
          <a:p>
            <a:r>
              <a:rPr lang="en-US" dirty="0"/>
              <a:t>Moderate 30-39%</a:t>
            </a:r>
          </a:p>
          <a:p>
            <a:r>
              <a:rPr lang="en-US" dirty="0"/>
              <a:t>Severe &lt;30%</a:t>
            </a:r>
          </a:p>
        </p:txBody>
      </p:sp>
      <p:sp>
        <p:nvSpPr>
          <p:cNvPr id="4" name="Slide Number Placeholder 3"/>
          <p:cNvSpPr>
            <a:spLocks noGrp="1"/>
          </p:cNvSpPr>
          <p:nvPr>
            <p:ph type="sldNum" sz="quarter" idx="5"/>
          </p:nvPr>
        </p:nvSpPr>
        <p:spPr/>
        <p:txBody>
          <a:bodyPr/>
          <a:lstStyle/>
          <a:p>
            <a:fld id="{3B513EC5-4C82-0246-BCBE-A99582B0A97C}" type="slidenum">
              <a:rPr lang="en-US" smtClean="0"/>
              <a:t>14</a:t>
            </a:fld>
            <a:endParaRPr lang="en-US"/>
          </a:p>
        </p:txBody>
      </p:sp>
    </p:spTree>
    <p:extLst>
      <p:ext uri="{BB962C8B-B14F-4D97-AF65-F5344CB8AC3E}">
        <p14:creationId xmlns:p14="http://schemas.microsoft.com/office/powerpoint/2010/main" val="42497235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patient with severely decreased EF</a:t>
            </a:r>
          </a:p>
        </p:txBody>
      </p:sp>
      <p:sp>
        <p:nvSpPr>
          <p:cNvPr id="4" name="Slide Number Placeholder 3"/>
          <p:cNvSpPr>
            <a:spLocks noGrp="1"/>
          </p:cNvSpPr>
          <p:nvPr>
            <p:ph type="sldNum" sz="quarter" idx="5"/>
          </p:nvPr>
        </p:nvSpPr>
        <p:spPr/>
        <p:txBody>
          <a:bodyPr/>
          <a:lstStyle/>
          <a:p>
            <a:fld id="{3B513EC5-4C82-0246-BCBE-A99582B0A97C}" type="slidenum">
              <a:rPr lang="en-US" smtClean="0"/>
              <a:t>15</a:t>
            </a:fld>
            <a:endParaRPr lang="en-US"/>
          </a:p>
        </p:txBody>
      </p:sp>
    </p:spTree>
    <p:extLst>
      <p:ext uri="{BB962C8B-B14F-4D97-AF65-F5344CB8AC3E}">
        <p14:creationId xmlns:p14="http://schemas.microsoft.com/office/powerpoint/2010/main" val="672509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www.youtube.com</a:t>
            </a:r>
            <a:r>
              <a:rPr lang="en-US" dirty="0"/>
              <a:t>/</a:t>
            </a:r>
            <a:r>
              <a:rPr lang="en-US" dirty="0" err="1"/>
              <a:t>watch?v</a:t>
            </a:r>
            <a:r>
              <a:rPr lang="en-US" dirty="0"/>
              <a:t>=BqVkAnnzX6c</a:t>
            </a:r>
          </a:p>
          <a:p>
            <a:r>
              <a:rPr lang="en-US" dirty="0"/>
              <a:t>Image mine.  Normal EF with 0.45cm EPSS</a:t>
            </a:r>
          </a:p>
          <a:p>
            <a:endParaRPr lang="en-US" dirty="0"/>
          </a:p>
          <a:p>
            <a:r>
              <a:rPr lang="en-US" dirty="0"/>
              <a:t>Some say &lt;5mm is normal, SLR we use 7.  See the </a:t>
            </a:r>
            <a:r>
              <a:rPr lang="en-US" dirty="0" err="1"/>
              <a:t>Malin</a:t>
            </a:r>
            <a:r>
              <a:rPr lang="en-US" dirty="0"/>
              <a:t>/</a:t>
            </a:r>
            <a:r>
              <a:rPr lang="en-US" dirty="0" err="1"/>
              <a:t>Dawsom</a:t>
            </a:r>
            <a:r>
              <a:rPr lang="en-US" dirty="0"/>
              <a:t> book Volume 1 One Minute Ultrasound on page 36</a:t>
            </a:r>
          </a:p>
          <a:p>
            <a:endParaRPr lang="en-US" dirty="0"/>
          </a:p>
          <a:p>
            <a:r>
              <a:rPr lang="en-US" dirty="0"/>
              <a:t>If MV anterior leaflet tip touches the septum during diastole, EF is &gt;55% aka normal</a:t>
            </a:r>
          </a:p>
          <a:p>
            <a:endParaRPr lang="en-US" dirty="0"/>
          </a:p>
          <a:p>
            <a:r>
              <a:rPr lang="en-US" dirty="0"/>
              <a:t>Equation is derived from an MRI study but visualization is still best.</a:t>
            </a:r>
          </a:p>
          <a:p>
            <a:endParaRPr lang="en-US" dirty="0"/>
          </a:p>
          <a:p>
            <a:r>
              <a:rPr lang="en-US" dirty="0"/>
              <a:t>Per Goertz:</a:t>
            </a:r>
          </a:p>
          <a:p>
            <a:pPr marL="402031" indent="-402031" algn="l">
              <a:buSzPct val="50000"/>
              <a:buFont typeface="Gill Sans"/>
              <a:buBlip>
                <a:blip r:embed="rId3"/>
              </a:buBlip>
              <a:defRPr sz="2800">
                <a:solidFill>
                  <a:srgbClr val="868686"/>
                </a:solidFill>
              </a:defRPr>
            </a:pPr>
            <a:r>
              <a:rPr lang="en-US" dirty="0"/>
              <a:t>Normal EF: EPSS &lt; 5 mm</a:t>
            </a:r>
          </a:p>
          <a:p>
            <a:pPr marL="402031" indent="-402031" algn="l">
              <a:buSzPct val="50000"/>
              <a:buFont typeface="Gill Sans"/>
              <a:buBlip>
                <a:blip r:embed="rId3"/>
              </a:buBlip>
              <a:defRPr sz="2800">
                <a:solidFill>
                  <a:srgbClr val="868686"/>
                </a:solidFill>
              </a:defRPr>
            </a:pPr>
            <a:r>
              <a:rPr lang="en-US" dirty="0"/>
              <a:t>EF &lt; 50%: EPSS &gt; 7 mm</a:t>
            </a:r>
          </a:p>
          <a:p>
            <a:pPr marL="402031" indent="-402031" algn="l">
              <a:buSzPct val="50000"/>
              <a:buFont typeface="Gill Sans"/>
              <a:buBlip>
                <a:blip r:embed="rId3"/>
              </a:buBlip>
              <a:defRPr sz="2800">
                <a:solidFill>
                  <a:srgbClr val="868686"/>
                </a:solidFill>
              </a:defRPr>
            </a:pPr>
            <a:r>
              <a:rPr lang="en-US" dirty="0"/>
              <a:t>EF &lt; 30%: EPSS &gt; 18 mm</a:t>
            </a:r>
          </a:p>
          <a:p>
            <a:endParaRPr lang="en-US" dirty="0"/>
          </a:p>
        </p:txBody>
      </p:sp>
      <p:sp>
        <p:nvSpPr>
          <p:cNvPr id="4" name="Slide Number Placeholder 3"/>
          <p:cNvSpPr>
            <a:spLocks noGrp="1"/>
          </p:cNvSpPr>
          <p:nvPr>
            <p:ph type="sldNum" sz="quarter" idx="5"/>
          </p:nvPr>
        </p:nvSpPr>
        <p:spPr/>
        <p:txBody>
          <a:bodyPr/>
          <a:lstStyle/>
          <a:p>
            <a:fld id="{0F3F4AA8-9EFE-5C4F-990A-B4ED2F5D546D}" type="slidenum">
              <a:rPr lang="en-US" smtClean="0"/>
              <a:t>17</a:t>
            </a:fld>
            <a:endParaRPr lang="en-US"/>
          </a:p>
        </p:txBody>
      </p:sp>
    </p:spTree>
    <p:extLst>
      <p:ext uri="{BB962C8B-B14F-4D97-AF65-F5344CB8AC3E}">
        <p14:creationId xmlns:p14="http://schemas.microsoft.com/office/powerpoint/2010/main" val="2253069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Details of anatomy with corresponding sections on M-mode field</a:t>
            </a:r>
          </a:p>
        </p:txBody>
      </p:sp>
      <p:sp>
        <p:nvSpPr>
          <p:cNvPr id="4" name="Slide Number Placeholder 3"/>
          <p:cNvSpPr>
            <a:spLocks noGrp="1"/>
          </p:cNvSpPr>
          <p:nvPr>
            <p:ph type="sldNum" sz="quarter" idx="5"/>
          </p:nvPr>
        </p:nvSpPr>
        <p:spPr/>
        <p:txBody>
          <a:bodyPr/>
          <a:lstStyle/>
          <a:p>
            <a:fld id="{3B513EC5-4C82-0246-BCBE-A99582B0A97C}" type="slidenum">
              <a:rPr lang="en-US" smtClean="0"/>
              <a:t>18</a:t>
            </a:fld>
            <a:endParaRPr lang="en-US"/>
          </a:p>
        </p:txBody>
      </p:sp>
    </p:spTree>
    <p:extLst>
      <p:ext uri="{BB962C8B-B14F-4D97-AF65-F5344CB8AC3E}">
        <p14:creationId xmlns:p14="http://schemas.microsoft.com/office/powerpoint/2010/main" val="1150966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www.youtube.com</a:t>
            </a:r>
            <a:r>
              <a:rPr lang="en-US" dirty="0"/>
              <a:t>/</a:t>
            </a:r>
            <a:r>
              <a:rPr lang="en-US" dirty="0" err="1"/>
              <a:t>watch?v</a:t>
            </a:r>
            <a:r>
              <a:rPr lang="en-US" dirty="0"/>
              <a:t>=ERGxpZ4qdYI</a:t>
            </a:r>
          </a:p>
          <a:p>
            <a:endParaRPr lang="en-US" dirty="0"/>
          </a:p>
          <a:p>
            <a:endParaRPr lang="en-US" dirty="0"/>
          </a:p>
          <a:p>
            <a:r>
              <a:rPr lang="en-US" dirty="0"/>
              <a:t>Left Ventricle End Diastolic Diameter minus Left Ventricle End </a:t>
            </a:r>
            <a:r>
              <a:rPr lang="en-US" dirty="0" err="1"/>
              <a:t>sysstolic</a:t>
            </a:r>
            <a:r>
              <a:rPr lang="en-US" dirty="0"/>
              <a:t> Diameter and then divide by Left Ventricle End Diastolic Diameter </a:t>
            </a:r>
          </a:p>
        </p:txBody>
      </p:sp>
      <p:sp>
        <p:nvSpPr>
          <p:cNvPr id="4" name="Slide Number Placeholder 3"/>
          <p:cNvSpPr>
            <a:spLocks noGrp="1"/>
          </p:cNvSpPr>
          <p:nvPr>
            <p:ph type="sldNum" sz="quarter" idx="5"/>
          </p:nvPr>
        </p:nvSpPr>
        <p:spPr/>
        <p:txBody>
          <a:bodyPr/>
          <a:lstStyle/>
          <a:p>
            <a:fld id="{3B513EC5-4C82-0246-BCBE-A99582B0A97C}" type="slidenum">
              <a:rPr lang="en-US" smtClean="0"/>
              <a:t>19</a:t>
            </a:fld>
            <a:endParaRPr lang="en-US"/>
          </a:p>
        </p:txBody>
      </p:sp>
    </p:spTree>
    <p:extLst>
      <p:ext uri="{BB962C8B-B14F-4D97-AF65-F5344CB8AC3E}">
        <p14:creationId xmlns:p14="http://schemas.microsoft.com/office/powerpoint/2010/main" val="3564646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err="1">
                <a:solidFill>
                  <a:srgbClr val="222222"/>
                </a:solidFill>
                <a:effectLst/>
                <a:latin typeface="Courier New" panose="02070309020205020404" pitchFamily="49" charset="0"/>
              </a:rPr>
              <a:t>Kosaraju</a:t>
            </a:r>
            <a:r>
              <a:rPr lang="en-US" b="0" i="0" u="none" strike="noStrike" dirty="0">
                <a:solidFill>
                  <a:srgbClr val="222222"/>
                </a:solidFill>
                <a:effectLst/>
                <a:latin typeface="Courier New" panose="02070309020205020404" pitchFamily="49" charset="0"/>
              </a:rPr>
              <a:t> A, Goyal A, Grigorova Y, et al. Left Ventricular Ejection Fraction. [Updated 2023 Apr 24]. In: </a:t>
            </a:r>
            <a:r>
              <a:rPr lang="en-US" b="0" i="0" u="none" strike="noStrike" dirty="0" err="1">
                <a:solidFill>
                  <a:srgbClr val="222222"/>
                </a:solidFill>
                <a:effectLst/>
                <a:latin typeface="Courier New" panose="02070309020205020404" pitchFamily="49" charset="0"/>
              </a:rPr>
              <a:t>StatPearls</a:t>
            </a:r>
            <a:r>
              <a:rPr lang="en-US" b="0" i="0" u="none" strike="noStrike" dirty="0">
                <a:solidFill>
                  <a:srgbClr val="222222"/>
                </a:solidFill>
                <a:effectLst/>
                <a:latin typeface="Courier New" panose="02070309020205020404" pitchFamily="49" charset="0"/>
              </a:rPr>
              <a:t> [Internet]. Treasure Island (FL): </a:t>
            </a:r>
            <a:r>
              <a:rPr lang="en-US" b="0" i="0" u="none" strike="noStrike" dirty="0" err="1">
                <a:solidFill>
                  <a:srgbClr val="222222"/>
                </a:solidFill>
                <a:effectLst/>
                <a:latin typeface="Courier New" panose="02070309020205020404" pitchFamily="49" charset="0"/>
              </a:rPr>
              <a:t>StatPearls</a:t>
            </a:r>
            <a:r>
              <a:rPr lang="en-US" b="0" i="0" u="none" strike="noStrike" dirty="0">
                <a:solidFill>
                  <a:srgbClr val="222222"/>
                </a:solidFill>
                <a:effectLst/>
                <a:latin typeface="Courier New" panose="02070309020205020404" pitchFamily="49" charset="0"/>
              </a:rPr>
              <a:t> Publishing; 2024 Jan-. [Figure, Biplane Simpson Method using the...]Available from: https://</a:t>
            </a:r>
            <a:r>
              <a:rPr lang="en-US" b="0" i="0" u="none" strike="noStrike" dirty="0" err="1">
                <a:solidFill>
                  <a:srgbClr val="222222"/>
                </a:solidFill>
                <a:effectLst/>
                <a:latin typeface="Courier New" panose="02070309020205020404" pitchFamily="49" charset="0"/>
              </a:rPr>
              <a:t>www.ncbi.nlm.nih.gov</a:t>
            </a:r>
            <a:r>
              <a:rPr lang="en-US" b="0" i="0" u="none" strike="noStrike" dirty="0">
                <a:solidFill>
                  <a:srgbClr val="222222"/>
                </a:solidFill>
                <a:effectLst/>
                <a:latin typeface="Courier New" panose="02070309020205020404" pitchFamily="49" charset="0"/>
              </a:rPr>
              <a:t>/books/NBK459131/figure/article-24159.image.f1/</a:t>
            </a:r>
            <a:endParaRPr lang="en-US" dirty="0"/>
          </a:p>
        </p:txBody>
      </p:sp>
      <p:sp>
        <p:nvSpPr>
          <p:cNvPr id="4" name="Slide Number Placeholder 3"/>
          <p:cNvSpPr>
            <a:spLocks noGrp="1"/>
          </p:cNvSpPr>
          <p:nvPr>
            <p:ph type="sldNum" sz="quarter" idx="5"/>
          </p:nvPr>
        </p:nvSpPr>
        <p:spPr/>
        <p:txBody>
          <a:bodyPr/>
          <a:lstStyle/>
          <a:p>
            <a:fld id="{3B513EC5-4C82-0246-BCBE-A99582B0A97C}" type="slidenum">
              <a:rPr lang="en-US" smtClean="0"/>
              <a:t>20</a:t>
            </a:fld>
            <a:endParaRPr lang="en-US"/>
          </a:p>
        </p:txBody>
      </p:sp>
    </p:spTree>
    <p:extLst>
      <p:ext uri="{BB962C8B-B14F-4D97-AF65-F5344CB8AC3E}">
        <p14:creationId xmlns:p14="http://schemas.microsoft.com/office/powerpoint/2010/main" val="3519652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513EC5-4C82-0246-BCBE-A99582B0A97C}" type="slidenum">
              <a:rPr lang="en-US" smtClean="0"/>
              <a:t>22</a:t>
            </a:fld>
            <a:endParaRPr lang="en-US"/>
          </a:p>
        </p:txBody>
      </p:sp>
    </p:spTree>
    <p:extLst>
      <p:ext uri="{BB962C8B-B14F-4D97-AF65-F5344CB8AC3E}">
        <p14:creationId xmlns:p14="http://schemas.microsoft.com/office/powerpoint/2010/main" val="32808403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513EC5-4C82-0246-BCBE-A99582B0A97C}" type="slidenum">
              <a:rPr lang="en-US" smtClean="0"/>
              <a:t>23</a:t>
            </a:fld>
            <a:endParaRPr lang="en-US"/>
          </a:p>
        </p:txBody>
      </p:sp>
    </p:spTree>
    <p:extLst>
      <p:ext uri="{BB962C8B-B14F-4D97-AF65-F5344CB8AC3E}">
        <p14:creationId xmlns:p14="http://schemas.microsoft.com/office/powerpoint/2010/main" val="4001480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513EC5-4C82-0246-BCBE-A99582B0A97C}" type="slidenum">
              <a:rPr lang="en-US" smtClean="0"/>
              <a:t>24</a:t>
            </a:fld>
            <a:endParaRPr lang="en-US"/>
          </a:p>
        </p:txBody>
      </p:sp>
    </p:spTree>
    <p:extLst>
      <p:ext uri="{BB962C8B-B14F-4D97-AF65-F5344CB8AC3E}">
        <p14:creationId xmlns:p14="http://schemas.microsoft.com/office/powerpoint/2010/main" val="2159281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Images from </a:t>
            </a:r>
            <a:r>
              <a:rPr lang="en-US" dirty="0" err="1"/>
              <a:t>dawson</a:t>
            </a:r>
            <a:r>
              <a:rPr lang="en-US" dirty="0"/>
              <a:t> and </a:t>
            </a:r>
            <a:r>
              <a:rPr lang="en-US" dirty="0" err="1"/>
              <a:t>malllin</a:t>
            </a:r>
            <a:r>
              <a:rPr lang="en-US" dirty="0"/>
              <a:t>, echo 123</a:t>
            </a:r>
          </a:p>
          <a:p>
            <a:endParaRPr lang="en-US" dirty="0"/>
          </a:p>
        </p:txBody>
      </p:sp>
      <p:sp>
        <p:nvSpPr>
          <p:cNvPr id="4" name="Slide Number Placeholder 3"/>
          <p:cNvSpPr>
            <a:spLocks noGrp="1"/>
          </p:cNvSpPr>
          <p:nvPr>
            <p:ph type="sldNum" sz="quarter" idx="5"/>
          </p:nvPr>
        </p:nvSpPr>
        <p:spPr/>
        <p:txBody>
          <a:bodyPr/>
          <a:lstStyle/>
          <a:p>
            <a:fld id="{3B513EC5-4C82-0246-BCBE-A99582B0A97C}" type="slidenum">
              <a:rPr lang="en-US" smtClean="0"/>
              <a:t>25</a:t>
            </a:fld>
            <a:endParaRPr lang="en-US"/>
          </a:p>
        </p:txBody>
      </p:sp>
    </p:spTree>
    <p:extLst>
      <p:ext uri="{BB962C8B-B14F-4D97-AF65-F5344CB8AC3E}">
        <p14:creationId xmlns:p14="http://schemas.microsoft.com/office/powerpoint/2010/main" val="251941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sources may say 17mm is cut off of normal but less than 16mm is definitely abnormal</a:t>
            </a:r>
          </a:p>
          <a:p>
            <a:endParaRPr lang="en-US" dirty="0"/>
          </a:p>
          <a:p>
            <a:r>
              <a:rPr lang="en-US" dirty="0"/>
              <a:t>Remember that the RV moves in a longitudinal fashion so the tricuspid annulus moves up and down; decreased movement in that direction corresponds with RV dysfunction</a:t>
            </a:r>
          </a:p>
        </p:txBody>
      </p:sp>
      <p:sp>
        <p:nvSpPr>
          <p:cNvPr id="4" name="Slide Number Placeholder 3"/>
          <p:cNvSpPr>
            <a:spLocks noGrp="1"/>
          </p:cNvSpPr>
          <p:nvPr>
            <p:ph type="sldNum" sz="quarter" idx="5"/>
          </p:nvPr>
        </p:nvSpPr>
        <p:spPr/>
        <p:txBody>
          <a:bodyPr/>
          <a:lstStyle/>
          <a:p>
            <a:fld id="{3B513EC5-4C82-0246-BCBE-A99582B0A97C}" type="slidenum">
              <a:rPr lang="en-US" smtClean="0"/>
              <a:t>26</a:t>
            </a:fld>
            <a:endParaRPr lang="en-US"/>
          </a:p>
        </p:txBody>
      </p:sp>
    </p:spTree>
    <p:extLst>
      <p:ext uri="{BB962C8B-B14F-4D97-AF65-F5344CB8AC3E}">
        <p14:creationId xmlns:p14="http://schemas.microsoft.com/office/powerpoint/2010/main" val="13137923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 to Jake Canavan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say 16mm-20mm is normal)</a:t>
            </a:r>
          </a:p>
          <a:p>
            <a:endParaRPr lang="en-US" dirty="0"/>
          </a:p>
        </p:txBody>
      </p:sp>
      <p:sp>
        <p:nvSpPr>
          <p:cNvPr id="4" name="Slide Number Placeholder 3"/>
          <p:cNvSpPr>
            <a:spLocks noGrp="1"/>
          </p:cNvSpPr>
          <p:nvPr>
            <p:ph type="sldNum" sz="quarter" idx="5"/>
          </p:nvPr>
        </p:nvSpPr>
        <p:spPr/>
        <p:txBody>
          <a:bodyPr/>
          <a:lstStyle/>
          <a:p>
            <a:fld id="{3B513EC5-4C82-0246-BCBE-A99582B0A97C}" type="slidenum">
              <a:rPr lang="en-US" smtClean="0"/>
              <a:t>27</a:t>
            </a:fld>
            <a:endParaRPr lang="en-US"/>
          </a:p>
        </p:txBody>
      </p:sp>
    </p:spTree>
    <p:extLst>
      <p:ext uri="{BB962C8B-B14F-4D97-AF65-F5344CB8AC3E}">
        <p14:creationId xmlns:p14="http://schemas.microsoft.com/office/powerpoint/2010/main" val="7537451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Systolic Excursion Velocity</a:t>
            </a:r>
          </a:p>
          <a:p>
            <a:r>
              <a:rPr lang="en-US" dirty="0"/>
              <a:t>https://</a:t>
            </a:r>
            <a:r>
              <a:rPr lang="en-US" dirty="0" err="1"/>
              <a:t>coreultrasound.com</a:t>
            </a:r>
            <a:r>
              <a:rPr lang="en-US" dirty="0"/>
              <a:t>/right-heart-function/</a:t>
            </a:r>
          </a:p>
        </p:txBody>
      </p:sp>
      <p:sp>
        <p:nvSpPr>
          <p:cNvPr id="4" name="Slide Number Placeholder 3"/>
          <p:cNvSpPr>
            <a:spLocks noGrp="1"/>
          </p:cNvSpPr>
          <p:nvPr>
            <p:ph type="sldNum" sz="quarter" idx="5"/>
          </p:nvPr>
        </p:nvSpPr>
        <p:spPr/>
        <p:txBody>
          <a:bodyPr/>
          <a:lstStyle/>
          <a:p>
            <a:fld id="{3B513EC5-4C82-0246-BCBE-A99582B0A97C}" type="slidenum">
              <a:rPr lang="en-US" smtClean="0"/>
              <a:t>28</a:t>
            </a:fld>
            <a:endParaRPr lang="en-US"/>
          </a:p>
        </p:txBody>
      </p:sp>
    </p:spTree>
    <p:extLst>
      <p:ext uri="{BB962C8B-B14F-4D97-AF65-F5344CB8AC3E}">
        <p14:creationId xmlns:p14="http://schemas.microsoft.com/office/powerpoint/2010/main" val="41784120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from AEMUS </a:t>
            </a:r>
            <a:r>
              <a:rPr lang="en-US" dirty="0" err="1"/>
              <a:t>Alerhand</a:t>
            </a:r>
            <a:r>
              <a:rPr lang="en-US" dirty="0"/>
              <a:t> Right Heart Talk</a:t>
            </a:r>
          </a:p>
          <a:p>
            <a:endParaRPr lang="en-US" dirty="0"/>
          </a:p>
          <a:p>
            <a:r>
              <a:rPr lang="en-US" dirty="0"/>
              <a:t>Left image is normal, Right image is abnormal</a:t>
            </a:r>
          </a:p>
        </p:txBody>
      </p:sp>
      <p:sp>
        <p:nvSpPr>
          <p:cNvPr id="4" name="Slide Number Placeholder 3"/>
          <p:cNvSpPr>
            <a:spLocks noGrp="1"/>
          </p:cNvSpPr>
          <p:nvPr>
            <p:ph type="sldNum" sz="quarter" idx="5"/>
          </p:nvPr>
        </p:nvSpPr>
        <p:spPr/>
        <p:txBody>
          <a:bodyPr/>
          <a:lstStyle/>
          <a:p>
            <a:fld id="{3B513EC5-4C82-0246-BCBE-A99582B0A97C}" type="slidenum">
              <a:rPr lang="en-US" smtClean="0"/>
              <a:t>29</a:t>
            </a:fld>
            <a:endParaRPr lang="en-US"/>
          </a:p>
        </p:txBody>
      </p:sp>
    </p:spTree>
    <p:extLst>
      <p:ext uri="{BB962C8B-B14F-4D97-AF65-F5344CB8AC3E}">
        <p14:creationId xmlns:p14="http://schemas.microsoft.com/office/powerpoint/2010/main" val="36348030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LV should not flatten- septal flattening aka paradoxical septal motion aka septal dyskinesia (intraventricular septum should remain concave with respect to LV during systole and diastole)</a:t>
            </a:r>
          </a:p>
          <a:p>
            <a:endParaRPr lang="en-US" dirty="0"/>
          </a:p>
          <a:p>
            <a:r>
              <a:rPr lang="en-US" dirty="0"/>
              <a:t>ASK:  Is this pressure or volume overload in this photo?  It’s pressure overload due to a PE (actually had clots in right ventricle, some of which are visible) due to large PE</a:t>
            </a:r>
          </a:p>
          <a:p>
            <a:endParaRPr lang="en-US" dirty="0"/>
          </a:p>
          <a:p>
            <a:r>
              <a:rPr lang="en-US" dirty="0"/>
              <a:t>Volume Overload may look the same as Pressure overload HOWEVER the septal flattening is ONLY </a:t>
            </a:r>
            <a:r>
              <a:rPr lang="en-US" b="1" dirty="0"/>
              <a:t>at end-diastole </a:t>
            </a:r>
            <a:r>
              <a:rPr lang="en-US" dirty="0"/>
              <a:t>unlike pressure overload where it is present throughout.  (septum flattens and appears to regain its shape during systole)</a:t>
            </a:r>
          </a:p>
        </p:txBody>
      </p:sp>
      <p:sp>
        <p:nvSpPr>
          <p:cNvPr id="4" name="Slide Number Placeholder 3"/>
          <p:cNvSpPr>
            <a:spLocks noGrp="1"/>
          </p:cNvSpPr>
          <p:nvPr>
            <p:ph type="sldNum" sz="quarter" idx="5"/>
          </p:nvPr>
        </p:nvSpPr>
        <p:spPr/>
        <p:txBody>
          <a:bodyPr/>
          <a:lstStyle/>
          <a:p>
            <a:fld id="{3B513EC5-4C82-0246-BCBE-A99582B0A97C}" type="slidenum">
              <a:rPr lang="en-US" smtClean="0"/>
              <a:t>30</a:t>
            </a:fld>
            <a:endParaRPr lang="en-US"/>
          </a:p>
        </p:txBody>
      </p:sp>
    </p:spTree>
    <p:extLst>
      <p:ext uri="{BB962C8B-B14F-4D97-AF65-F5344CB8AC3E}">
        <p14:creationId xmlns:p14="http://schemas.microsoft.com/office/powerpoint/2010/main" val="38710572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acute on chronic (e.g. someone who develops a PE but has chronic pulmonary hypertension), need to look at prior imaging for comparison</a:t>
            </a:r>
          </a:p>
        </p:txBody>
      </p:sp>
      <p:sp>
        <p:nvSpPr>
          <p:cNvPr id="4" name="Slide Number Placeholder 3"/>
          <p:cNvSpPr>
            <a:spLocks noGrp="1"/>
          </p:cNvSpPr>
          <p:nvPr>
            <p:ph type="sldNum" sz="quarter" idx="5"/>
          </p:nvPr>
        </p:nvSpPr>
        <p:spPr/>
        <p:txBody>
          <a:bodyPr/>
          <a:lstStyle/>
          <a:p>
            <a:fld id="{3B513EC5-4C82-0246-BCBE-A99582B0A97C}" type="slidenum">
              <a:rPr lang="en-US" smtClean="0"/>
              <a:t>31</a:t>
            </a:fld>
            <a:endParaRPr lang="en-US"/>
          </a:p>
        </p:txBody>
      </p:sp>
    </p:spTree>
    <p:extLst>
      <p:ext uri="{BB962C8B-B14F-4D97-AF65-F5344CB8AC3E}">
        <p14:creationId xmlns:p14="http://schemas.microsoft.com/office/powerpoint/2010/main" val="36580435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https://www.pocus101.com/the-d-sign-right-heart-strain-from-pressure-vs-volume-overload/</a:t>
            </a:r>
          </a:p>
          <a:p>
            <a:endParaRPr lang="en-US" dirty="0"/>
          </a:p>
          <a:p>
            <a:r>
              <a:rPr lang="en-US" dirty="0"/>
              <a:t>Pressure Overload</a:t>
            </a:r>
          </a:p>
          <a:p>
            <a:r>
              <a:rPr lang="en-US" dirty="0"/>
              <a:t>Bows in during both systole and diastole</a:t>
            </a:r>
          </a:p>
          <a:p>
            <a:r>
              <a:rPr lang="en-US" dirty="0"/>
              <a:t>Pressures are high during both systole and diastole</a:t>
            </a:r>
          </a:p>
          <a:p>
            <a:endParaRPr lang="en-US" dirty="0"/>
          </a:p>
          <a:p>
            <a:r>
              <a:rPr lang="en-US" dirty="0"/>
              <a:t>Volume Overload</a:t>
            </a:r>
          </a:p>
          <a:p>
            <a:r>
              <a:rPr lang="en-US" dirty="0"/>
              <a:t>Diastole- Bows in/D Sign when filling, Systole- returns to normal</a:t>
            </a:r>
          </a:p>
          <a:p>
            <a:r>
              <a:rPr lang="en-US" dirty="0"/>
              <a:t>Volume increase during filling causes septal bowing but that is finished by the time we are in systole so the bowing resolves</a:t>
            </a:r>
          </a:p>
        </p:txBody>
      </p:sp>
      <p:sp>
        <p:nvSpPr>
          <p:cNvPr id="4" name="Slide Number Placeholder 3"/>
          <p:cNvSpPr>
            <a:spLocks noGrp="1"/>
          </p:cNvSpPr>
          <p:nvPr>
            <p:ph type="sldNum" sz="quarter" idx="5"/>
          </p:nvPr>
        </p:nvSpPr>
        <p:spPr/>
        <p:txBody>
          <a:bodyPr/>
          <a:lstStyle/>
          <a:p>
            <a:fld id="{3B513EC5-4C82-0246-BCBE-A99582B0A97C}" type="slidenum">
              <a:rPr lang="en-US" smtClean="0"/>
              <a:t>32</a:t>
            </a:fld>
            <a:endParaRPr lang="en-US"/>
          </a:p>
        </p:txBody>
      </p:sp>
    </p:spTree>
    <p:extLst>
      <p:ext uri="{BB962C8B-B14F-4D97-AF65-F5344CB8AC3E}">
        <p14:creationId xmlns:p14="http://schemas.microsoft.com/office/powerpoint/2010/main" val="27132343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Patient- PSS, PSSL</a:t>
            </a:r>
          </a:p>
          <a:p>
            <a:r>
              <a:rPr lang="en-US" dirty="0"/>
              <a:t>Note during Systole (Valves closed), the septum bounces back, more notable in the PSSL</a:t>
            </a:r>
          </a:p>
        </p:txBody>
      </p:sp>
      <p:sp>
        <p:nvSpPr>
          <p:cNvPr id="4" name="Slide Number Placeholder 3"/>
          <p:cNvSpPr>
            <a:spLocks noGrp="1"/>
          </p:cNvSpPr>
          <p:nvPr>
            <p:ph type="sldNum" sz="quarter" idx="5"/>
          </p:nvPr>
        </p:nvSpPr>
        <p:spPr/>
        <p:txBody>
          <a:bodyPr/>
          <a:lstStyle/>
          <a:p>
            <a:fld id="{3B513EC5-4C82-0246-BCBE-A99582B0A97C}" type="slidenum">
              <a:rPr lang="en-US" smtClean="0"/>
              <a:t>34</a:t>
            </a:fld>
            <a:endParaRPr lang="en-US"/>
          </a:p>
        </p:txBody>
      </p:sp>
    </p:spTree>
    <p:extLst>
      <p:ext uri="{BB962C8B-B14F-4D97-AF65-F5344CB8AC3E}">
        <p14:creationId xmlns:p14="http://schemas.microsoft.com/office/powerpoint/2010/main" val="10853081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IVC chart fixed- the one in Dawson &amp; </a:t>
            </a:r>
            <a:r>
              <a:rPr lang="en-US" dirty="0" err="1"/>
              <a:t>Mallin</a:t>
            </a:r>
            <a:r>
              <a:rPr lang="en-US" dirty="0"/>
              <a:t> was wrong</a:t>
            </a:r>
          </a:p>
          <a:p>
            <a:pPr lvl="1"/>
            <a:r>
              <a:rPr lang="en-US" dirty="0"/>
              <a:t>Note that some refer to RSVP also called the Tricuspid Regurgitation Pressure Gradient (TRPG)- </a:t>
            </a:r>
            <a:r>
              <a:rPr lang="en-US" dirty="0" err="1"/>
              <a:t>Alerhand</a:t>
            </a:r>
            <a:r>
              <a:rPr lang="en-US" dirty="0"/>
              <a:t> AEMUS Right Heart Lecture</a:t>
            </a:r>
          </a:p>
          <a:p>
            <a:pPr lvl="1"/>
            <a:endParaRPr lang="en-US" dirty="0"/>
          </a:p>
          <a:p>
            <a:pPr lvl="1"/>
            <a:r>
              <a:rPr lang="en-US" dirty="0"/>
              <a:t>FIRST</a:t>
            </a:r>
          </a:p>
          <a:p>
            <a:pPr lvl="1"/>
            <a:r>
              <a:rPr lang="en-US" dirty="0"/>
              <a:t>RVSP:  Use Color Doppler to look for tricuspid regurgitation (you get tricuspid </a:t>
            </a:r>
            <a:r>
              <a:rPr lang="en-US" dirty="0" err="1"/>
              <a:t>regurg</a:t>
            </a:r>
            <a:r>
              <a:rPr lang="en-US" dirty="0"/>
              <a:t> because of stretching of the annulus/valves due to higher pressures from the PE)</a:t>
            </a:r>
          </a:p>
          <a:p>
            <a:pPr lvl="1"/>
            <a:r>
              <a:rPr lang="en-US" dirty="0"/>
              <a:t>Place Continuous Wave Doppler gate over the largest jet, measure the length of the largest jet (aka peak of the blood flow).  Make sure your angle is less than 20 degrees (i.e. line it up with the jet as much as possible).  Larger angles means underestimated TRPG aka PASP</a:t>
            </a:r>
          </a:p>
          <a:p>
            <a:pPr lvl="1"/>
            <a:r>
              <a:rPr lang="en-US" dirty="0"/>
              <a:t>Software will calculate the velocity and pressure of the jet </a:t>
            </a:r>
          </a:p>
          <a:p>
            <a:pPr lvl="1"/>
            <a:r>
              <a:rPr lang="en-US" dirty="0"/>
              <a:t>FYI:  </a:t>
            </a:r>
            <a:r>
              <a:rPr lang="en-US" b="1" dirty="0"/>
              <a:t>A TR velocity of &lt;2.8m/s is considered normal and unlike to have pulmonary hypertension</a:t>
            </a:r>
            <a:endParaRPr lang="en-US" dirty="0"/>
          </a:p>
          <a:p>
            <a:pPr lvl="1"/>
            <a:endParaRPr lang="en-US" dirty="0"/>
          </a:p>
          <a:p>
            <a:pPr lvl="1"/>
            <a:r>
              <a:rPr lang="en-US" dirty="0"/>
              <a:t>THEN </a:t>
            </a:r>
          </a:p>
          <a:p>
            <a:pPr lvl="1"/>
            <a:r>
              <a:rPr lang="en-US" dirty="0"/>
              <a:t>IVC – Obtain the size and collapse percentage which corresponds with the CVP; OF NOTE, the Core Ultrasound video describes CVP as 3= collapsing, 8= normal, and 15 = plethoric which makes more sense. https://</a:t>
            </a:r>
            <a:r>
              <a:rPr lang="en-US" dirty="0" err="1"/>
              <a:t>coreultrasound.com</a:t>
            </a:r>
            <a:r>
              <a:rPr lang="en-US" dirty="0"/>
              <a:t>/60-60-sign-for-acute-pulmonary-embolism/</a:t>
            </a:r>
          </a:p>
          <a:p>
            <a:pPr lvl="1"/>
            <a:endParaRPr lang="en-US" dirty="0"/>
          </a:p>
          <a:p>
            <a:pPr lvl="1"/>
            <a:r>
              <a:rPr lang="en-US" dirty="0"/>
              <a:t>RVSP + RAP (from CVP)= PASP</a:t>
            </a:r>
          </a:p>
          <a:p>
            <a:pPr lvl="1"/>
            <a:r>
              <a:rPr lang="en-US" dirty="0"/>
              <a:t>That 4V^2 is the modified Bernoulli Equation</a:t>
            </a:r>
          </a:p>
          <a:p>
            <a:pPr lvl="1"/>
            <a:endParaRPr lang="en-US" dirty="0"/>
          </a:p>
          <a:p>
            <a:pPr lvl="1"/>
            <a:r>
              <a:rPr lang="en-US" dirty="0"/>
              <a:t>https://</a:t>
            </a:r>
            <a:r>
              <a:rPr lang="en-US" dirty="0" err="1"/>
              <a:t>www.youtube.com</a:t>
            </a:r>
            <a:r>
              <a:rPr lang="en-US" dirty="0"/>
              <a:t>/</a:t>
            </a:r>
            <a:r>
              <a:rPr lang="en-US" dirty="0" err="1"/>
              <a:t>watch?v</a:t>
            </a:r>
            <a:r>
              <a:rPr lang="en-US" dirty="0"/>
              <a:t>=zlLV7gk1RZ8 Echo Lady explanation; </a:t>
            </a:r>
            <a:r>
              <a:rPr lang="en-US" b="1" dirty="0"/>
              <a:t>A TR velocity of &lt;2.8m/s is considered normal and unlike to have pulmonary hypertension</a:t>
            </a:r>
            <a:endParaRPr lang="en-US" dirty="0"/>
          </a:p>
          <a:p>
            <a:pPr lvl="1"/>
            <a:endParaRPr lang="en-US" dirty="0"/>
          </a:p>
          <a:p>
            <a:pPr algn="l"/>
            <a:r>
              <a:rPr lang="en-US" b="0" i="0" u="none" strike="noStrike" dirty="0">
                <a:solidFill>
                  <a:srgbClr val="555555"/>
                </a:solidFill>
                <a:effectLst/>
                <a:latin typeface="Roboto" panose="020F0502020204030204" pitchFamily="34" charset="0"/>
              </a:rPr>
              <a:t>Image from:  </a:t>
            </a:r>
            <a:r>
              <a:rPr lang="en-US" b="0" i="0" u="none" strike="noStrike" dirty="0">
                <a:solidFill>
                  <a:srgbClr val="111111"/>
                </a:solidFill>
                <a:effectLst/>
                <a:latin typeface="Roboto" panose="02000000000000000000" pitchFamily="2" charset="0"/>
              </a:rPr>
              <a:t>Solitary Pulmonary Artery Intima Sarcoma Manifesting as Pulmonary Embolism and Subacute Cor Pulmonale</a:t>
            </a:r>
          </a:p>
          <a:p>
            <a:pPr algn="l">
              <a:buFont typeface="Arial" panose="020B0604020202020204" pitchFamily="34" charset="0"/>
              <a:buChar char="•"/>
            </a:pPr>
            <a:r>
              <a:rPr lang="en-US" b="0" i="0" u="none" strike="noStrike" dirty="0">
                <a:solidFill>
                  <a:srgbClr val="111111"/>
                </a:solidFill>
                <a:effectLst/>
                <a:latin typeface="var(--nova-font-family-sans-serif)"/>
              </a:rPr>
              <a:t>January 2009</a:t>
            </a:r>
          </a:p>
          <a:p>
            <a:pPr algn="l">
              <a:buFont typeface="Arial" panose="020B0604020202020204" pitchFamily="34" charset="0"/>
              <a:buChar char="•"/>
            </a:pPr>
            <a:r>
              <a:rPr lang="en-US" b="0" i="0" u="none" strike="noStrike" dirty="0">
                <a:solidFill>
                  <a:srgbClr val="111111"/>
                </a:solidFill>
                <a:effectLst/>
                <a:latin typeface="var(--nova-font-family-sans-serif)"/>
              </a:rPr>
              <a:t>Circulation 120(22):2269-2270</a:t>
            </a:r>
          </a:p>
          <a:p>
            <a:endParaRPr lang="en-US" dirty="0"/>
          </a:p>
        </p:txBody>
      </p:sp>
      <p:sp>
        <p:nvSpPr>
          <p:cNvPr id="4" name="Slide Number Placeholder 3"/>
          <p:cNvSpPr>
            <a:spLocks noGrp="1"/>
          </p:cNvSpPr>
          <p:nvPr>
            <p:ph type="sldNum" sz="quarter" idx="5"/>
          </p:nvPr>
        </p:nvSpPr>
        <p:spPr/>
        <p:txBody>
          <a:bodyPr/>
          <a:lstStyle/>
          <a:p>
            <a:fld id="{3B513EC5-4C82-0246-BCBE-A99582B0A97C}" type="slidenum">
              <a:rPr lang="en-US" smtClean="0"/>
              <a:t>35</a:t>
            </a:fld>
            <a:endParaRPr lang="en-US"/>
          </a:p>
        </p:txBody>
      </p:sp>
    </p:spTree>
    <p:extLst>
      <p:ext uri="{BB962C8B-B14F-4D97-AF65-F5344CB8AC3E}">
        <p14:creationId xmlns:p14="http://schemas.microsoft.com/office/powerpoint/2010/main" val="32171810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www.ncbi.nlm.nih.gov</a:t>
            </a:r>
            <a:r>
              <a:rPr lang="en-US" dirty="0"/>
              <a:t>/</a:t>
            </a:r>
            <a:r>
              <a:rPr lang="en-US" dirty="0" err="1"/>
              <a:t>pmc</a:t>
            </a:r>
            <a:r>
              <a:rPr lang="en-US" dirty="0"/>
              <a:t>/articles/PMC8551422/</a:t>
            </a:r>
          </a:p>
          <a:p>
            <a:endParaRPr lang="en-US" dirty="0"/>
          </a:p>
          <a:p>
            <a:endParaRPr lang="en-US" dirty="0"/>
          </a:p>
        </p:txBody>
      </p:sp>
      <p:sp>
        <p:nvSpPr>
          <p:cNvPr id="4" name="Slide Number Placeholder 3"/>
          <p:cNvSpPr>
            <a:spLocks noGrp="1"/>
          </p:cNvSpPr>
          <p:nvPr>
            <p:ph type="sldNum" sz="quarter" idx="5"/>
          </p:nvPr>
        </p:nvSpPr>
        <p:spPr/>
        <p:txBody>
          <a:bodyPr/>
          <a:lstStyle/>
          <a:p>
            <a:fld id="{3B513EC5-4C82-0246-BCBE-A99582B0A97C}" type="slidenum">
              <a:rPr lang="en-US" smtClean="0"/>
              <a:t>36</a:t>
            </a:fld>
            <a:endParaRPr lang="en-US"/>
          </a:p>
        </p:txBody>
      </p:sp>
    </p:spTree>
    <p:extLst>
      <p:ext uri="{BB962C8B-B14F-4D97-AF65-F5344CB8AC3E}">
        <p14:creationId xmlns:p14="http://schemas.microsoft.com/office/powerpoint/2010/main" val="10478183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t>
            </a:r>
            <a:r>
              <a:rPr lang="en-US" dirty="0" err="1"/>
              <a:t>Alerhands</a:t>
            </a:r>
            <a:r>
              <a:rPr lang="en-US" dirty="0"/>
              <a:t> RH Lecture</a:t>
            </a:r>
          </a:p>
          <a:p>
            <a:endParaRPr lang="en-US" dirty="0"/>
          </a:p>
          <a:p>
            <a:r>
              <a:rPr lang="en-US" dirty="0"/>
              <a:t>If you are are looking at PASP in someone with chronic </a:t>
            </a:r>
            <a:r>
              <a:rPr lang="en-US" dirty="0" err="1"/>
              <a:t>pHTN</a:t>
            </a:r>
            <a:endParaRPr lang="en-US" dirty="0"/>
          </a:p>
          <a:p>
            <a:endParaRPr lang="en-US" dirty="0"/>
          </a:p>
          <a:p>
            <a:r>
              <a:rPr lang="en-US" dirty="0"/>
              <a:t>If RV hypertrophied, will have higher pressure than RA</a:t>
            </a:r>
          </a:p>
          <a:p>
            <a:r>
              <a:rPr lang="en-US" dirty="0"/>
              <a:t>If PASP &gt;60mmHG, then it’s chronic and higher values are worse mortality</a:t>
            </a:r>
          </a:p>
        </p:txBody>
      </p:sp>
      <p:sp>
        <p:nvSpPr>
          <p:cNvPr id="4" name="Slide Number Placeholder 3"/>
          <p:cNvSpPr>
            <a:spLocks noGrp="1"/>
          </p:cNvSpPr>
          <p:nvPr>
            <p:ph type="sldNum" sz="quarter" idx="5"/>
          </p:nvPr>
        </p:nvSpPr>
        <p:spPr/>
        <p:txBody>
          <a:bodyPr/>
          <a:lstStyle/>
          <a:p>
            <a:fld id="{3B513EC5-4C82-0246-BCBE-A99582B0A97C}" type="slidenum">
              <a:rPr lang="en-US" smtClean="0"/>
              <a:t>37</a:t>
            </a:fld>
            <a:endParaRPr lang="en-US"/>
          </a:p>
        </p:txBody>
      </p:sp>
    </p:spTree>
    <p:extLst>
      <p:ext uri="{BB962C8B-B14F-4D97-AF65-F5344CB8AC3E}">
        <p14:creationId xmlns:p14="http://schemas.microsoft.com/office/powerpoint/2010/main" val="8349491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PASP is very high, it’s actually more consistent with chronic pulmonary hypertension; mild-to-moderately high PASP more acute, perhaps a PE!</a:t>
            </a:r>
          </a:p>
          <a:p>
            <a:endParaRPr lang="en-US" dirty="0"/>
          </a:p>
          <a:p>
            <a:r>
              <a:rPr lang="en-US" dirty="0"/>
              <a:t>https://</a:t>
            </a:r>
            <a:r>
              <a:rPr lang="en-US" dirty="0" err="1"/>
              <a:t>coreultrasound.com</a:t>
            </a:r>
            <a:r>
              <a:rPr lang="en-US" dirty="0"/>
              <a:t>/60-60-sign-for-acute-pulmonary-embolism/</a:t>
            </a:r>
          </a:p>
          <a:p>
            <a:endParaRPr lang="en-US" dirty="0"/>
          </a:p>
          <a:p>
            <a:r>
              <a:rPr lang="en-US" dirty="0"/>
              <a:t>Due to higher pressures, the normally compliant wide waves will be more narrow, indicating a faster acceleration time</a:t>
            </a:r>
          </a:p>
        </p:txBody>
      </p:sp>
      <p:sp>
        <p:nvSpPr>
          <p:cNvPr id="4" name="Slide Number Placeholder 3"/>
          <p:cNvSpPr>
            <a:spLocks noGrp="1"/>
          </p:cNvSpPr>
          <p:nvPr>
            <p:ph type="sldNum" sz="quarter" idx="5"/>
          </p:nvPr>
        </p:nvSpPr>
        <p:spPr/>
        <p:txBody>
          <a:bodyPr/>
          <a:lstStyle/>
          <a:p>
            <a:fld id="{3B513EC5-4C82-0246-BCBE-A99582B0A97C}" type="slidenum">
              <a:rPr lang="en-US" smtClean="0"/>
              <a:t>38</a:t>
            </a:fld>
            <a:endParaRPr lang="en-US"/>
          </a:p>
        </p:txBody>
      </p:sp>
    </p:spTree>
    <p:extLst>
      <p:ext uri="{BB962C8B-B14F-4D97-AF65-F5344CB8AC3E}">
        <p14:creationId xmlns:p14="http://schemas.microsoft.com/office/powerpoint/2010/main" val="25723476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rather than the nice smooth dome you know how notching like on the right, that is concerning for higher risk PE.  </a:t>
            </a:r>
            <a:r>
              <a:rPr lang="en-US" dirty="0" err="1"/>
              <a:t>MidSystolic</a:t>
            </a:r>
            <a:r>
              <a:rPr lang="en-US" dirty="0"/>
              <a:t> Notching</a:t>
            </a:r>
          </a:p>
          <a:p>
            <a:endParaRPr lang="en-US" dirty="0"/>
          </a:p>
          <a:p>
            <a:r>
              <a:rPr lang="en-US" dirty="0"/>
              <a:t>HOWEVER, if you have EARLY Systolic Notching, it’s even more concerning for a large PE</a:t>
            </a:r>
          </a:p>
          <a:p>
            <a:endParaRPr lang="en-US" dirty="0"/>
          </a:p>
          <a:p>
            <a:r>
              <a:rPr lang="en-US" dirty="0" err="1"/>
              <a:t>Alerhand</a:t>
            </a:r>
            <a:r>
              <a:rPr lang="en-US" dirty="0"/>
              <a:t> RH AEMUS lecture</a:t>
            </a:r>
          </a:p>
        </p:txBody>
      </p:sp>
      <p:sp>
        <p:nvSpPr>
          <p:cNvPr id="4" name="Slide Number Placeholder 3"/>
          <p:cNvSpPr>
            <a:spLocks noGrp="1"/>
          </p:cNvSpPr>
          <p:nvPr>
            <p:ph type="sldNum" sz="quarter" idx="5"/>
          </p:nvPr>
        </p:nvSpPr>
        <p:spPr/>
        <p:txBody>
          <a:bodyPr/>
          <a:lstStyle/>
          <a:p>
            <a:fld id="{3B513EC5-4C82-0246-BCBE-A99582B0A97C}" type="slidenum">
              <a:rPr lang="en-US" smtClean="0"/>
              <a:t>39</a:t>
            </a:fld>
            <a:endParaRPr lang="en-US"/>
          </a:p>
        </p:txBody>
      </p:sp>
    </p:spTree>
    <p:extLst>
      <p:ext uri="{BB962C8B-B14F-4D97-AF65-F5344CB8AC3E}">
        <p14:creationId xmlns:p14="http://schemas.microsoft.com/office/powerpoint/2010/main" val="29575291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 in normal vs PE vs PHT</a:t>
            </a:r>
          </a:p>
          <a:p>
            <a:endParaRPr lang="en-US" dirty="0"/>
          </a:p>
          <a:p>
            <a:endParaRPr lang="en-US" dirty="0"/>
          </a:p>
        </p:txBody>
      </p:sp>
      <p:sp>
        <p:nvSpPr>
          <p:cNvPr id="4" name="Slide Number Placeholder 3"/>
          <p:cNvSpPr>
            <a:spLocks noGrp="1"/>
          </p:cNvSpPr>
          <p:nvPr>
            <p:ph type="sldNum" sz="quarter" idx="5"/>
          </p:nvPr>
        </p:nvSpPr>
        <p:spPr/>
        <p:txBody>
          <a:bodyPr/>
          <a:lstStyle/>
          <a:p>
            <a:fld id="{3B513EC5-4C82-0246-BCBE-A99582B0A97C}" type="slidenum">
              <a:rPr lang="en-US" smtClean="0"/>
              <a:t>40</a:t>
            </a:fld>
            <a:endParaRPr lang="en-US"/>
          </a:p>
        </p:txBody>
      </p:sp>
    </p:spTree>
    <p:extLst>
      <p:ext uri="{BB962C8B-B14F-4D97-AF65-F5344CB8AC3E}">
        <p14:creationId xmlns:p14="http://schemas.microsoft.com/office/powerpoint/2010/main" val="39848032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Normal has a nice large dome and longer time to acceleration because </a:t>
            </a:r>
            <a:r>
              <a:rPr lang="en-US" dirty="0" err="1"/>
              <a:t>pulm</a:t>
            </a:r>
            <a:r>
              <a:rPr lang="en-US" dirty="0"/>
              <a:t> artery nice and compliant</a:t>
            </a:r>
          </a:p>
          <a:p>
            <a:endParaRPr lang="en-US" dirty="0"/>
          </a:p>
          <a:p>
            <a:r>
              <a:rPr lang="en-US" dirty="0"/>
              <a:t>PE tends to be less than 60 and with spike (i.e. faster acceleration time due to higher pressure from PE)</a:t>
            </a:r>
          </a:p>
          <a:p>
            <a:endParaRPr lang="en-US" dirty="0"/>
          </a:p>
          <a:p>
            <a:r>
              <a:rPr lang="en-US" dirty="0" err="1"/>
              <a:t>pulmHTN</a:t>
            </a:r>
            <a:r>
              <a:rPr lang="en-US" dirty="0"/>
              <a:t> is spike but chronic so still longer than 60</a:t>
            </a:r>
          </a:p>
          <a:p>
            <a:endParaRPr lang="en-US" dirty="0"/>
          </a:p>
          <a:p>
            <a:r>
              <a:rPr lang="en-US" dirty="0"/>
              <a:t>Mid-systolic notching can be seen in PE or </a:t>
            </a:r>
            <a:r>
              <a:rPr lang="en-US" dirty="0" err="1"/>
              <a:t>pulm</a:t>
            </a:r>
            <a:r>
              <a:rPr lang="en-US" dirty="0"/>
              <a:t> HTN </a:t>
            </a:r>
          </a:p>
          <a:p>
            <a:endParaRPr lang="en-US" dirty="0"/>
          </a:p>
          <a:p>
            <a:r>
              <a:rPr lang="en-US" dirty="0"/>
              <a:t>EARLY systolic notching – less travel time to for your waves to hit your wall (of clot) so higher risk PE</a:t>
            </a:r>
          </a:p>
        </p:txBody>
      </p:sp>
      <p:sp>
        <p:nvSpPr>
          <p:cNvPr id="4" name="Slide Number Placeholder 3"/>
          <p:cNvSpPr>
            <a:spLocks noGrp="1"/>
          </p:cNvSpPr>
          <p:nvPr>
            <p:ph type="sldNum" sz="quarter" idx="5"/>
          </p:nvPr>
        </p:nvSpPr>
        <p:spPr/>
        <p:txBody>
          <a:bodyPr/>
          <a:lstStyle/>
          <a:p>
            <a:fld id="{3B513EC5-4C82-0246-BCBE-A99582B0A97C}" type="slidenum">
              <a:rPr lang="en-US" smtClean="0"/>
              <a:t>41</a:t>
            </a:fld>
            <a:endParaRPr lang="en-US"/>
          </a:p>
        </p:txBody>
      </p:sp>
    </p:spTree>
    <p:extLst>
      <p:ext uri="{BB962C8B-B14F-4D97-AF65-F5344CB8AC3E}">
        <p14:creationId xmlns:p14="http://schemas.microsoft.com/office/powerpoint/2010/main" val="1988050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McConnell’s Sign- hypokinetic right free wall with normal contraction of apex (appears almost hyperkinetic but it’s just moving normally because supplied by the LAD).  Also note the septal bowing!</a:t>
            </a:r>
          </a:p>
          <a:p>
            <a:endParaRPr lang="en-US" dirty="0"/>
          </a:p>
          <a:p>
            <a:r>
              <a:rPr lang="en-US" dirty="0"/>
              <a:t>Acute Right MI may have a McConnell’s sign!</a:t>
            </a:r>
          </a:p>
          <a:p>
            <a:endParaRPr lang="en-US" dirty="0"/>
          </a:p>
          <a:p>
            <a:r>
              <a:rPr lang="en-US" dirty="0"/>
              <a:t>“Casazza F, </a:t>
            </a:r>
            <a:r>
              <a:rPr lang="en-US" dirty="0" err="1"/>
              <a:t>Bongarzoni</a:t>
            </a:r>
            <a:r>
              <a:rPr lang="en-US" dirty="0"/>
              <a:t> A, </a:t>
            </a:r>
            <a:r>
              <a:rPr lang="en-US" dirty="0" err="1"/>
              <a:t>Capozi</a:t>
            </a:r>
            <a:r>
              <a:rPr lang="en-US" dirty="0"/>
              <a:t> A, et al. Regional right ventricular dysfunction in acute pulmonary embolism and right ventricular infarction. </a:t>
            </a:r>
            <a:r>
              <a:rPr lang="en-US" dirty="0" err="1"/>
              <a:t>Eur</a:t>
            </a:r>
            <a:r>
              <a:rPr lang="en-US" dirty="0"/>
              <a:t> J. Echocardiography. 2005 Jan;6(1):11-4. </a:t>
            </a:r>
          </a:p>
          <a:p>
            <a:r>
              <a:rPr lang="en-US" dirty="0"/>
              <a:t>”</a:t>
            </a:r>
          </a:p>
          <a:p>
            <a:endParaRPr lang="en-US" dirty="0"/>
          </a:p>
          <a:p>
            <a:r>
              <a:rPr lang="en-US" dirty="0"/>
              <a:t>Excerpt From</a:t>
            </a:r>
          </a:p>
          <a:p>
            <a:r>
              <a:rPr lang="en-US" dirty="0"/>
              <a:t>Introduction to Bedside Ultrasound: Volume 2</a:t>
            </a:r>
          </a:p>
          <a:p>
            <a:r>
              <a:rPr lang="en-US" dirty="0"/>
              <a:t>Mike </a:t>
            </a:r>
            <a:r>
              <a:rPr lang="en-US" dirty="0" err="1"/>
              <a:t>Mallin</a:t>
            </a:r>
            <a:r>
              <a:rPr lang="en-US" dirty="0"/>
              <a:t> &amp; Matthew Dawson</a:t>
            </a:r>
          </a:p>
        </p:txBody>
      </p:sp>
      <p:sp>
        <p:nvSpPr>
          <p:cNvPr id="4" name="Slide Number Placeholder 3"/>
          <p:cNvSpPr>
            <a:spLocks noGrp="1"/>
          </p:cNvSpPr>
          <p:nvPr>
            <p:ph type="sldNum" sz="quarter" idx="5"/>
          </p:nvPr>
        </p:nvSpPr>
        <p:spPr/>
        <p:txBody>
          <a:bodyPr/>
          <a:lstStyle/>
          <a:p>
            <a:fld id="{3B513EC5-4C82-0246-BCBE-A99582B0A97C}" type="slidenum">
              <a:rPr lang="en-US" smtClean="0"/>
              <a:t>43</a:t>
            </a:fld>
            <a:endParaRPr lang="en-US"/>
          </a:p>
        </p:txBody>
      </p:sp>
    </p:spTree>
    <p:extLst>
      <p:ext uri="{BB962C8B-B14F-4D97-AF65-F5344CB8AC3E}">
        <p14:creationId xmlns:p14="http://schemas.microsoft.com/office/powerpoint/2010/main" val="38422244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still a clinical diagnosis but we can look for early signs</a:t>
            </a:r>
          </a:p>
          <a:p>
            <a:endParaRPr lang="en-US" dirty="0"/>
          </a:p>
          <a:p>
            <a:r>
              <a:rPr lang="en-US" dirty="0"/>
              <a:t>Subxiphoid with RV systolic collapse</a:t>
            </a:r>
          </a:p>
        </p:txBody>
      </p:sp>
      <p:sp>
        <p:nvSpPr>
          <p:cNvPr id="4" name="Slide Number Placeholder 3"/>
          <p:cNvSpPr>
            <a:spLocks noGrp="1"/>
          </p:cNvSpPr>
          <p:nvPr>
            <p:ph type="sldNum" sz="quarter" idx="5"/>
          </p:nvPr>
        </p:nvSpPr>
        <p:spPr/>
        <p:txBody>
          <a:bodyPr/>
          <a:lstStyle/>
          <a:p>
            <a:fld id="{3B513EC5-4C82-0246-BCBE-A99582B0A97C}" type="slidenum">
              <a:rPr lang="en-US" smtClean="0"/>
              <a:t>44</a:t>
            </a:fld>
            <a:endParaRPr lang="en-US"/>
          </a:p>
        </p:txBody>
      </p:sp>
    </p:spTree>
    <p:extLst>
      <p:ext uri="{BB962C8B-B14F-4D97-AF65-F5344CB8AC3E}">
        <p14:creationId xmlns:p14="http://schemas.microsoft.com/office/powerpoint/2010/main" val="18611962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E wave- early diastole (when the RV collapses), A wave = atrial kick</a:t>
            </a:r>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br>
              <a:rPr lang="en-US" sz="1200" b="0" i="0" u="none" strike="noStrike" kern="1200" dirty="0">
                <a:solidFill>
                  <a:schemeClr val="tx1"/>
                </a:solidFill>
                <a:effectLst/>
                <a:latin typeface="+mn-lt"/>
                <a:ea typeface="+mn-ea"/>
                <a:cs typeface="+mn-cs"/>
              </a:rPr>
            </a:br>
            <a:r>
              <a:rPr lang="en-US" sz="1200" b="0" i="0" u="none" strike="noStrike" kern="1200" dirty="0">
                <a:solidFill>
                  <a:schemeClr val="tx1"/>
                </a:solidFill>
                <a:effectLst/>
                <a:latin typeface="+mn-lt"/>
                <a:ea typeface="+mn-ea"/>
                <a:cs typeface="+mn-cs"/>
              </a:rPr>
              <a:t>From POCUS ATLAS:  </a:t>
            </a:r>
            <a:r>
              <a:rPr lang="en-US" sz="1200" b="1" i="0" u="none" strike="noStrike" kern="1200" dirty="0">
                <a:solidFill>
                  <a:schemeClr val="tx1"/>
                </a:solidFill>
                <a:effectLst/>
                <a:latin typeface="+mn-lt"/>
                <a:ea typeface="+mn-ea"/>
                <a:cs typeface="+mn-cs"/>
              </a:rPr>
              <a:t>Cardiac Tamponade RV Diastolic Collapse M-mode</a:t>
            </a:r>
          </a:p>
          <a:p>
            <a:r>
              <a:rPr lang="en-US" sz="1200" b="0" i="0" u="none" strike="noStrike" kern="1200" dirty="0">
                <a:solidFill>
                  <a:schemeClr val="tx1"/>
                </a:solidFill>
                <a:effectLst/>
                <a:latin typeface="+mn-lt"/>
                <a:ea typeface="+mn-ea"/>
                <a:cs typeface="+mn-cs"/>
              </a:rPr>
              <a:t>41 </a:t>
            </a:r>
            <a:r>
              <a:rPr lang="en-US" sz="1200" b="0" i="0" u="none" strike="noStrike" kern="1200" dirty="0" err="1">
                <a:solidFill>
                  <a:schemeClr val="tx1"/>
                </a:solidFill>
                <a:effectLst/>
                <a:latin typeface="+mn-lt"/>
                <a:ea typeface="+mn-ea"/>
                <a:cs typeface="+mn-cs"/>
              </a:rPr>
              <a:t>yo</a:t>
            </a:r>
            <a:r>
              <a:rPr lang="en-US" sz="1200" b="0" i="0" u="none" strike="noStrike" kern="1200" dirty="0">
                <a:solidFill>
                  <a:schemeClr val="tx1"/>
                </a:solidFill>
                <a:effectLst/>
                <a:latin typeface="+mn-lt"/>
                <a:ea typeface="+mn-ea"/>
                <a:cs typeface="+mn-cs"/>
              </a:rPr>
              <a:t> M with history of stage 4 lung cancer presents with AMS and dyspnea, normotensive and tachycardic to 140s.</a:t>
            </a:r>
          </a:p>
          <a:p>
            <a:r>
              <a:rPr lang="en-US" sz="1200" b="0" i="0" u="none" strike="noStrike" kern="1200" dirty="0">
                <a:solidFill>
                  <a:schemeClr val="tx1"/>
                </a:solidFill>
                <a:effectLst/>
                <a:latin typeface="+mn-lt"/>
                <a:ea typeface="+mn-ea"/>
                <a:cs typeface="+mn-cs"/>
              </a:rPr>
              <a:t>Parasternal long view showed moderate pericardial effusion with RV collapse. With M mode we are able to see the RV wall collapse (top line) corresponds with the mitral valve opening i.e. it occurs during diastole. Even though the patient was normotensive he was taken to the OR for a pericardial window within the hour given this evidence of </a:t>
            </a:r>
            <a:r>
              <a:rPr lang="en-US" sz="1200" b="1" i="0" u="none" strike="noStrike" kern="1200" dirty="0">
                <a:solidFill>
                  <a:schemeClr val="tx1"/>
                </a:solidFill>
                <a:effectLst/>
                <a:latin typeface="+mn-lt"/>
                <a:ea typeface="+mn-ea"/>
                <a:cs typeface="+mn-cs"/>
              </a:rPr>
              <a:t>echocardiographic tamponade</a:t>
            </a:r>
            <a:r>
              <a:rPr lang="en-US" sz="1200" b="0" i="0" u="none" strike="noStrike"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rPr>
              <a:t>Nathan </a:t>
            </a:r>
            <a:r>
              <a:rPr lang="en-US" sz="1200" b="0" i="0" u="none" strike="noStrike" kern="1200" dirty="0" err="1">
                <a:solidFill>
                  <a:schemeClr val="tx1"/>
                </a:solidFill>
                <a:effectLst/>
                <a:latin typeface="+mn-lt"/>
                <a:ea typeface="+mn-ea"/>
                <a:cs typeface="+mn-cs"/>
              </a:rPr>
              <a:t>Kabariti</a:t>
            </a:r>
            <a:r>
              <a:rPr lang="en-US" sz="1200" b="0" i="0" u="none" strike="noStrike" kern="1200" dirty="0">
                <a:solidFill>
                  <a:schemeClr val="tx1"/>
                </a:solidFill>
                <a:effectLst/>
                <a:latin typeface="+mn-lt"/>
                <a:ea typeface="+mn-ea"/>
                <a:cs typeface="+mn-cs"/>
              </a:rPr>
              <a:t> MS4, Dr. Charles Murchison, Dr. John Riggins, Dr. Donald </a:t>
            </a:r>
            <a:r>
              <a:rPr lang="en-US" sz="1200" b="0" i="0" u="none" strike="noStrike" kern="1200" dirty="0" err="1">
                <a:solidFill>
                  <a:schemeClr val="tx1"/>
                </a:solidFill>
                <a:effectLst/>
                <a:latin typeface="+mn-lt"/>
                <a:ea typeface="+mn-ea"/>
                <a:cs typeface="+mn-cs"/>
              </a:rPr>
              <a:t>Doukas</a:t>
            </a:r>
            <a:r>
              <a:rPr lang="en-US" sz="1200" b="0" i="0" u="none" strike="noStrike" kern="1200" dirty="0">
                <a:solidFill>
                  <a:schemeClr val="tx1"/>
                </a:solidFill>
                <a:effectLst/>
                <a:latin typeface="+mn-lt"/>
                <a:ea typeface="+mn-ea"/>
                <a:cs typeface="+mn-cs"/>
              </a:rPr>
              <a:t> - Kings County Emergency Medicine</a:t>
            </a:r>
            <a:br>
              <a:rPr lang="en-US" sz="1200" b="0" i="0" u="none" strike="noStrike"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3B513EC5-4C82-0246-BCBE-A99582B0A97C}" type="slidenum">
              <a:rPr lang="en-US" smtClean="0"/>
              <a:t>45</a:t>
            </a:fld>
            <a:endParaRPr lang="en-US"/>
          </a:p>
        </p:txBody>
      </p:sp>
    </p:spTree>
    <p:extLst>
      <p:ext uri="{BB962C8B-B14F-4D97-AF65-F5344CB8AC3E}">
        <p14:creationId xmlns:p14="http://schemas.microsoft.com/office/powerpoint/2010/main" val="10718206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emcrit.org</a:t>
            </a:r>
            <a:r>
              <a:rPr lang="en-US" dirty="0"/>
              <a:t>/wp-content/uploads/2020/08/Is-it-</a:t>
            </a:r>
            <a:r>
              <a:rPr lang="en-US" dirty="0" err="1"/>
              <a:t>tamponad</a:t>
            </a:r>
            <a:r>
              <a:rPr lang="en-US" dirty="0"/>
              <a:t>-</a:t>
            </a:r>
            <a:r>
              <a:rPr lang="en-US" dirty="0" err="1"/>
              <a:t>Alerhand.pdf</a:t>
            </a:r>
            <a:endParaRPr lang="en-US" dirty="0"/>
          </a:p>
          <a:p>
            <a:r>
              <a:rPr lang="en-US" b="1" dirty="0"/>
              <a:t>Ventricular Interdependence is the basis for pulsus paradoxus which is seen as a palpable diminution of the radial pulse or drop in systolic bp of more than 10mmHg with inspiration.-</a:t>
            </a:r>
            <a:r>
              <a:rPr lang="en-US" b="1" dirty="0" err="1"/>
              <a:t>Chiem</a:t>
            </a:r>
            <a:r>
              <a:rPr lang="en-US" b="1" dirty="0"/>
              <a:t> EUS board book. During diastole- Breathe in and the RV collapses- blood has no where to go but the RV is getting filled (diastole) so it pushes on the intraventricular septum making it harder for the LV to fill and causing a decrease in cardiac output.  The reverse happens during expiration.</a:t>
            </a:r>
          </a:p>
          <a:p>
            <a:endParaRPr lang="en-US" dirty="0"/>
          </a:p>
          <a:p>
            <a:r>
              <a:rPr lang="en-US" dirty="0"/>
              <a:t>Place the Pulse Wave Doppler Gait over the MV when in A4C</a:t>
            </a:r>
          </a:p>
          <a:p>
            <a:endParaRPr lang="en-US" dirty="0"/>
          </a:p>
          <a:p>
            <a:r>
              <a:rPr lang="en-US" dirty="0"/>
              <a:t>As we breathe in, intrathoracic pressure becomes negative as the diaphragm drops/lungs expand.  </a:t>
            </a:r>
            <a:r>
              <a:rPr lang="en-US" b="1" dirty="0"/>
              <a:t>Pulmonary arter</a:t>
            </a:r>
            <a:r>
              <a:rPr lang="en-US" dirty="0"/>
              <a:t>y </a:t>
            </a:r>
            <a:r>
              <a:rPr lang="en-US" b="1" dirty="0"/>
              <a:t>pressure decreases </a:t>
            </a:r>
            <a:r>
              <a:rPr lang="en-US" dirty="0"/>
              <a:t>and so more blood can flow across the valves. We have increased preload and increased filling. As we breathe out, the left side fills and the pressure increase which is approximately the same as the right side. This is normal.   There should be no more than 15-25% variation for the mitral and tricuspid flows respectively.</a:t>
            </a:r>
          </a:p>
          <a:p>
            <a:endParaRPr lang="en-US" dirty="0"/>
          </a:p>
          <a:p>
            <a:r>
              <a:rPr lang="en-US" dirty="0"/>
              <a:t>In the case of tamponade, the intrapericardial pressure is greater than the pressure in the heart, causing RV diastolic or RA systolic collapse.  As such, the intraventricular septum bows toward the LV due to pressure gradients (the RV and LV pressures are equalized when normally RV pressure is less).  This causes the flow to decrease and you will see a drop of &gt;25% across the mitral valve when comparing expiration to inspiration in someone with tamponade (or 40% across tricuspid)</a:t>
            </a:r>
          </a:p>
          <a:p>
            <a:endParaRPr lang="en-US" dirty="0"/>
          </a:p>
          <a:p>
            <a:r>
              <a:rPr lang="en-US" dirty="0"/>
              <a:t>From </a:t>
            </a:r>
            <a:r>
              <a:rPr lang="en-US" dirty="0" err="1"/>
              <a:t>Alerhand’s</a:t>
            </a:r>
            <a:r>
              <a:rPr lang="en-US" dirty="0"/>
              <a:t> Paper: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dvTT5235d5a9"/>
              </a:rPr>
              <a:t>Pulsus paradoxus is the exaggeration of the normal respiratory variation in systolic blood pressure (SBP) that can occur with tamponade. During inspiration (negative intrathoracic pressure), air is pulled into the lungs. There is a drop in pulmonary vascular resistance, and blood </a:t>
            </a:r>
            <a:r>
              <a:rPr lang="en-US" sz="1800" dirty="0">
                <a:effectLst/>
                <a:latin typeface="AdvTT5235d5a9+fb"/>
              </a:rPr>
              <a:t>fl</a:t>
            </a:r>
            <a:r>
              <a:rPr lang="en-US" sz="1800" dirty="0">
                <a:effectLst/>
                <a:latin typeface="AdvTT5235d5a9"/>
              </a:rPr>
              <a:t>ow through the right side of the heart (across the TV) increases. The two ventricles, and now the effusion as well, compete for space within the pericardial sac. The increased intrapericardial pressure from the effusion causes the </a:t>
            </a:r>
            <a:r>
              <a:rPr lang="en-US" sz="1800" b="1" dirty="0">
                <a:effectLst/>
                <a:latin typeface="AdvTT5235d5a9"/>
              </a:rPr>
              <a:t>RV and LV end-diastolic pressures to equalize</a:t>
            </a:r>
            <a:r>
              <a:rPr lang="en-US" sz="1800" dirty="0">
                <a:effectLst/>
                <a:latin typeface="AdvTT5235d5a9"/>
              </a:rPr>
              <a:t>. As a result, with inspiration, the intraventricular </a:t>
            </a:r>
            <a:r>
              <a:rPr lang="en-US" sz="1800" b="1" dirty="0">
                <a:effectLst/>
                <a:latin typeface="AdvTT5235d5a9"/>
              </a:rPr>
              <a:t>septum indents further toward the LV </a:t>
            </a:r>
            <a:r>
              <a:rPr lang="en-US" sz="1800" dirty="0">
                <a:effectLst/>
                <a:latin typeface="AdvTT5235d5a9"/>
              </a:rPr>
              <a:t>(versus without an effusion) in an exaggeration of ventricular interdependence. Less blood thereby </a:t>
            </a:r>
            <a:r>
              <a:rPr lang="en-US" sz="1800" dirty="0">
                <a:effectLst/>
                <a:latin typeface="AdvTT5235d5a9+fb"/>
              </a:rPr>
              <a:t>fl</a:t>
            </a:r>
            <a:r>
              <a:rPr lang="en-US" sz="1800" dirty="0">
                <a:effectLst/>
                <a:latin typeface="AdvTT5235d5a9"/>
              </a:rPr>
              <a:t>ows through the left side of the heart (across the MV) and leads to a drop in LV stroke volume. This manifests as the abnormally large decrease in SBP </a:t>
            </a:r>
            <a:r>
              <a:rPr lang="en-US" sz="1800" dirty="0">
                <a:effectLst/>
                <a:latin typeface="AdvTT454a7a89"/>
              </a:rPr>
              <a:t>&gt; </a:t>
            </a:r>
            <a:r>
              <a:rPr lang="en-US" sz="1800" dirty="0">
                <a:effectLst/>
                <a:latin typeface="AdvTT5235d5a9"/>
              </a:rPr>
              <a:t>20 mmHg seen with pulsus paradoxus.”</a:t>
            </a:r>
            <a:endParaRPr lang="en-US" dirty="0"/>
          </a:p>
          <a:p>
            <a:endParaRPr lang="en-US" dirty="0"/>
          </a:p>
        </p:txBody>
      </p:sp>
      <p:sp>
        <p:nvSpPr>
          <p:cNvPr id="4" name="Slide Number Placeholder 3"/>
          <p:cNvSpPr>
            <a:spLocks noGrp="1"/>
          </p:cNvSpPr>
          <p:nvPr>
            <p:ph type="sldNum" sz="quarter" idx="5"/>
          </p:nvPr>
        </p:nvSpPr>
        <p:spPr/>
        <p:txBody>
          <a:bodyPr/>
          <a:lstStyle/>
          <a:p>
            <a:fld id="{3B513EC5-4C82-0246-BCBE-A99582B0A97C}" type="slidenum">
              <a:rPr lang="en-US" smtClean="0"/>
              <a:t>46</a:t>
            </a:fld>
            <a:endParaRPr lang="en-US"/>
          </a:p>
        </p:txBody>
      </p:sp>
    </p:spTree>
    <p:extLst>
      <p:ext uri="{BB962C8B-B14F-4D97-AF65-F5344CB8AC3E}">
        <p14:creationId xmlns:p14="http://schemas.microsoft.com/office/powerpoint/2010/main" val="36963993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onlinelibrary.wiley.com</a:t>
            </a:r>
            <a:r>
              <a:rPr lang="en-US" dirty="0"/>
              <a:t>/</a:t>
            </a:r>
            <a:r>
              <a:rPr lang="en-US" dirty="0" err="1"/>
              <a:t>doi</a:t>
            </a:r>
            <a:r>
              <a:rPr lang="en-US" dirty="0"/>
              <a:t>/10.1111/echo.14587</a:t>
            </a:r>
          </a:p>
          <a:p>
            <a:endParaRPr lang="en-US" dirty="0"/>
          </a:p>
          <a:p>
            <a:r>
              <a:rPr lang="en-US" dirty="0"/>
              <a:t>Image from Penny </a:t>
            </a:r>
            <a:r>
              <a:rPr lang="en-US" dirty="0" err="1"/>
              <a:t>Lema</a:t>
            </a:r>
            <a:r>
              <a:rPr lang="en-US" dirty="0"/>
              <a:t> AEMUS lecture</a:t>
            </a:r>
          </a:p>
          <a:p>
            <a:endParaRPr lang="en-US" dirty="0"/>
          </a:p>
          <a:p>
            <a:r>
              <a:rPr lang="en-US" dirty="0"/>
              <a:t>https://</a:t>
            </a:r>
            <a:r>
              <a:rPr lang="en-US" dirty="0" err="1"/>
              <a:t>umem.org</a:t>
            </a:r>
            <a:r>
              <a:rPr lang="en-US" dirty="0"/>
              <a:t>/</a:t>
            </a:r>
            <a:r>
              <a:rPr lang="en-US" dirty="0" err="1"/>
              <a:t>educational_pearls</a:t>
            </a:r>
            <a:r>
              <a:rPr lang="en-US" dirty="0"/>
              <a:t>/2359/</a:t>
            </a:r>
          </a:p>
        </p:txBody>
      </p:sp>
      <p:sp>
        <p:nvSpPr>
          <p:cNvPr id="4" name="Slide Number Placeholder 3"/>
          <p:cNvSpPr>
            <a:spLocks noGrp="1"/>
          </p:cNvSpPr>
          <p:nvPr>
            <p:ph type="sldNum" sz="quarter" idx="5"/>
          </p:nvPr>
        </p:nvSpPr>
        <p:spPr/>
        <p:txBody>
          <a:bodyPr/>
          <a:lstStyle/>
          <a:p>
            <a:fld id="{3B513EC5-4C82-0246-BCBE-A99582B0A97C}" type="slidenum">
              <a:rPr lang="en-US" smtClean="0"/>
              <a:t>48</a:t>
            </a:fld>
            <a:endParaRPr lang="en-US"/>
          </a:p>
        </p:txBody>
      </p:sp>
    </p:spTree>
    <p:extLst>
      <p:ext uri="{BB962C8B-B14F-4D97-AF65-F5344CB8AC3E}">
        <p14:creationId xmlns:p14="http://schemas.microsoft.com/office/powerpoint/2010/main" val="15494289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onlinelibrary.wiley.com</a:t>
            </a:r>
            <a:r>
              <a:rPr lang="en-US" dirty="0"/>
              <a:t>/</a:t>
            </a:r>
            <a:r>
              <a:rPr lang="en-US" dirty="0" err="1"/>
              <a:t>doi</a:t>
            </a:r>
            <a:r>
              <a:rPr lang="en-US" dirty="0"/>
              <a:t>/10.1111/echo.14587</a:t>
            </a:r>
          </a:p>
        </p:txBody>
      </p:sp>
      <p:sp>
        <p:nvSpPr>
          <p:cNvPr id="4" name="Slide Number Placeholder 3"/>
          <p:cNvSpPr>
            <a:spLocks noGrp="1"/>
          </p:cNvSpPr>
          <p:nvPr>
            <p:ph type="sldNum" sz="quarter" idx="5"/>
          </p:nvPr>
        </p:nvSpPr>
        <p:spPr/>
        <p:txBody>
          <a:bodyPr/>
          <a:lstStyle/>
          <a:p>
            <a:fld id="{3B513EC5-4C82-0246-BCBE-A99582B0A97C}" type="slidenum">
              <a:rPr lang="en-US" smtClean="0"/>
              <a:t>50</a:t>
            </a:fld>
            <a:endParaRPr lang="en-US"/>
          </a:p>
        </p:txBody>
      </p:sp>
    </p:spTree>
    <p:extLst>
      <p:ext uri="{BB962C8B-B14F-4D97-AF65-F5344CB8AC3E}">
        <p14:creationId xmlns:p14="http://schemas.microsoft.com/office/powerpoint/2010/main" val="30724381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A2C and A3C views allow evaluation of the anterior and inferior LV walls.</a:t>
            </a:r>
          </a:p>
        </p:txBody>
      </p:sp>
      <p:sp>
        <p:nvSpPr>
          <p:cNvPr id="4" name="Slide Number Placeholder 3"/>
          <p:cNvSpPr>
            <a:spLocks noGrp="1"/>
          </p:cNvSpPr>
          <p:nvPr>
            <p:ph type="sldNum" sz="quarter" idx="5"/>
          </p:nvPr>
        </p:nvSpPr>
        <p:spPr/>
        <p:txBody>
          <a:bodyPr/>
          <a:lstStyle/>
          <a:p>
            <a:fld id="{3B513EC5-4C82-0246-BCBE-A99582B0A97C}" type="slidenum">
              <a:rPr lang="en-US" smtClean="0"/>
              <a:t>51</a:t>
            </a:fld>
            <a:endParaRPr lang="en-US"/>
          </a:p>
        </p:txBody>
      </p:sp>
    </p:spTree>
    <p:extLst>
      <p:ext uri="{BB962C8B-B14F-4D97-AF65-F5344CB8AC3E}">
        <p14:creationId xmlns:p14="http://schemas.microsoft.com/office/powerpoint/2010/main" val="7520436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513EC5-4C82-0246-BCBE-A99582B0A97C}" type="slidenum">
              <a:rPr lang="en-US" smtClean="0"/>
              <a:t>53</a:t>
            </a:fld>
            <a:endParaRPr lang="en-US"/>
          </a:p>
        </p:txBody>
      </p:sp>
    </p:spTree>
    <p:extLst>
      <p:ext uri="{BB962C8B-B14F-4D97-AF65-F5344CB8AC3E}">
        <p14:creationId xmlns:p14="http://schemas.microsoft.com/office/powerpoint/2010/main" val="2023315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3/9/24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3/9/24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3/9/24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3/9/24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3/9/24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3/9/24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3/9/24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3/9/24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3/9/24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3/9/24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3/9/24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70.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2.xml"/><Relationship Id="rId4" Type="http://schemas.openxmlformats.org/officeDocument/2006/relationships/image" Target="../media/image16.gif"/></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15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14.png"/><Relationship Id="rId4" Type="http://schemas.openxmlformats.org/officeDocument/2006/relationships/customXml" Target="../ink/ink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image" Target="../media/image190.png"/><Relationship Id="rId3" Type="http://schemas.openxmlformats.org/officeDocument/2006/relationships/image" Target="../media/image22.png"/><Relationship Id="rId7" Type="http://schemas.openxmlformats.org/officeDocument/2006/relationships/customXml" Target="../ink/ink4.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customXml" Target="../ink/ink3.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00.png"/></Relationships>
</file>

<file path=ppt/slides/_rels/slide24.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20.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4.png"/><Relationship Id="rId4"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media" Target="../media/media3.mp4"/><Relationship Id="rId7" Type="http://schemas.openxmlformats.org/officeDocument/2006/relationships/image" Target="../media/image3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4.png"/><Relationship Id="rId5" Type="http://schemas.openxmlformats.org/officeDocument/2006/relationships/slideLayout" Target="../slideLayouts/slideLayout7.xml"/><Relationship Id="rId4" Type="http://schemas.openxmlformats.org/officeDocument/2006/relationships/video" Target="../media/media3.mp4"/></Relationships>
</file>

<file path=ppt/slides/_rels/slide34.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4.mp4"/><Relationship Id="rId7" Type="http://schemas.openxmlformats.org/officeDocument/2006/relationships/image" Target="../media/image3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notesSlide" Target="../notesSlides/notesSlide28.xml"/><Relationship Id="rId5" Type="http://schemas.openxmlformats.org/officeDocument/2006/relationships/slideLayout" Target="../slideLayouts/slideLayout7.xml"/><Relationship Id="rId4" Type="http://schemas.openxmlformats.org/officeDocument/2006/relationships/video" Target="../media/media4.mp4"/></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8" Type="http://schemas.openxmlformats.org/officeDocument/2006/relationships/image" Target="../media/image47.png"/><Relationship Id="rId3" Type="http://schemas.microsoft.com/office/2007/relationships/media" Target="../media/media6.mp4"/><Relationship Id="rId7" Type="http://schemas.openxmlformats.org/officeDocument/2006/relationships/image" Target="../media/image46.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notesSlide" Target="../notesSlides/notesSlide36.xml"/><Relationship Id="rId5" Type="http://schemas.openxmlformats.org/officeDocument/2006/relationships/slideLayout" Target="../slideLayouts/slideLayout2.xml"/><Relationship Id="rId4" Type="http://schemas.openxmlformats.org/officeDocument/2006/relationships/video" Target="../media/media6.mp4"/></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48.png"/><Relationship Id="rId4" Type="http://schemas.openxmlformats.org/officeDocument/2006/relationships/notesSlide" Target="../notesSlides/notesSlide37.xml"/></Relationships>
</file>

<file path=ppt/slides/_rels/slide45.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2.g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notesSlide" Target="../notesSlides/notesSlide4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www.pocus101.com/measuring-cardiac-output-with-echocardiography-made-easy/#:~:text=The%20LVOT%20VTI%20will%20output,average%20LVOT%20diameter%20is%202cm"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hyperlink" Target="https://emcrit.org/wp-content/uploads/2020/08/Is-it-tamponad-Alerhand.pdf" TargetMode="External"/><Relationship Id="rId5" Type="http://schemas.openxmlformats.org/officeDocument/2006/relationships/hyperlink" Target="https://www.youtube.com/watch?v=zlLV7gk1RZ8" TargetMode="External"/><Relationship Id="rId4" Type="http://schemas.openxmlformats.org/officeDocument/2006/relationships/hyperlink" Target="https://www.pocus101.com/the-d-sign-right-heart-strain-from-pressure-vs-volume-overloa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2FEFD-29C6-E0CC-E0CE-414B337EAE2F}"/>
              </a:ext>
            </a:extLst>
          </p:cNvPr>
          <p:cNvSpPr>
            <a:spLocks noGrp="1"/>
          </p:cNvSpPr>
          <p:nvPr>
            <p:ph type="ctrTitle"/>
          </p:nvPr>
        </p:nvSpPr>
        <p:spPr/>
        <p:txBody>
          <a:bodyPr/>
          <a:lstStyle/>
          <a:p>
            <a:r>
              <a:rPr lang="en-US" dirty="0"/>
              <a:t>Advanced Echo</a:t>
            </a:r>
          </a:p>
        </p:txBody>
      </p:sp>
      <p:sp>
        <p:nvSpPr>
          <p:cNvPr id="3" name="Subtitle 2">
            <a:extLst>
              <a:ext uri="{FF2B5EF4-FFF2-40B4-BE49-F238E27FC236}">
                <a16:creationId xmlns:a16="http://schemas.microsoft.com/office/drawing/2014/main" id="{CA8D538B-70B1-8582-B7F7-40EFC6A99200}"/>
              </a:ext>
            </a:extLst>
          </p:cNvPr>
          <p:cNvSpPr>
            <a:spLocks noGrp="1"/>
          </p:cNvSpPr>
          <p:nvPr>
            <p:ph type="subTitle" idx="1"/>
          </p:nvPr>
        </p:nvSpPr>
        <p:spPr/>
        <p:txBody>
          <a:bodyPr/>
          <a:lstStyle/>
          <a:p>
            <a:r>
              <a:rPr lang="en-US" dirty="0"/>
              <a:t>Elizabeth J. Yetter, MD MHPE</a:t>
            </a:r>
          </a:p>
        </p:txBody>
      </p:sp>
    </p:spTree>
    <p:extLst>
      <p:ext uri="{BB962C8B-B14F-4D97-AF65-F5344CB8AC3E}">
        <p14:creationId xmlns:p14="http://schemas.microsoft.com/office/powerpoint/2010/main" val="1055319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8E84C-CFEB-C9EA-DAD8-FE815C4197E7}"/>
              </a:ext>
            </a:extLst>
          </p:cNvPr>
          <p:cNvSpPr>
            <a:spLocks noGrp="1"/>
          </p:cNvSpPr>
          <p:nvPr>
            <p:ph type="title"/>
          </p:nvPr>
        </p:nvSpPr>
        <p:spPr/>
        <p:txBody>
          <a:bodyPr/>
          <a:lstStyle/>
          <a:p>
            <a:r>
              <a:rPr lang="en-US" dirty="0"/>
              <a:t>Contents</a:t>
            </a:r>
          </a:p>
        </p:txBody>
      </p:sp>
      <p:sp>
        <p:nvSpPr>
          <p:cNvPr id="3" name="Content Placeholder 2">
            <a:extLst>
              <a:ext uri="{FF2B5EF4-FFF2-40B4-BE49-F238E27FC236}">
                <a16:creationId xmlns:a16="http://schemas.microsoft.com/office/drawing/2014/main" id="{D607C4F9-8B33-E98F-2CB7-87E509E88023}"/>
              </a:ext>
            </a:extLst>
          </p:cNvPr>
          <p:cNvSpPr>
            <a:spLocks noGrp="1"/>
          </p:cNvSpPr>
          <p:nvPr>
            <p:ph idx="1"/>
          </p:nvPr>
        </p:nvSpPr>
        <p:spPr>
          <a:xfrm>
            <a:off x="1103312" y="1395663"/>
            <a:ext cx="8946541" cy="4852737"/>
          </a:xfrm>
        </p:spPr>
        <p:txBody>
          <a:bodyPr>
            <a:noAutofit/>
          </a:bodyPr>
          <a:lstStyle/>
          <a:p>
            <a:r>
              <a:rPr lang="en-US" sz="1400" dirty="0"/>
              <a:t>Left Heart</a:t>
            </a:r>
          </a:p>
          <a:p>
            <a:pPr lvl="1"/>
            <a:r>
              <a:rPr lang="en-US" sz="1400" dirty="0"/>
              <a:t>Anatomy Review and Measurements</a:t>
            </a:r>
          </a:p>
          <a:p>
            <a:pPr lvl="1"/>
            <a:r>
              <a:rPr lang="en-US" sz="1400" dirty="0"/>
              <a:t>Cardiac Output</a:t>
            </a:r>
          </a:p>
          <a:p>
            <a:pPr lvl="2"/>
            <a:r>
              <a:rPr lang="en-US" sz="1400" dirty="0"/>
              <a:t>LVOT Diameter &amp; VTI</a:t>
            </a:r>
          </a:p>
          <a:p>
            <a:pPr lvl="2"/>
            <a:r>
              <a:rPr lang="en-US" sz="1400" dirty="0"/>
              <a:t>Ejection Fraction</a:t>
            </a:r>
          </a:p>
          <a:p>
            <a:pPr lvl="3"/>
            <a:r>
              <a:rPr lang="en-US" dirty="0"/>
              <a:t>EPSS</a:t>
            </a:r>
          </a:p>
          <a:p>
            <a:pPr lvl="3"/>
            <a:r>
              <a:rPr lang="en-US" dirty="0"/>
              <a:t>FS</a:t>
            </a:r>
          </a:p>
          <a:p>
            <a:pPr lvl="3"/>
            <a:r>
              <a:rPr lang="en-US" dirty="0"/>
              <a:t>Simpson’s Method/Method of Discs</a:t>
            </a:r>
          </a:p>
        </p:txBody>
      </p:sp>
    </p:spTree>
    <p:extLst>
      <p:ext uri="{BB962C8B-B14F-4D97-AF65-F5344CB8AC3E}">
        <p14:creationId xmlns:p14="http://schemas.microsoft.com/office/powerpoint/2010/main" val="3577634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514DD-C21E-C59B-CFF3-C4E1C394FBAB}"/>
              </a:ext>
            </a:extLst>
          </p:cNvPr>
          <p:cNvSpPr>
            <a:spLocks noGrp="1"/>
          </p:cNvSpPr>
          <p:nvPr>
            <p:ph type="title"/>
          </p:nvPr>
        </p:nvSpPr>
        <p:spPr/>
        <p:txBody>
          <a:bodyPr/>
          <a:lstStyle/>
          <a:p>
            <a:r>
              <a:rPr lang="en-US" dirty="0"/>
              <a:t>Contents</a:t>
            </a:r>
          </a:p>
        </p:txBody>
      </p:sp>
      <p:sp>
        <p:nvSpPr>
          <p:cNvPr id="3" name="Content Placeholder 2">
            <a:extLst>
              <a:ext uri="{FF2B5EF4-FFF2-40B4-BE49-F238E27FC236}">
                <a16:creationId xmlns:a16="http://schemas.microsoft.com/office/drawing/2014/main" id="{118352A2-AC4D-D0C3-3976-AC503B990047}"/>
              </a:ext>
            </a:extLst>
          </p:cNvPr>
          <p:cNvSpPr>
            <a:spLocks noGrp="1"/>
          </p:cNvSpPr>
          <p:nvPr>
            <p:ph idx="1"/>
          </p:nvPr>
        </p:nvSpPr>
        <p:spPr/>
        <p:txBody>
          <a:bodyPr/>
          <a:lstStyle/>
          <a:p>
            <a:r>
              <a:rPr lang="en-US" sz="1400" dirty="0"/>
              <a:t>Right Heart</a:t>
            </a:r>
          </a:p>
          <a:p>
            <a:pPr lvl="1"/>
            <a:r>
              <a:rPr lang="en-US" sz="1400" dirty="0"/>
              <a:t>Anatomy Review and Measurements</a:t>
            </a:r>
          </a:p>
          <a:p>
            <a:pPr lvl="1"/>
            <a:r>
              <a:rPr lang="en-US" sz="1400" dirty="0"/>
              <a:t>TAPSE</a:t>
            </a:r>
          </a:p>
          <a:p>
            <a:pPr lvl="1"/>
            <a:r>
              <a:rPr lang="en-US" sz="1400" dirty="0"/>
              <a:t>S’</a:t>
            </a:r>
          </a:p>
          <a:p>
            <a:pPr lvl="1"/>
            <a:r>
              <a:rPr lang="en-US" sz="1400" dirty="0"/>
              <a:t>Volume Overload:  Eccentricity Index</a:t>
            </a:r>
          </a:p>
          <a:p>
            <a:pPr lvl="1"/>
            <a:r>
              <a:rPr lang="en-US" sz="1400" dirty="0"/>
              <a:t>PASP</a:t>
            </a:r>
          </a:p>
          <a:p>
            <a:pPr lvl="1"/>
            <a:r>
              <a:rPr lang="en-US" sz="1400" dirty="0"/>
              <a:t>60/60</a:t>
            </a:r>
          </a:p>
          <a:p>
            <a:r>
              <a:rPr lang="en-US" sz="1400" dirty="0"/>
              <a:t>Pathology</a:t>
            </a:r>
          </a:p>
          <a:p>
            <a:pPr marL="0" indent="0">
              <a:buNone/>
            </a:pPr>
            <a:endParaRPr lang="en-US" dirty="0"/>
          </a:p>
        </p:txBody>
      </p:sp>
    </p:spTree>
    <p:extLst>
      <p:ext uri="{BB962C8B-B14F-4D97-AF65-F5344CB8AC3E}">
        <p14:creationId xmlns:p14="http://schemas.microsoft.com/office/powerpoint/2010/main" val="4230608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EF761-E91E-FB5C-BA45-D3E3EB421130}"/>
              </a:ext>
            </a:extLst>
          </p:cNvPr>
          <p:cNvSpPr>
            <a:spLocks noGrp="1"/>
          </p:cNvSpPr>
          <p:nvPr>
            <p:ph type="title"/>
          </p:nvPr>
        </p:nvSpPr>
        <p:spPr>
          <a:xfrm>
            <a:off x="1687511" y="2728735"/>
            <a:ext cx="9404723" cy="1400530"/>
          </a:xfrm>
        </p:spPr>
        <p:txBody>
          <a:bodyPr/>
          <a:lstStyle/>
          <a:p>
            <a:pPr algn="ctr"/>
            <a:r>
              <a:rPr lang="en-US" dirty="0"/>
              <a:t>Left Heart</a:t>
            </a:r>
          </a:p>
        </p:txBody>
      </p:sp>
    </p:spTree>
    <p:extLst>
      <p:ext uri="{BB962C8B-B14F-4D97-AF65-F5344CB8AC3E}">
        <p14:creationId xmlns:p14="http://schemas.microsoft.com/office/powerpoint/2010/main" val="4257491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8CFF8-22A2-1D30-34DD-CDA7D612AAE8}"/>
              </a:ext>
            </a:extLst>
          </p:cNvPr>
          <p:cNvSpPr>
            <a:spLocks noGrp="1"/>
          </p:cNvSpPr>
          <p:nvPr>
            <p:ph type="title"/>
          </p:nvPr>
        </p:nvSpPr>
        <p:spPr/>
        <p:txBody>
          <a:bodyPr/>
          <a:lstStyle/>
          <a:p>
            <a:r>
              <a:rPr lang="en-US" dirty="0"/>
              <a:t>Anatomy</a:t>
            </a:r>
          </a:p>
        </p:txBody>
      </p:sp>
      <p:sp>
        <p:nvSpPr>
          <p:cNvPr id="3" name="Content Placeholder 2">
            <a:extLst>
              <a:ext uri="{FF2B5EF4-FFF2-40B4-BE49-F238E27FC236}">
                <a16:creationId xmlns:a16="http://schemas.microsoft.com/office/drawing/2014/main" id="{E8955EB3-CAB9-ABE9-7C43-8B15CE0E4FD4}"/>
              </a:ext>
            </a:extLst>
          </p:cNvPr>
          <p:cNvSpPr>
            <a:spLocks noGrp="1"/>
          </p:cNvSpPr>
          <p:nvPr>
            <p:ph idx="1"/>
          </p:nvPr>
        </p:nvSpPr>
        <p:spPr>
          <a:xfrm>
            <a:off x="1103313" y="2052918"/>
            <a:ext cx="2088122" cy="4195481"/>
          </a:xfrm>
        </p:spPr>
        <p:txBody>
          <a:bodyPr/>
          <a:lstStyle/>
          <a:p>
            <a:r>
              <a:rPr lang="en-US" dirty="0"/>
              <a:t>LV Diameter during diastole &lt; 5.2cm</a:t>
            </a:r>
          </a:p>
          <a:p>
            <a:r>
              <a:rPr lang="en-US" dirty="0"/>
              <a:t>LV Thickness during diastole &lt;1.2cm</a:t>
            </a:r>
          </a:p>
          <a:p>
            <a:r>
              <a:rPr lang="en-US" dirty="0"/>
              <a:t>Atria diameter &lt;4cm</a:t>
            </a:r>
          </a:p>
        </p:txBody>
      </p:sp>
      <p:grpSp>
        <p:nvGrpSpPr>
          <p:cNvPr id="11" name="Group 10">
            <a:extLst>
              <a:ext uri="{FF2B5EF4-FFF2-40B4-BE49-F238E27FC236}">
                <a16:creationId xmlns:a16="http://schemas.microsoft.com/office/drawing/2014/main" id="{2D2DD73E-CA9B-1FA6-42A4-745E35B84F47}"/>
              </a:ext>
            </a:extLst>
          </p:cNvPr>
          <p:cNvGrpSpPr/>
          <p:nvPr/>
        </p:nvGrpSpPr>
        <p:grpSpPr>
          <a:xfrm>
            <a:off x="3453223" y="2747812"/>
            <a:ext cx="4261789" cy="3845858"/>
            <a:chOff x="3453223" y="2747812"/>
            <a:chExt cx="4261789" cy="3845858"/>
          </a:xfrm>
        </p:grpSpPr>
        <p:grpSp>
          <p:nvGrpSpPr>
            <p:cNvPr id="7" name="Group 6">
              <a:extLst>
                <a:ext uri="{FF2B5EF4-FFF2-40B4-BE49-F238E27FC236}">
                  <a16:creationId xmlns:a16="http://schemas.microsoft.com/office/drawing/2014/main" id="{59BC250C-C480-39E2-5AEF-02A87DEB0EF8}"/>
                </a:ext>
              </a:extLst>
            </p:cNvPr>
            <p:cNvGrpSpPr/>
            <p:nvPr/>
          </p:nvGrpSpPr>
          <p:grpSpPr>
            <a:xfrm>
              <a:off x="3453223" y="2747812"/>
              <a:ext cx="4261789" cy="3845858"/>
              <a:chOff x="3453223" y="2747812"/>
              <a:chExt cx="4261789" cy="3845858"/>
            </a:xfrm>
          </p:grpSpPr>
          <p:pic>
            <p:nvPicPr>
              <p:cNvPr id="5" name="Picture 4">
                <a:extLst>
                  <a:ext uri="{FF2B5EF4-FFF2-40B4-BE49-F238E27FC236}">
                    <a16:creationId xmlns:a16="http://schemas.microsoft.com/office/drawing/2014/main" id="{3FC188A7-36AA-FF32-F3A4-FC7CFAE1FB38}"/>
                  </a:ext>
                </a:extLst>
              </p:cNvPr>
              <p:cNvPicPr>
                <a:picLocks noChangeAspect="1"/>
              </p:cNvPicPr>
              <p:nvPr/>
            </p:nvPicPr>
            <p:blipFill>
              <a:blip r:embed="rId3"/>
              <a:stretch>
                <a:fillRect/>
              </a:stretch>
            </p:blipFill>
            <p:spPr>
              <a:xfrm>
                <a:off x="3453223" y="2747812"/>
                <a:ext cx="4261789" cy="3845858"/>
              </a:xfrm>
              <a:prstGeom prst="rect">
                <a:avLst/>
              </a:prstGeom>
            </p:spPr>
          </p:pic>
          <p:sp>
            <p:nvSpPr>
              <p:cNvPr id="6" name="Up-Down Arrow 5">
                <a:extLst>
                  <a:ext uri="{FF2B5EF4-FFF2-40B4-BE49-F238E27FC236}">
                    <a16:creationId xmlns:a16="http://schemas.microsoft.com/office/drawing/2014/main" id="{A56C1D78-305F-0E22-865F-B1430ABC063D}"/>
                  </a:ext>
                </a:extLst>
              </p:cNvPr>
              <p:cNvSpPr/>
              <p:nvPr/>
            </p:nvSpPr>
            <p:spPr>
              <a:xfrm rot="1976092" flipH="1">
                <a:off x="4775754" y="4093998"/>
                <a:ext cx="183163" cy="1153486"/>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Up-Down Arrow 8">
              <a:extLst>
                <a:ext uri="{FF2B5EF4-FFF2-40B4-BE49-F238E27FC236}">
                  <a16:creationId xmlns:a16="http://schemas.microsoft.com/office/drawing/2014/main" id="{3FCBFBD8-28C6-17F1-F34B-E5458CD9E902}"/>
                </a:ext>
              </a:extLst>
            </p:cNvPr>
            <p:cNvSpPr/>
            <p:nvPr/>
          </p:nvSpPr>
          <p:spPr>
            <a:xfrm rot="2056353">
              <a:off x="4535278" y="5169203"/>
              <a:ext cx="217300" cy="319620"/>
            </a:xfrm>
            <a:prstGeom prst="up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B89B862C-4FF7-B048-AADD-DC5C4A493E61}"/>
              </a:ext>
            </a:extLst>
          </p:cNvPr>
          <p:cNvGrpSpPr/>
          <p:nvPr/>
        </p:nvGrpSpPr>
        <p:grpSpPr>
          <a:xfrm>
            <a:off x="7650449" y="265204"/>
            <a:ext cx="4541551" cy="3972201"/>
            <a:chOff x="7650449" y="265204"/>
            <a:chExt cx="4541551" cy="3972201"/>
          </a:xfrm>
        </p:grpSpPr>
        <p:grpSp>
          <p:nvGrpSpPr>
            <p:cNvPr id="12" name="Group 11">
              <a:extLst>
                <a:ext uri="{FF2B5EF4-FFF2-40B4-BE49-F238E27FC236}">
                  <a16:creationId xmlns:a16="http://schemas.microsoft.com/office/drawing/2014/main" id="{B031108A-6451-A52E-3A42-5DE7CCAB1CF2}"/>
                </a:ext>
              </a:extLst>
            </p:cNvPr>
            <p:cNvGrpSpPr/>
            <p:nvPr/>
          </p:nvGrpSpPr>
          <p:grpSpPr>
            <a:xfrm>
              <a:off x="7650449" y="265204"/>
              <a:ext cx="4541551" cy="3972201"/>
              <a:chOff x="7650449" y="265204"/>
              <a:chExt cx="4541551" cy="3972201"/>
            </a:xfrm>
          </p:grpSpPr>
          <p:pic>
            <p:nvPicPr>
              <p:cNvPr id="4" name="Picture 3">
                <a:extLst>
                  <a:ext uri="{FF2B5EF4-FFF2-40B4-BE49-F238E27FC236}">
                    <a16:creationId xmlns:a16="http://schemas.microsoft.com/office/drawing/2014/main" id="{5E38D35A-499A-05DD-165E-C2D98D8EC904}"/>
                  </a:ext>
                </a:extLst>
              </p:cNvPr>
              <p:cNvPicPr>
                <a:picLocks noChangeAspect="1"/>
              </p:cNvPicPr>
              <p:nvPr/>
            </p:nvPicPr>
            <p:blipFill>
              <a:blip r:embed="rId4"/>
              <a:stretch>
                <a:fillRect/>
              </a:stretch>
            </p:blipFill>
            <p:spPr>
              <a:xfrm>
                <a:off x="7650449" y="265204"/>
                <a:ext cx="4541551" cy="3972201"/>
              </a:xfrm>
              <a:prstGeom prst="rect">
                <a:avLst/>
              </a:prstGeom>
            </p:spPr>
          </p:pic>
          <p:sp>
            <p:nvSpPr>
              <p:cNvPr id="8" name="Up-Down Arrow 7">
                <a:extLst>
                  <a:ext uri="{FF2B5EF4-FFF2-40B4-BE49-F238E27FC236}">
                    <a16:creationId xmlns:a16="http://schemas.microsoft.com/office/drawing/2014/main" id="{76022094-D393-3D41-BB47-046BC2E058E7}"/>
                  </a:ext>
                </a:extLst>
              </p:cNvPr>
              <p:cNvSpPr/>
              <p:nvPr/>
            </p:nvSpPr>
            <p:spPr>
              <a:xfrm rot="1682382">
                <a:off x="8667007" y="1726069"/>
                <a:ext cx="169838" cy="454027"/>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Right Arrow 9">
                <a:extLst>
                  <a:ext uri="{FF2B5EF4-FFF2-40B4-BE49-F238E27FC236}">
                    <a16:creationId xmlns:a16="http://schemas.microsoft.com/office/drawing/2014/main" id="{9F42066D-228C-55C5-0207-6F40B9DC12C3}"/>
                  </a:ext>
                </a:extLst>
              </p:cNvPr>
              <p:cNvSpPr/>
              <p:nvPr/>
            </p:nvSpPr>
            <p:spPr>
              <a:xfrm rot="18005534">
                <a:off x="8457017" y="2389691"/>
                <a:ext cx="512942" cy="211533"/>
              </a:xfrm>
              <a:prstGeom prst="lef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Up-Down Arrow 12">
              <a:extLst>
                <a:ext uri="{FF2B5EF4-FFF2-40B4-BE49-F238E27FC236}">
                  <a16:creationId xmlns:a16="http://schemas.microsoft.com/office/drawing/2014/main" id="{F5FDF0FB-CD00-C3D9-B809-A2E71A279D73}"/>
                </a:ext>
              </a:extLst>
            </p:cNvPr>
            <p:cNvSpPr/>
            <p:nvPr/>
          </p:nvSpPr>
          <p:spPr>
            <a:xfrm rot="626548">
              <a:off x="10291482" y="2384612"/>
              <a:ext cx="197224" cy="860612"/>
            </a:xfrm>
            <a:prstGeom prst="upDownArrow">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79163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3DBDD-9A93-2FDD-6698-AFCCCA5FD90D}"/>
              </a:ext>
            </a:extLst>
          </p:cNvPr>
          <p:cNvSpPr>
            <a:spLocks noGrp="1"/>
          </p:cNvSpPr>
          <p:nvPr>
            <p:ph type="title"/>
          </p:nvPr>
        </p:nvSpPr>
        <p:spPr/>
        <p:txBody>
          <a:bodyPr/>
          <a:lstStyle/>
          <a:p>
            <a:pPr algn="ctr"/>
            <a:r>
              <a:rPr lang="en-US" dirty="0"/>
              <a:t>Cardiac Output</a:t>
            </a:r>
          </a:p>
        </p:txBody>
      </p:sp>
      <p:sp>
        <p:nvSpPr>
          <p:cNvPr id="3" name="TextBox 2">
            <a:extLst>
              <a:ext uri="{FF2B5EF4-FFF2-40B4-BE49-F238E27FC236}">
                <a16:creationId xmlns:a16="http://schemas.microsoft.com/office/drawing/2014/main" id="{B44752E3-3AC8-E5C5-5D14-61474DC0FAC1}"/>
              </a:ext>
            </a:extLst>
          </p:cNvPr>
          <p:cNvSpPr txBox="1"/>
          <p:nvPr/>
        </p:nvSpPr>
        <p:spPr>
          <a:xfrm>
            <a:off x="1757082" y="1853248"/>
            <a:ext cx="8606118" cy="3046988"/>
          </a:xfrm>
          <a:prstGeom prst="rect">
            <a:avLst/>
          </a:prstGeom>
          <a:noFill/>
        </p:spPr>
        <p:txBody>
          <a:bodyPr wrap="square" rtlCol="0">
            <a:spAutoFit/>
          </a:bodyPr>
          <a:lstStyle/>
          <a:p>
            <a:pPr marL="285750" indent="-285750">
              <a:buFont typeface="Arial" panose="020B0604020202020204" pitchFamily="34" charset="0"/>
              <a:buChar char="•"/>
            </a:pPr>
            <a:r>
              <a:rPr lang="en-US" sz="3200" dirty="0"/>
              <a:t>LVOT diameter and VTI</a:t>
            </a:r>
          </a:p>
          <a:p>
            <a:endParaRPr lang="en-US" sz="3200" dirty="0"/>
          </a:p>
          <a:p>
            <a:pPr marL="285750" indent="-285750">
              <a:buFont typeface="Arial" panose="020B0604020202020204" pitchFamily="34" charset="0"/>
              <a:buChar char="•"/>
            </a:pPr>
            <a:r>
              <a:rPr lang="en-US" sz="3200" dirty="0"/>
              <a:t>Ejection Fraction</a:t>
            </a:r>
          </a:p>
          <a:p>
            <a:pPr marL="742950" lvl="1" indent="-285750">
              <a:buFont typeface="Arial" panose="020B0604020202020204" pitchFamily="34" charset="0"/>
              <a:buChar char="•"/>
            </a:pPr>
            <a:r>
              <a:rPr lang="en-US" sz="3200" dirty="0"/>
              <a:t>E-Point Septal Separation (EPSS)</a:t>
            </a:r>
          </a:p>
          <a:p>
            <a:pPr marL="742950" lvl="1" indent="-285750">
              <a:buFont typeface="Arial" panose="020B0604020202020204" pitchFamily="34" charset="0"/>
              <a:buChar char="•"/>
            </a:pPr>
            <a:r>
              <a:rPr lang="en-US" sz="3200" dirty="0"/>
              <a:t>Fractional Shortening (FS)</a:t>
            </a:r>
          </a:p>
          <a:p>
            <a:pPr marL="742950" lvl="1" indent="-285750">
              <a:buFont typeface="Arial" panose="020B0604020202020204" pitchFamily="34" charset="0"/>
              <a:buChar char="•"/>
            </a:pPr>
            <a:r>
              <a:rPr lang="en-US" sz="3200" dirty="0"/>
              <a:t>Simpson’s Method (Method of Discs)</a:t>
            </a:r>
          </a:p>
        </p:txBody>
      </p:sp>
    </p:spTree>
    <p:extLst>
      <p:ext uri="{BB962C8B-B14F-4D97-AF65-F5344CB8AC3E}">
        <p14:creationId xmlns:p14="http://schemas.microsoft.com/office/powerpoint/2010/main" val="234563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0E01C-4C51-26EC-52B1-0D7D400F7C58}"/>
              </a:ext>
            </a:extLst>
          </p:cNvPr>
          <p:cNvSpPr>
            <a:spLocks noGrp="1"/>
          </p:cNvSpPr>
          <p:nvPr>
            <p:ph type="title"/>
          </p:nvPr>
        </p:nvSpPr>
        <p:spPr>
          <a:xfrm>
            <a:off x="3217862" y="2495830"/>
            <a:ext cx="6011864" cy="933170"/>
          </a:xfrm>
        </p:spPr>
        <p:txBody>
          <a:bodyPr/>
          <a:lstStyle/>
          <a:p>
            <a:r>
              <a:rPr lang="en-US" dirty="0"/>
              <a:t>LVOT Diameter &amp; VTI</a:t>
            </a:r>
          </a:p>
        </p:txBody>
      </p:sp>
    </p:spTree>
    <p:extLst>
      <p:ext uri="{BB962C8B-B14F-4D97-AF65-F5344CB8AC3E}">
        <p14:creationId xmlns:p14="http://schemas.microsoft.com/office/powerpoint/2010/main" val="2014101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79581-B547-830D-B19E-015E265A5C18}"/>
              </a:ext>
            </a:extLst>
          </p:cNvPr>
          <p:cNvSpPr>
            <a:spLocks noGrp="1"/>
          </p:cNvSpPr>
          <p:nvPr>
            <p:ph type="title"/>
          </p:nvPr>
        </p:nvSpPr>
        <p:spPr/>
        <p:txBody>
          <a:bodyPr/>
          <a:lstStyle/>
          <a:p>
            <a:r>
              <a:rPr lang="en-US" dirty="0"/>
              <a:t>Cardiac Output</a:t>
            </a:r>
          </a:p>
        </p:txBody>
      </p:sp>
      <p:sp>
        <p:nvSpPr>
          <p:cNvPr id="3" name="TextBox 2">
            <a:extLst>
              <a:ext uri="{FF2B5EF4-FFF2-40B4-BE49-F238E27FC236}">
                <a16:creationId xmlns:a16="http://schemas.microsoft.com/office/drawing/2014/main" id="{2579B87A-26CC-0E88-DB00-9836EDB8DB4A}"/>
              </a:ext>
            </a:extLst>
          </p:cNvPr>
          <p:cNvSpPr txBox="1"/>
          <p:nvPr/>
        </p:nvSpPr>
        <p:spPr>
          <a:xfrm>
            <a:off x="944217" y="1590261"/>
            <a:ext cx="8816009" cy="3108543"/>
          </a:xfrm>
          <a:prstGeom prst="rect">
            <a:avLst/>
          </a:prstGeom>
          <a:noFill/>
        </p:spPr>
        <p:txBody>
          <a:bodyPr wrap="square" rtlCol="0">
            <a:spAutoFit/>
          </a:bodyPr>
          <a:lstStyle/>
          <a:p>
            <a:r>
              <a:rPr lang="en-US" sz="2800" dirty="0"/>
              <a:t>Cardiac Output (mL/min)= Heart Rate (beats/min) x Stroke Volume (mL/cycle)</a:t>
            </a:r>
          </a:p>
          <a:p>
            <a:endParaRPr lang="en-US" sz="2800" dirty="0"/>
          </a:p>
          <a:p>
            <a:r>
              <a:rPr lang="en-US" sz="2800" dirty="0"/>
              <a:t>Stroke Volume (cm</a:t>
            </a:r>
            <a:r>
              <a:rPr lang="en-US" sz="2800" baseline="30000" dirty="0"/>
              <a:t>3</a:t>
            </a:r>
            <a:r>
              <a:rPr lang="en-US" sz="2800" dirty="0"/>
              <a:t>)= LVOT area (cm</a:t>
            </a:r>
            <a:r>
              <a:rPr lang="en-US" sz="2800" baseline="30000" dirty="0"/>
              <a:t>2</a:t>
            </a:r>
            <a:r>
              <a:rPr lang="en-US" sz="2800" dirty="0"/>
              <a:t>) X VTI (cm)</a:t>
            </a:r>
          </a:p>
          <a:p>
            <a:endParaRPr lang="en-US" sz="2800" dirty="0"/>
          </a:p>
          <a:p>
            <a:r>
              <a:rPr lang="en-US" sz="2800" dirty="0"/>
              <a:t>Where LVOT is the Left Ventricular Outflow Tract area and VTI is the Velocity Time Interval</a:t>
            </a:r>
          </a:p>
        </p:txBody>
      </p:sp>
    </p:spTree>
    <p:extLst>
      <p:ext uri="{BB962C8B-B14F-4D97-AF65-F5344CB8AC3E}">
        <p14:creationId xmlns:p14="http://schemas.microsoft.com/office/powerpoint/2010/main" val="2249788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07B48-80CC-F8E0-8F8C-32ED42F3DCA1}"/>
              </a:ext>
            </a:extLst>
          </p:cNvPr>
          <p:cNvSpPr>
            <a:spLocks noGrp="1"/>
          </p:cNvSpPr>
          <p:nvPr>
            <p:ph type="title"/>
          </p:nvPr>
        </p:nvSpPr>
        <p:spPr>
          <a:xfrm>
            <a:off x="646111" y="452718"/>
            <a:ext cx="9404723" cy="981635"/>
          </a:xfrm>
        </p:spPr>
        <p:txBody>
          <a:bodyPr/>
          <a:lstStyle/>
          <a:p>
            <a:r>
              <a:rPr lang="en-US" dirty="0"/>
              <a:t>Measuring LVOT Area</a:t>
            </a:r>
          </a:p>
        </p:txBody>
      </p:sp>
      <p:pic>
        <p:nvPicPr>
          <p:cNvPr id="3" name="Picture 2">
            <a:extLst>
              <a:ext uri="{FF2B5EF4-FFF2-40B4-BE49-F238E27FC236}">
                <a16:creationId xmlns:a16="http://schemas.microsoft.com/office/drawing/2014/main" id="{53E018F1-9DDD-8CAD-8606-61CC2ADCC9A9}"/>
              </a:ext>
            </a:extLst>
          </p:cNvPr>
          <p:cNvPicPr>
            <a:picLocks noChangeAspect="1"/>
          </p:cNvPicPr>
          <p:nvPr/>
        </p:nvPicPr>
        <p:blipFill>
          <a:blip r:embed="rId3"/>
          <a:stretch>
            <a:fillRect/>
          </a:stretch>
        </p:blipFill>
        <p:spPr>
          <a:xfrm>
            <a:off x="5100918" y="1911519"/>
            <a:ext cx="6400800" cy="4254500"/>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8DDB717-DC03-5CBD-1B2B-6FB45FBF15F1}"/>
                  </a:ext>
                </a:extLst>
              </p:cNvPr>
              <p:cNvSpPr txBox="1"/>
              <p:nvPr/>
            </p:nvSpPr>
            <p:spPr>
              <a:xfrm>
                <a:off x="646111" y="1641704"/>
                <a:ext cx="3782454"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a:t>Only need to do once</a:t>
                </a:r>
              </a:p>
              <a:p>
                <a:pPr marL="285750" indent="-285750">
                  <a:buFont typeface="Arial" panose="020B0604020202020204" pitchFamily="34" charset="0"/>
                  <a:buChar char="•"/>
                </a:pPr>
                <a:r>
                  <a:rPr lang="en-US" sz="2400" dirty="0"/>
                  <a:t>Measure at level of the aortic annulus aka base of leaflets</a:t>
                </a:r>
              </a:p>
              <a:p>
                <a:pPr marL="285750" indent="-285750">
                  <a:buFont typeface="Arial" panose="020B0604020202020204" pitchFamily="34" charset="0"/>
                  <a:buChar char="•"/>
                </a:pPr>
                <a:r>
                  <a:rPr lang="en-US" sz="2400" b="1" dirty="0"/>
                  <a:t>Mid-Systole</a:t>
                </a:r>
                <a:r>
                  <a:rPr lang="en-US" sz="2400" dirty="0"/>
                  <a:t> (valves fully open)</a:t>
                </a:r>
              </a:p>
              <a:p>
                <a:pPr marL="285750" indent="-285750">
                  <a:buFont typeface="Arial" panose="020B0604020202020204" pitchFamily="34" charset="0"/>
                  <a:buChar char="•"/>
                </a:pPr>
                <a:r>
                  <a:rPr lang="en-US" sz="2400" b="1" dirty="0"/>
                  <a:t>Inner wall to inner </a:t>
                </a:r>
                <a:r>
                  <a:rPr lang="en-US" sz="2400" dirty="0"/>
                  <a:t>wall to obtain diameter</a:t>
                </a:r>
              </a:p>
              <a:p>
                <a:pPr marL="285750" indent="-285750">
                  <a:buFont typeface="Arial" panose="020B0604020202020204" pitchFamily="34" charset="0"/>
                  <a:buChar char="•"/>
                </a:pPr>
                <a:r>
                  <a:rPr lang="en-US" sz="2400" dirty="0"/>
                  <a:t>Must be </a:t>
                </a:r>
                <a:r>
                  <a:rPr lang="en-US" sz="2400" b="1" dirty="0"/>
                  <a:t>perpendicular</a:t>
                </a:r>
                <a:r>
                  <a:rPr lang="en-US" sz="2400" dirty="0"/>
                  <a:t> to LVOT</a:t>
                </a:r>
              </a:p>
              <a:p>
                <a:pPr marL="285750" indent="-285750">
                  <a:buFont typeface="Arial" panose="020B0604020202020204" pitchFamily="34" charset="0"/>
                  <a:buChar char="•"/>
                </a:pPr>
                <a:r>
                  <a:rPr lang="en-US" sz="2400" dirty="0"/>
                  <a:t>AREA is </a:t>
                </a:r>
                <a14:m>
                  <m:oMath xmlns:m="http://schemas.openxmlformats.org/officeDocument/2006/math">
                    <m:r>
                      <a:rPr lang="en-US" sz="2400" i="1" smtClean="0">
                        <a:latin typeface="Cambria Math" panose="02040503050406030204" pitchFamily="18" charset="0"/>
                      </a:rPr>
                      <m:t>𝐴</m:t>
                    </m:r>
                    <m:r>
                      <a:rPr lang="en-US" sz="2400" i="1" smtClean="0">
                        <a:latin typeface="Cambria Math" panose="02040503050406030204" pitchFamily="18" charset="0"/>
                      </a:rPr>
                      <m:t>=</m:t>
                    </m:r>
                    <m:r>
                      <a:rPr lang="el-GR" sz="2400" i="1" smtClean="0">
                        <a:latin typeface="Cambria Math" panose="02040503050406030204" pitchFamily="18" charset="0"/>
                      </a:rPr>
                      <m:t>𝜋</m:t>
                    </m:r>
                    <m:sSup>
                      <m:sSupPr>
                        <m:ctrlPr>
                          <a:rPr lang="en-US" sz="2400" i="1" smtClean="0">
                            <a:latin typeface="Cambria Math" panose="02040503050406030204" pitchFamily="18" charset="0"/>
                          </a:rPr>
                        </m:ctrlPr>
                      </m:sSupPr>
                      <m:e>
                        <m:r>
                          <a:rPr lang="en-US" sz="2400" i="1" smtClean="0">
                            <a:latin typeface="Cambria Math" panose="02040503050406030204" pitchFamily="18" charset="0"/>
                          </a:rPr>
                          <m:t>𝑟</m:t>
                        </m:r>
                      </m:e>
                      <m:sup>
                        <m:r>
                          <a:rPr lang="en-US" sz="2400" i="1" smtClean="0">
                            <a:latin typeface="Cambria Math" panose="02040503050406030204" pitchFamily="18" charset="0"/>
                          </a:rPr>
                          <m:t>2</m:t>
                        </m:r>
                      </m:sup>
                    </m:sSup>
                  </m:oMath>
                </a14:m>
                <a:r>
                  <a:rPr lang="en-US" sz="2400" dirty="0"/>
                  <a:t> where radius is diameter/2</a:t>
                </a:r>
              </a:p>
            </p:txBody>
          </p:sp>
        </mc:Choice>
        <mc:Fallback xmlns="">
          <p:sp>
            <p:nvSpPr>
              <p:cNvPr id="4" name="TextBox 3">
                <a:extLst>
                  <a:ext uri="{FF2B5EF4-FFF2-40B4-BE49-F238E27FC236}">
                    <a16:creationId xmlns:a16="http://schemas.microsoft.com/office/drawing/2014/main" id="{18DDB717-DC03-5CBD-1B2B-6FB45FBF15F1}"/>
                  </a:ext>
                </a:extLst>
              </p:cNvPr>
              <p:cNvSpPr txBox="1">
                <a:spLocks noRot="1" noChangeAspect="1" noMove="1" noResize="1" noEditPoints="1" noAdjustHandles="1" noChangeArrowheads="1" noChangeShapeType="1" noTextEdit="1"/>
              </p:cNvSpPr>
              <p:nvPr/>
            </p:nvSpPr>
            <p:spPr>
              <a:xfrm>
                <a:off x="646111" y="1641704"/>
                <a:ext cx="3782454" cy="4893647"/>
              </a:xfrm>
              <a:prstGeom prst="rect">
                <a:avLst/>
              </a:prstGeom>
              <a:blipFill>
                <a:blip r:embed="rId4"/>
                <a:stretch>
                  <a:fillRect l="-2007" t="-1036" r="-4348" b="-1813"/>
                </a:stretch>
              </a:blipFill>
            </p:spPr>
            <p:txBody>
              <a:bodyPr/>
              <a:lstStyle/>
              <a:p>
                <a:r>
                  <a:rPr lang="en-US">
                    <a:noFill/>
                  </a:rPr>
                  <a:t> </a:t>
                </a:r>
              </a:p>
            </p:txBody>
          </p:sp>
        </mc:Fallback>
      </mc:AlternateContent>
    </p:spTree>
    <p:extLst>
      <p:ext uri="{BB962C8B-B14F-4D97-AF65-F5344CB8AC3E}">
        <p14:creationId xmlns:p14="http://schemas.microsoft.com/office/powerpoint/2010/main" val="2280590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99A88-9BA5-C9BA-9C48-80602A425CAF}"/>
              </a:ext>
            </a:extLst>
          </p:cNvPr>
          <p:cNvSpPr>
            <a:spLocks noGrp="1"/>
          </p:cNvSpPr>
          <p:nvPr>
            <p:ph type="title"/>
          </p:nvPr>
        </p:nvSpPr>
        <p:spPr/>
        <p:txBody>
          <a:bodyPr/>
          <a:lstStyle/>
          <a:p>
            <a:r>
              <a:rPr lang="en-US" dirty="0"/>
              <a:t>Measuring VTI</a:t>
            </a:r>
          </a:p>
        </p:txBody>
      </p:sp>
      <p:sp>
        <p:nvSpPr>
          <p:cNvPr id="3" name="Content Placeholder 2">
            <a:extLst>
              <a:ext uri="{FF2B5EF4-FFF2-40B4-BE49-F238E27FC236}">
                <a16:creationId xmlns:a16="http://schemas.microsoft.com/office/drawing/2014/main" id="{20C8E54B-F7A3-FA43-390C-7C4517B3A1CA}"/>
              </a:ext>
            </a:extLst>
          </p:cNvPr>
          <p:cNvSpPr>
            <a:spLocks noGrp="1"/>
          </p:cNvSpPr>
          <p:nvPr>
            <p:ph idx="1"/>
          </p:nvPr>
        </p:nvSpPr>
        <p:spPr>
          <a:xfrm>
            <a:off x="1103313" y="2052918"/>
            <a:ext cx="4096216" cy="4195481"/>
          </a:xfrm>
        </p:spPr>
        <p:txBody>
          <a:bodyPr>
            <a:normAutofit/>
          </a:bodyPr>
          <a:lstStyle/>
          <a:p>
            <a:r>
              <a:rPr lang="en-US" dirty="0"/>
              <a:t>Obtain either Apical 5 Chamber or Apical Long Axis with clear outflow tract</a:t>
            </a:r>
          </a:p>
          <a:p>
            <a:r>
              <a:rPr lang="en-US" dirty="0"/>
              <a:t>At level where LVOT measured, place </a:t>
            </a:r>
            <a:r>
              <a:rPr lang="en-US" b="1" dirty="0"/>
              <a:t>Pulsed Wave Doppler </a:t>
            </a:r>
            <a:r>
              <a:rPr lang="en-US" dirty="0"/>
              <a:t>Gate</a:t>
            </a:r>
          </a:p>
          <a:p>
            <a:pPr lvl="1"/>
            <a:r>
              <a:rPr lang="en-US" dirty="0"/>
              <a:t>Must be in middle of blood flow</a:t>
            </a:r>
          </a:p>
          <a:p>
            <a:r>
              <a:rPr lang="en-US" dirty="0"/>
              <a:t>Select VTI and trace the negative wave form</a:t>
            </a:r>
          </a:p>
        </p:txBody>
      </p:sp>
      <p:pic>
        <p:nvPicPr>
          <p:cNvPr id="4" name="Picture 3">
            <a:extLst>
              <a:ext uri="{FF2B5EF4-FFF2-40B4-BE49-F238E27FC236}">
                <a16:creationId xmlns:a16="http://schemas.microsoft.com/office/drawing/2014/main" id="{8155F5BB-C825-7578-556B-4DF863CB3A0F}"/>
              </a:ext>
            </a:extLst>
          </p:cNvPr>
          <p:cNvPicPr>
            <a:picLocks noChangeAspect="1"/>
          </p:cNvPicPr>
          <p:nvPr/>
        </p:nvPicPr>
        <p:blipFill>
          <a:blip r:embed="rId3"/>
          <a:stretch>
            <a:fillRect/>
          </a:stretch>
        </p:blipFill>
        <p:spPr>
          <a:xfrm>
            <a:off x="5348472" y="425824"/>
            <a:ext cx="3886200" cy="2823417"/>
          </a:xfrm>
          <a:prstGeom prst="rect">
            <a:avLst/>
          </a:prstGeom>
        </p:spPr>
      </p:pic>
      <p:pic>
        <p:nvPicPr>
          <p:cNvPr id="5" name="Picture 4">
            <a:extLst>
              <a:ext uri="{FF2B5EF4-FFF2-40B4-BE49-F238E27FC236}">
                <a16:creationId xmlns:a16="http://schemas.microsoft.com/office/drawing/2014/main" id="{37E60E73-6BD6-26D7-5CB4-FFF47B8ED8D7}"/>
              </a:ext>
            </a:extLst>
          </p:cNvPr>
          <p:cNvPicPr>
            <a:picLocks noChangeAspect="1"/>
          </p:cNvPicPr>
          <p:nvPr/>
        </p:nvPicPr>
        <p:blipFill>
          <a:blip r:embed="rId4"/>
          <a:stretch>
            <a:fillRect/>
          </a:stretch>
        </p:blipFill>
        <p:spPr>
          <a:xfrm>
            <a:off x="7702698" y="3276135"/>
            <a:ext cx="3916684" cy="3129147"/>
          </a:xfrm>
          <a:prstGeom prst="rect">
            <a:avLst/>
          </a:prstGeom>
        </p:spPr>
      </p:pic>
    </p:spTree>
    <p:extLst>
      <p:ext uri="{BB962C8B-B14F-4D97-AF65-F5344CB8AC3E}">
        <p14:creationId xmlns:p14="http://schemas.microsoft.com/office/powerpoint/2010/main" val="288816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B4714-4837-B649-141C-57991E1FC337}"/>
              </a:ext>
            </a:extLst>
          </p:cNvPr>
          <p:cNvSpPr>
            <a:spLocks noGrp="1"/>
          </p:cNvSpPr>
          <p:nvPr>
            <p:ph type="title"/>
          </p:nvPr>
        </p:nvSpPr>
        <p:spPr/>
        <p:txBody>
          <a:bodyPr/>
          <a:lstStyle/>
          <a:p>
            <a:r>
              <a:rPr lang="en-US" dirty="0"/>
              <a:t>Putting It All Together…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813E79B-876F-0BBF-F495-6AC73326777F}"/>
                  </a:ext>
                </a:extLst>
              </p:cNvPr>
              <p:cNvSpPr>
                <a:spLocks noGrp="1"/>
              </p:cNvSpPr>
              <p:nvPr>
                <p:ph idx="1"/>
              </p:nvPr>
            </p:nvSpPr>
            <p:spPr>
              <a:xfrm>
                <a:off x="1103312" y="2052918"/>
                <a:ext cx="9546759" cy="4195481"/>
              </a:xfrm>
            </p:spPr>
            <p:txBody>
              <a:bodyPr>
                <a:normAutofit lnSpcReduction="10000"/>
              </a:bodyPr>
              <a:lstStyle/>
              <a:p>
                <a:r>
                  <a:rPr lang="en-US" dirty="0"/>
                  <a:t>Normal HR of approximately 60 beats/minute</a:t>
                </a:r>
              </a:p>
              <a:p>
                <a:r>
                  <a:rPr lang="en-US" dirty="0"/>
                  <a:t>LVOT diameter measurement is usually 2cm</a:t>
                </a:r>
              </a:p>
              <a:p>
                <a:r>
                  <a:rPr lang="en-US" dirty="0"/>
                  <a:t>Normal VTI (aka distance blood travels in one heart beat) is approximately 20 cm</a:t>
                </a:r>
              </a:p>
              <a:p>
                <a:pPr marL="0" indent="0">
                  <a:buNone/>
                </a:pPr>
                <a:r>
                  <a:rPr lang="en-US" b="1" dirty="0">
                    <a:solidFill>
                      <a:srgbClr val="FF0000"/>
                    </a:solidFill>
                  </a:rPr>
                  <a:t>Cardiac Output </a:t>
                </a:r>
                <a:r>
                  <a:rPr lang="en-US" b="1" dirty="0"/>
                  <a:t>= </a:t>
                </a:r>
                <a:r>
                  <a:rPr lang="en-US" b="1" dirty="0">
                    <a:solidFill>
                      <a:srgbClr val="FFFF00"/>
                    </a:solidFill>
                  </a:rPr>
                  <a:t>Stroke Volume </a:t>
                </a:r>
                <a:r>
                  <a:rPr lang="en-US" b="1" dirty="0"/>
                  <a:t>X Heart Rate</a:t>
                </a:r>
              </a:p>
              <a:p>
                <a:pPr marL="0" indent="0">
                  <a:buNone/>
                </a:pPr>
                <a:r>
                  <a:rPr lang="en-US" b="1" dirty="0">
                    <a:solidFill>
                      <a:srgbClr val="FF0000"/>
                    </a:solidFill>
                  </a:rPr>
                  <a:t>CO</a:t>
                </a:r>
                <a:r>
                  <a:rPr lang="en-US" b="1" dirty="0"/>
                  <a:t> = </a:t>
                </a:r>
                <a:r>
                  <a:rPr lang="en-US" b="1" dirty="0">
                    <a:solidFill>
                      <a:srgbClr val="FFFF00"/>
                    </a:solidFill>
                  </a:rPr>
                  <a:t>LVOT Area x VTI </a:t>
                </a:r>
                <a:r>
                  <a:rPr lang="en-US" b="1" dirty="0"/>
                  <a:t>x HR</a:t>
                </a:r>
                <a:endParaRPr lang="en-US" dirty="0"/>
              </a:p>
              <a:p>
                <a:pPr marL="0" indent="0">
                  <a:buNone/>
                </a:pPr>
                <a:r>
                  <a:rPr lang="en-US" b="1" dirty="0">
                    <a:solidFill>
                      <a:srgbClr val="FF0000"/>
                    </a:solidFill>
                  </a:rPr>
                  <a:t>CO</a:t>
                </a:r>
                <a:r>
                  <a:rPr lang="en-US" b="1" dirty="0"/>
                  <a:t>=  </a:t>
                </a:r>
                <a14:m>
                  <m:oMath xmlns:m="http://schemas.openxmlformats.org/officeDocument/2006/math">
                    <m:r>
                      <a:rPr lang="en-US" b="1" i="0" smtClean="0">
                        <a:solidFill>
                          <a:srgbClr val="FFFF00"/>
                        </a:solidFill>
                        <a:latin typeface="Cambria Math" panose="02040503050406030204" pitchFamily="18" charset="0"/>
                      </a:rPr>
                      <m:t>(</m:t>
                    </m:r>
                    <m:r>
                      <a:rPr lang="el-GR" b="1" i="1" smtClean="0">
                        <a:solidFill>
                          <a:srgbClr val="FFFF00"/>
                        </a:solidFill>
                        <a:latin typeface="Cambria Math" panose="02040503050406030204" pitchFamily="18" charset="0"/>
                      </a:rPr>
                      <m:t>𝝅</m:t>
                    </m:r>
                    <m:sSup>
                      <m:sSupPr>
                        <m:ctrlPr>
                          <a:rPr lang="en-US" b="1" i="1" smtClean="0">
                            <a:solidFill>
                              <a:srgbClr val="FFFF00"/>
                            </a:solidFill>
                            <a:latin typeface="Cambria Math" panose="02040503050406030204" pitchFamily="18" charset="0"/>
                          </a:rPr>
                        </m:ctrlPr>
                      </m:sSupPr>
                      <m:e>
                        <m:r>
                          <a:rPr lang="en-US" b="1" i="1" smtClean="0">
                            <a:solidFill>
                              <a:srgbClr val="FFFF00"/>
                            </a:solidFill>
                            <a:latin typeface="Cambria Math" panose="02040503050406030204" pitchFamily="18" charset="0"/>
                          </a:rPr>
                          <m:t>(</m:t>
                        </m:r>
                        <m:r>
                          <a:rPr lang="en-US" b="1" i="1" smtClean="0">
                            <a:solidFill>
                              <a:srgbClr val="FFFF00"/>
                            </a:solidFill>
                            <a:latin typeface="Cambria Math" panose="02040503050406030204" pitchFamily="18" charset="0"/>
                          </a:rPr>
                          <m:t>𝒅𝒊𝒂𝒎𝒆𝒕𝒆𝒓</m:t>
                        </m:r>
                        <m:r>
                          <a:rPr lang="en-US" b="1" i="1" smtClean="0">
                            <a:solidFill>
                              <a:srgbClr val="FFFF00"/>
                            </a:solidFill>
                            <a:latin typeface="Cambria Math" panose="02040503050406030204" pitchFamily="18" charset="0"/>
                          </a:rPr>
                          <m:t>/</m:t>
                        </m:r>
                        <m:r>
                          <a:rPr lang="en-US" b="1" i="1" smtClean="0">
                            <a:solidFill>
                              <a:srgbClr val="FFFF00"/>
                            </a:solidFill>
                            <a:latin typeface="Cambria Math" panose="02040503050406030204" pitchFamily="18" charset="0"/>
                          </a:rPr>
                          <m:t>𝟐</m:t>
                        </m:r>
                        <m:r>
                          <a:rPr lang="en-US" b="1" i="1" smtClean="0">
                            <a:solidFill>
                              <a:srgbClr val="FFFF00"/>
                            </a:solidFill>
                            <a:latin typeface="Cambria Math" panose="02040503050406030204" pitchFamily="18" charset="0"/>
                          </a:rPr>
                          <m:t>)</m:t>
                        </m:r>
                      </m:e>
                      <m:sup>
                        <m:r>
                          <a:rPr lang="en-US" b="1" i="1" smtClean="0">
                            <a:solidFill>
                              <a:srgbClr val="FFFF00"/>
                            </a:solidFill>
                            <a:latin typeface="Cambria Math" panose="02040503050406030204" pitchFamily="18" charset="0"/>
                          </a:rPr>
                          <m:t>𝟐</m:t>
                        </m:r>
                      </m:sup>
                    </m:sSup>
                  </m:oMath>
                </a14:m>
                <a:r>
                  <a:rPr lang="en-US" b="1" dirty="0">
                    <a:solidFill>
                      <a:srgbClr val="FFFF00"/>
                    </a:solidFill>
                  </a:rPr>
                  <a:t>) x VTI </a:t>
                </a:r>
                <a:r>
                  <a:rPr lang="en-US" b="1" dirty="0"/>
                  <a:t>x</a:t>
                </a:r>
                <a:r>
                  <a:rPr lang="en-US" b="1" dirty="0">
                    <a:solidFill>
                      <a:srgbClr val="FFFF00"/>
                    </a:solidFill>
                  </a:rPr>
                  <a:t> </a:t>
                </a:r>
                <a:r>
                  <a:rPr lang="en-US" b="1" dirty="0"/>
                  <a:t>HR</a:t>
                </a:r>
              </a:p>
              <a:p>
                <a:pPr marL="0" indent="0">
                  <a:buNone/>
                </a:pPr>
                <a:endParaRPr lang="en-US" sz="2400" b="1" dirty="0">
                  <a:solidFill>
                    <a:srgbClr val="FF0000"/>
                  </a:solidFill>
                </a:endParaRPr>
              </a:p>
              <a:p>
                <a:pPr marL="0" indent="0">
                  <a:buNone/>
                </a:pPr>
                <a:r>
                  <a:rPr lang="en-US" sz="2400" b="1" dirty="0">
                    <a:solidFill>
                      <a:srgbClr val="FF0000"/>
                    </a:solidFill>
                  </a:rPr>
                  <a:t>CO</a:t>
                </a:r>
                <a:r>
                  <a:rPr lang="en-US" sz="2400" b="1" dirty="0"/>
                  <a:t>=  </a:t>
                </a:r>
                <a14:m>
                  <m:oMath xmlns:m="http://schemas.openxmlformats.org/officeDocument/2006/math">
                    <m:r>
                      <a:rPr lang="en-US" sz="2400" b="1" i="0" smtClean="0">
                        <a:solidFill>
                          <a:srgbClr val="FFFF00"/>
                        </a:solidFill>
                        <a:latin typeface="Cambria Math" panose="02040503050406030204" pitchFamily="18" charset="0"/>
                      </a:rPr>
                      <m:t>(</m:t>
                    </m:r>
                    <m:r>
                      <a:rPr lang="el-GR" sz="2400" b="1" i="1" smtClean="0">
                        <a:solidFill>
                          <a:srgbClr val="FFFF00"/>
                        </a:solidFill>
                        <a:latin typeface="Cambria Math" panose="02040503050406030204" pitchFamily="18" charset="0"/>
                      </a:rPr>
                      <m:t>𝝅</m:t>
                    </m:r>
                    <m:sSup>
                      <m:sSupPr>
                        <m:ctrlPr>
                          <a:rPr lang="en-US" sz="2400" b="1" i="1" smtClean="0">
                            <a:solidFill>
                              <a:srgbClr val="FFFF00"/>
                            </a:solidFill>
                            <a:latin typeface="Cambria Math" panose="02040503050406030204" pitchFamily="18" charset="0"/>
                          </a:rPr>
                        </m:ctrlPr>
                      </m:sSupPr>
                      <m:e>
                        <m:r>
                          <a:rPr lang="en-US" sz="2400" b="1" i="1" smtClean="0">
                            <a:solidFill>
                              <a:srgbClr val="FFFF00"/>
                            </a:solidFill>
                            <a:latin typeface="Cambria Math" panose="02040503050406030204" pitchFamily="18" charset="0"/>
                          </a:rPr>
                          <m:t>(</m:t>
                        </m:r>
                        <m:r>
                          <a:rPr lang="en-US" sz="2400" b="1" i="1" smtClean="0">
                            <a:solidFill>
                              <a:srgbClr val="FFFF00"/>
                            </a:solidFill>
                            <a:latin typeface="Cambria Math" panose="02040503050406030204" pitchFamily="18" charset="0"/>
                          </a:rPr>
                          <m:t>𝟐</m:t>
                        </m:r>
                        <m:r>
                          <a:rPr lang="en-US" sz="2400" b="1" i="1" smtClean="0">
                            <a:solidFill>
                              <a:srgbClr val="FFFF00"/>
                            </a:solidFill>
                            <a:latin typeface="Cambria Math" panose="02040503050406030204" pitchFamily="18" charset="0"/>
                          </a:rPr>
                          <m:t>𝒄𝒎</m:t>
                        </m:r>
                        <m:r>
                          <a:rPr lang="en-US" sz="2400" b="1" i="1" smtClean="0">
                            <a:solidFill>
                              <a:srgbClr val="FFFF00"/>
                            </a:solidFill>
                            <a:latin typeface="Cambria Math" panose="02040503050406030204" pitchFamily="18" charset="0"/>
                          </a:rPr>
                          <m:t>/</m:t>
                        </m:r>
                        <m:r>
                          <a:rPr lang="en-US" sz="2400" b="1" i="1" smtClean="0">
                            <a:solidFill>
                              <a:srgbClr val="FFFF00"/>
                            </a:solidFill>
                            <a:latin typeface="Cambria Math" panose="02040503050406030204" pitchFamily="18" charset="0"/>
                          </a:rPr>
                          <m:t>𝟐</m:t>
                        </m:r>
                        <m:r>
                          <a:rPr lang="en-US" sz="2400" b="1" i="1" smtClean="0">
                            <a:solidFill>
                              <a:srgbClr val="FFFF00"/>
                            </a:solidFill>
                            <a:latin typeface="Cambria Math" panose="02040503050406030204" pitchFamily="18" charset="0"/>
                          </a:rPr>
                          <m:t>)</m:t>
                        </m:r>
                      </m:e>
                      <m:sup>
                        <m:r>
                          <a:rPr lang="en-US" sz="2400" b="1" i="1" smtClean="0">
                            <a:solidFill>
                              <a:srgbClr val="FFFF00"/>
                            </a:solidFill>
                            <a:latin typeface="Cambria Math" panose="02040503050406030204" pitchFamily="18" charset="0"/>
                          </a:rPr>
                          <m:t>𝟐</m:t>
                        </m:r>
                      </m:sup>
                    </m:sSup>
                  </m:oMath>
                </a14:m>
                <a:r>
                  <a:rPr lang="en-US" sz="2400" b="1" dirty="0">
                    <a:solidFill>
                      <a:srgbClr val="FFFF00"/>
                    </a:solidFill>
                  </a:rPr>
                  <a:t>) x 20cm </a:t>
                </a:r>
                <a:r>
                  <a:rPr lang="en-US" sz="2400" b="1" dirty="0"/>
                  <a:t>x</a:t>
                </a:r>
                <a:r>
                  <a:rPr lang="en-US" sz="2400" b="1" dirty="0">
                    <a:solidFill>
                      <a:srgbClr val="FFFF00"/>
                    </a:solidFill>
                  </a:rPr>
                  <a:t> </a:t>
                </a:r>
                <a:r>
                  <a:rPr lang="en-US" sz="2400" b="1" dirty="0"/>
                  <a:t>60 beats/min= 3,768 mL/min </a:t>
                </a:r>
              </a:p>
              <a:p>
                <a:pPr marL="0" indent="0">
                  <a:buNone/>
                </a:pPr>
                <a:r>
                  <a:rPr lang="en-US" sz="2400" b="1" dirty="0"/>
                  <a:t>or 3.7L/min</a:t>
                </a:r>
              </a:p>
              <a:p>
                <a:pPr marL="0" indent="0">
                  <a:buNone/>
                </a:pPr>
                <a:endParaRPr lang="en-US" b="1" dirty="0"/>
              </a:p>
              <a:p>
                <a:pPr marL="0" indent="0">
                  <a:buNone/>
                </a:pPr>
                <a:endParaRPr lang="en-US" b="1" dirty="0"/>
              </a:p>
            </p:txBody>
          </p:sp>
        </mc:Choice>
        <mc:Fallback xmlns="">
          <p:sp>
            <p:nvSpPr>
              <p:cNvPr id="3" name="Content Placeholder 2">
                <a:extLst>
                  <a:ext uri="{FF2B5EF4-FFF2-40B4-BE49-F238E27FC236}">
                    <a16:creationId xmlns:a16="http://schemas.microsoft.com/office/drawing/2014/main" id="{C813E79B-876F-0BBF-F495-6AC73326777F}"/>
                  </a:ext>
                </a:extLst>
              </p:cNvPr>
              <p:cNvSpPr>
                <a:spLocks noGrp="1" noRot="1" noChangeAspect="1" noMove="1" noResize="1" noEditPoints="1" noAdjustHandles="1" noChangeArrowheads="1" noChangeShapeType="1" noTextEdit="1"/>
              </p:cNvSpPr>
              <p:nvPr>
                <p:ph idx="1"/>
              </p:nvPr>
            </p:nvSpPr>
            <p:spPr>
              <a:xfrm>
                <a:off x="1103312" y="2052918"/>
                <a:ext cx="9546759" cy="4195481"/>
              </a:xfrm>
              <a:blipFill>
                <a:blip r:embed="rId3"/>
                <a:stretch>
                  <a:fillRect l="-930" t="-1506"/>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ABD98525-805B-30E0-62BC-D51EDE0ED9D5}"/>
              </a:ext>
            </a:extLst>
          </p:cNvPr>
          <p:cNvPicPr>
            <a:picLocks noChangeAspect="1"/>
          </p:cNvPicPr>
          <p:nvPr/>
        </p:nvPicPr>
        <p:blipFill>
          <a:blip r:embed="rId4"/>
          <a:stretch>
            <a:fillRect/>
          </a:stretch>
        </p:blipFill>
        <p:spPr>
          <a:xfrm>
            <a:off x="8139484" y="609601"/>
            <a:ext cx="3822700" cy="1498600"/>
          </a:xfrm>
          <a:prstGeom prst="rect">
            <a:avLst/>
          </a:prstGeom>
        </p:spPr>
      </p:pic>
    </p:spTree>
    <p:extLst>
      <p:ext uri="{BB962C8B-B14F-4D97-AF65-F5344CB8AC3E}">
        <p14:creationId xmlns:p14="http://schemas.microsoft.com/office/powerpoint/2010/main" val="1910444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02929-D8B5-47D0-8F46-DE0DB3343610}"/>
              </a:ext>
            </a:extLst>
          </p:cNvPr>
          <p:cNvSpPr>
            <a:spLocks noGrp="1"/>
          </p:cNvSpPr>
          <p:nvPr>
            <p:ph type="title"/>
          </p:nvPr>
        </p:nvSpPr>
        <p:spPr/>
        <p:txBody>
          <a:bodyPr/>
          <a:lstStyle/>
          <a:p>
            <a:r>
              <a:rPr lang="en-US" dirty="0"/>
              <a:t>Images Tips for Getting the Best VTI Tracing</a:t>
            </a:r>
          </a:p>
        </p:txBody>
      </p:sp>
      <p:sp>
        <p:nvSpPr>
          <p:cNvPr id="3" name="Content Placeholder 2">
            <a:extLst>
              <a:ext uri="{FF2B5EF4-FFF2-40B4-BE49-F238E27FC236}">
                <a16:creationId xmlns:a16="http://schemas.microsoft.com/office/drawing/2014/main" id="{F91EE56E-FC91-FED6-5AAC-3F0C8E11E67D}"/>
              </a:ext>
            </a:extLst>
          </p:cNvPr>
          <p:cNvSpPr>
            <a:spLocks noGrp="1"/>
          </p:cNvSpPr>
          <p:nvPr>
            <p:ph idx="1"/>
          </p:nvPr>
        </p:nvSpPr>
        <p:spPr>
          <a:xfrm>
            <a:off x="1103313" y="2052918"/>
            <a:ext cx="7436254" cy="4195481"/>
          </a:xfrm>
        </p:spPr>
        <p:txBody>
          <a:bodyPr>
            <a:normAutofit lnSpcReduction="10000"/>
          </a:bodyPr>
          <a:lstStyle/>
          <a:p>
            <a:r>
              <a:rPr lang="en-US" sz="2800" dirty="0"/>
              <a:t>Adjust your Gain</a:t>
            </a:r>
          </a:p>
          <a:p>
            <a:pPr lvl="1"/>
            <a:r>
              <a:rPr lang="en-US" sz="2600" dirty="0"/>
              <a:t>So you can see the whole waveform</a:t>
            </a:r>
          </a:p>
          <a:p>
            <a:r>
              <a:rPr lang="en-US" sz="2800" dirty="0"/>
              <a:t>Adjust your Baseline</a:t>
            </a:r>
          </a:p>
          <a:p>
            <a:pPr lvl="1"/>
            <a:r>
              <a:rPr lang="en-US" sz="2600" dirty="0"/>
              <a:t>So you capture the top of the wave form</a:t>
            </a:r>
          </a:p>
          <a:p>
            <a:r>
              <a:rPr lang="en-US" sz="2800" dirty="0"/>
              <a:t>Adjust your Sweep Speed</a:t>
            </a:r>
          </a:p>
          <a:p>
            <a:pPr lvl="1"/>
            <a:r>
              <a:rPr lang="en-US" sz="2600" dirty="0"/>
              <a:t>So you have enough cycles to choose the best one (or measure 5-10 waveforms for atrial fibrillation)</a:t>
            </a:r>
          </a:p>
        </p:txBody>
      </p:sp>
      <p:pic>
        <p:nvPicPr>
          <p:cNvPr id="4" name="Picture 3">
            <a:extLst>
              <a:ext uri="{FF2B5EF4-FFF2-40B4-BE49-F238E27FC236}">
                <a16:creationId xmlns:a16="http://schemas.microsoft.com/office/drawing/2014/main" id="{BF17531B-41BC-2100-4D5F-99621C9FC7E7}"/>
              </a:ext>
            </a:extLst>
          </p:cNvPr>
          <p:cNvPicPr>
            <a:picLocks noChangeAspect="1"/>
          </p:cNvPicPr>
          <p:nvPr/>
        </p:nvPicPr>
        <p:blipFill>
          <a:blip r:embed="rId3"/>
          <a:stretch>
            <a:fillRect/>
          </a:stretch>
        </p:blipFill>
        <p:spPr>
          <a:xfrm>
            <a:off x="8278860" y="1703437"/>
            <a:ext cx="3648713" cy="2915057"/>
          </a:xfrm>
          <a:prstGeom prst="rect">
            <a:avLst/>
          </a:prstGeom>
        </p:spPr>
      </p:pic>
    </p:spTree>
    <p:extLst>
      <p:ext uri="{BB962C8B-B14F-4D97-AF65-F5344CB8AC3E}">
        <p14:creationId xmlns:p14="http://schemas.microsoft.com/office/powerpoint/2010/main" val="3409742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05BD8-AC73-4885-BA03-6695CEC9D4B3}"/>
              </a:ext>
            </a:extLst>
          </p:cNvPr>
          <p:cNvSpPr>
            <a:spLocks noGrp="1"/>
          </p:cNvSpPr>
          <p:nvPr>
            <p:ph type="title"/>
          </p:nvPr>
        </p:nvSpPr>
        <p:spPr>
          <a:xfrm>
            <a:off x="618891" y="434788"/>
            <a:ext cx="10954218" cy="1400530"/>
          </a:xfrm>
        </p:spPr>
        <p:txBody>
          <a:bodyPr/>
          <a:lstStyle/>
          <a:p>
            <a:r>
              <a:rPr lang="en-US" sz="4000" dirty="0"/>
              <a:t>LVOT diameter, VTI, &amp; Passive Leg Raise</a:t>
            </a:r>
          </a:p>
        </p:txBody>
      </p:sp>
      <p:sp>
        <p:nvSpPr>
          <p:cNvPr id="3" name="Content Placeholder 2">
            <a:extLst>
              <a:ext uri="{FF2B5EF4-FFF2-40B4-BE49-F238E27FC236}">
                <a16:creationId xmlns:a16="http://schemas.microsoft.com/office/drawing/2014/main" id="{B0932B76-A67E-6C67-7ADA-22BCD09D874F}"/>
              </a:ext>
            </a:extLst>
          </p:cNvPr>
          <p:cNvSpPr>
            <a:spLocks noGrp="1"/>
          </p:cNvSpPr>
          <p:nvPr>
            <p:ph idx="1"/>
          </p:nvPr>
        </p:nvSpPr>
        <p:spPr>
          <a:xfrm>
            <a:off x="1035727" y="1615686"/>
            <a:ext cx="4992688" cy="4807526"/>
          </a:xfrm>
        </p:spPr>
        <p:txBody>
          <a:bodyPr>
            <a:normAutofit lnSpcReduction="10000"/>
          </a:bodyPr>
          <a:lstStyle/>
          <a:p>
            <a:r>
              <a:rPr lang="en-US" dirty="0"/>
              <a:t>Using the VTI method to obtain stroke volume, calculate while the patient’s head of bed is at 30 degrees</a:t>
            </a:r>
          </a:p>
          <a:p>
            <a:r>
              <a:rPr lang="en-US" dirty="0"/>
              <a:t>Provide 250mL fluid bolus</a:t>
            </a:r>
          </a:p>
          <a:p>
            <a:r>
              <a:rPr lang="en-US" dirty="0"/>
              <a:t>Raise legs to 45 degrees with head down and remeasure stroke volume after approximately 30 seconds</a:t>
            </a:r>
          </a:p>
          <a:p>
            <a:r>
              <a:rPr lang="en-US" sz="2800" b="1" dirty="0"/>
              <a:t>A change in stroke volume of &gt;10% or change in VTI &gt;15% indicates volume responsiveness</a:t>
            </a:r>
          </a:p>
        </p:txBody>
      </p:sp>
      <p:pic>
        <p:nvPicPr>
          <p:cNvPr id="4" name="Picture 3">
            <a:extLst>
              <a:ext uri="{FF2B5EF4-FFF2-40B4-BE49-F238E27FC236}">
                <a16:creationId xmlns:a16="http://schemas.microsoft.com/office/drawing/2014/main" id="{13C6E208-5271-9071-C0DA-0852B5D14C61}"/>
              </a:ext>
            </a:extLst>
          </p:cNvPr>
          <p:cNvPicPr>
            <a:picLocks noChangeAspect="1"/>
          </p:cNvPicPr>
          <p:nvPr/>
        </p:nvPicPr>
        <p:blipFill>
          <a:blip r:embed="rId3"/>
          <a:stretch>
            <a:fillRect/>
          </a:stretch>
        </p:blipFill>
        <p:spPr>
          <a:xfrm>
            <a:off x="6163586" y="1835318"/>
            <a:ext cx="5679163" cy="3046704"/>
          </a:xfrm>
          <a:prstGeom prst="rect">
            <a:avLst/>
          </a:prstGeom>
        </p:spPr>
      </p:pic>
    </p:spTree>
    <p:extLst>
      <p:ext uri="{BB962C8B-B14F-4D97-AF65-F5344CB8AC3E}">
        <p14:creationId xmlns:p14="http://schemas.microsoft.com/office/powerpoint/2010/main" val="1619933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DDB1E-845A-9119-4991-FB5ADC913074}"/>
              </a:ext>
            </a:extLst>
          </p:cNvPr>
          <p:cNvSpPr>
            <a:spLocks noGrp="1"/>
          </p:cNvSpPr>
          <p:nvPr>
            <p:ph type="title"/>
          </p:nvPr>
        </p:nvSpPr>
        <p:spPr/>
        <p:txBody>
          <a:bodyPr/>
          <a:lstStyle/>
          <a:p>
            <a:r>
              <a:rPr lang="en-US" dirty="0"/>
              <a:t>Ejection Fraction</a:t>
            </a:r>
          </a:p>
        </p:txBody>
      </p:sp>
      <p:sp>
        <p:nvSpPr>
          <p:cNvPr id="3" name="Content Placeholder 2">
            <a:extLst>
              <a:ext uri="{FF2B5EF4-FFF2-40B4-BE49-F238E27FC236}">
                <a16:creationId xmlns:a16="http://schemas.microsoft.com/office/drawing/2014/main" id="{9EA442AA-2A51-CCFA-5D64-E68B7E9638D0}"/>
              </a:ext>
            </a:extLst>
          </p:cNvPr>
          <p:cNvSpPr>
            <a:spLocks noGrp="1"/>
          </p:cNvSpPr>
          <p:nvPr>
            <p:ph idx="1"/>
          </p:nvPr>
        </p:nvSpPr>
        <p:spPr/>
        <p:txBody>
          <a:bodyPr>
            <a:normAutofit/>
          </a:bodyPr>
          <a:lstStyle/>
          <a:p>
            <a:r>
              <a:rPr lang="en-US" sz="3200" dirty="0"/>
              <a:t>EPSS</a:t>
            </a:r>
          </a:p>
          <a:p>
            <a:r>
              <a:rPr lang="en-US" sz="3200" dirty="0"/>
              <a:t>Fractional Shortening</a:t>
            </a:r>
          </a:p>
          <a:p>
            <a:r>
              <a:rPr lang="en-US" sz="3200" dirty="0"/>
              <a:t>Simpson’s Method (Method of Discs)</a:t>
            </a:r>
          </a:p>
        </p:txBody>
      </p:sp>
    </p:spTree>
    <p:extLst>
      <p:ext uri="{BB962C8B-B14F-4D97-AF65-F5344CB8AC3E}">
        <p14:creationId xmlns:p14="http://schemas.microsoft.com/office/powerpoint/2010/main" val="1005691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28F5A-028A-27F6-0691-A61E1513E5A7}"/>
              </a:ext>
            </a:extLst>
          </p:cNvPr>
          <p:cNvSpPr>
            <a:spLocks noGrp="1"/>
          </p:cNvSpPr>
          <p:nvPr>
            <p:ph type="title"/>
          </p:nvPr>
        </p:nvSpPr>
        <p:spPr/>
        <p:txBody>
          <a:bodyPr/>
          <a:lstStyle/>
          <a:p>
            <a:r>
              <a:rPr lang="en-US" dirty="0"/>
              <a:t>Ejection Fraction:  Visual Estimation</a:t>
            </a:r>
          </a:p>
        </p:txBody>
      </p:sp>
      <p:sp>
        <p:nvSpPr>
          <p:cNvPr id="3" name="Content Placeholder 2">
            <a:extLst>
              <a:ext uri="{FF2B5EF4-FFF2-40B4-BE49-F238E27FC236}">
                <a16:creationId xmlns:a16="http://schemas.microsoft.com/office/drawing/2014/main" id="{C776B5C7-089D-F5EE-AFF0-CCD13281879D}"/>
              </a:ext>
            </a:extLst>
          </p:cNvPr>
          <p:cNvSpPr>
            <a:spLocks noGrp="1"/>
          </p:cNvSpPr>
          <p:nvPr>
            <p:ph idx="1"/>
          </p:nvPr>
        </p:nvSpPr>
        <p:spPr>
          <a:xfrm>
            <a:off x="1103312" y="2052918"/>
            <a:ext cx="2791355" cy="4195481"/>
          </a:xfrm>
        </p:spPr>
        <p:txBody>
          <a:bodyPr/>
          <a:lstStyle/>
          <a:p>
            <a:r>
              <a:rPr lang="en-US" dirty="0"/>
              <a:t>Hyperdynamic &gt;70%</a:t>
            </a:r>
          </a:p>
          <a:p>
            <a:r>
              <a:rPr lang="en-US" dirty="0"/>
              <a:t>Normal 50-70%</a:t>
            </a:r>
          </a:p>
          <a:p>
            <a:r>
              <a:rPr lang="en-US" dirty="0"/>
              <a:t>Mild 40-49%</a:t>
            </a:r>
          </a:p>
          <a:p>
            <a:r>
              <a:rPr lang="en-US" dirty="0"/>
              <a:t>Moderate 30-39%</a:t>
            </a:r>
          </a:p>
          <a:p>
            <a:r>
              <a:rPr lang="en-US" dirty="0"/>
              <a:t>Severe &lt;30%</a:t>
            </a:r>
          </a:p>
        </p:txBody>
      </p:sp>
      <p:pic>
        <p:nvPicPr>
          <p:cNvPr id="6" name="video1734831">
            <a:hlinkClick r:id="" action="ppaction://media"/>
            <a:extLst>
              <a:ext uri="{FF2B5EF4-FFF2-40B4-BE49-F238E27FC236}">
                <a16:creationId xmlns:a16="http://schemas.microsoft.com/office/drawing/2014/main" id="{BF11B86A-F7E0-6AC7-55CD-7076745F84C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832536" y="1572431"/>
            <a:ext cx="6086475" cy="4395448"/>
          </a:xfrm>
          <a:prstGeom prst="rect">
            <a:avLst/>
          </a:prstGeom>
        </p:spPr>
      </p:pic>
    </p:spTree>
    <p:extLst>
      <p:ext uri="{BB962C8B-B14F-4D97-AF65-F5344CB8AC3E}">
        <p14:creationId xmlns:p14="http://schemas.microsoft.com/office/powerpoint/2010/main" val="137163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F90E9-3E3C-EC86-E14C-086B2F0FF371}"/>
              </a:ext>
            </a:extLst>
          </p:cNvPr>
          <p:cNvSpPr>
            <a:spLocks noGrp="1"/>
          </p:cNvSpPr>
          <p:nvPr>
            <p:ph type="title"/>
          </p:nvPr>
        </p:nvSpPr>
        <p:spPr/>
        <p:txBody>
          <a:bodyPr/>
          <a:lstStyle/>
          <a:p>
            <a:r>
              <a:rPr lang="en-US" dirty="0"/>
              <a:t>A note on Hyperdynamic EF </a:t>
            </a:r>
          </a:p>
        </p:txBody>
      </p:sp>
      <p:sp>
        <p:nvSpPr>
          <p:cNvPr id="3" name="Content Placeholder 2">
            <a:extLst>
              <a:ext uri="{FF2B5EF4-FFF2-40B4-BE49-F238E27FC236}">
                <a16:creationId xmlns:a16="http://schemas.microsoft.com/office/drawing/2014/main" id="{5585AE8D-125F-F6F5-E236-A46FB2EAABDC}"/>
              </a:ext>
            </a:extLst>
          </p:cNvPr>
          <p:cNvSpPr>
            <a:spLocks noGrp="1"/>
          </p:cNvSpPr>
          <p:nvPr>
            <p:ph idx="1"/>
          </p:nvPr>
        </p:nvSpPr>
        <p:spPr>
          <a:xfrm>
            <a:off x="460610" y="1515036"/>
            <a:ext cx="3361112" cy="4195481"/>
          </a:xfrm>
        </p:spPr>
        <p:txBody>
          <a:bodyPr/>
          <a:lstStyle/>
          <a:p>
            <a:r>
              <a:rPr lang="en-US" dirty="0"/>
              <a:t>Greater than 70% EF</a:t>
            </a:r>
          </a:p>
          <a:p>
            <a:r>
              <a:rPr lang="en-US" dirty="0"/>
              <a:t>It is NOT just tachycardia although often seen with tachycardia</a:t>
            </a:r>
          </a:p>
          <a:p>
            <a:r>
              <a:rPr lang="en-US" dirty="0"/>
              <a:t>Both walls of LV touch</a:t>
            </a:r>
          </a:p>
          <a:p>
            <a:r>
              <a:rPr lang="en-US" dirty="0"/>
              <a:t>Often due to hypovolemia</a:t>
            </a:r>
          </a:p>
        </p:txBody>
      </p:sp>
      <p:pic>
        <p:nvPicPr>
          <p:cNvPr id="5" name="Picture 4">
            <a:extLst>
              <a:ext uri="{FF2B5EF4-FFF2-40B4-BE49-F238E27FC236}">
                <a16:creationId xmlns:a16="http://schemas.microsoft.com/office/drawing/2014/main" id="{A8F7088E-A40D-124F-3F1C-A19E93A9741E}"/>
              </a:ext>
            </a:extLst>
          </p:cNvPr>
          <p:cNvPicPr>
            <a:picLocks noChangeAspect="1"/>
          </p:cNvPicPr>
          <p:nvPr/>
        </p:nvPicPr>
        <p:blipFill>
          <a:blip r:embed="rId2"/>
          <a:stretch>
            <a:fillRect/>
          </a:stretch>
        </p:blipFill>
        <p:spPr>
          <a:xfrm>
            <a:off x="8331335" y="571500"/>
            <a:ext cx="3810000" cy="2857500"/>
          </a:xfrm>
          <a:prstGeom prst="rect">
            <a:avLst/>
          </a:prstGeom>
        </p:spPr>
      </p:pic>
      <p:pic>
        <p:nvPicPr>
          <p:cNvPr id="7" name="Picture 6">
            <a:extLst>
              <a:ext uri="{FF2B5EF4-FFF2-40B4-BE49-F238E27FC236}">
                <a16:creationId xmlns:a16="http://schemas.microsoft.com/office/drawing/2014/main" id="{76380017-EDB4-7435-072C-810F9CE4DE0F}"/>
              </a:ext>
            </a:extLst>
          </p:cNvPr>
          <p:cNvPicPr>
            <a:picLocks noChangeAspect="1"/>
          </p:cNvPicPr>
          <p:nvPr/>
        </p:nvPicPr>
        <p:blipFill>
          <a:blip r:embed="rId3"/>
          <a:stretch>
            <a:fillRect/>
          </a:stretch>
        </p:blipFill>
        <p:spPr>
          <a:xfrm>
            <a:off x="4191000" y="2000250"/>
            <a:ext cx="3810000" cy="2857500"/>
          </a:xfrm>
          <a:prstGeom prst="rect">
            <a:avLst/>
          </a:prstGeom>
        </p:spPr>
      </p:pic>
      <p:pic>
        <p:nvPicPr>
          <p:cNvPr id="9" name="Picture 8">
            <a:extLst>
              <a:ext uri="{FF2B5EF4-FFF2-40B4-BE49-F238E27FC236}">
                <a16:creationId xmlns:a16="http://schemas.microsoft.com/office/drawing/2014/main" id="{F24976C7-2D27-45BD-A960-B13346FA094F}"/>
              </a:ext>
            </a:extLst>
          </p:cNvPr>
          <p:cNvPicPr>
            <a:picLocks noChangeAspect="1"/>
          </p:cNvPicPr>
          <p:nvPr/>
        </p:nvPicPr>
        <p:blipFill>
          <a:blip r:embed="rId4"/>
          <a:stretch>
            <a:fillRect/>
          </a:stretch>
        </p:blipFill>
        <p:spPr>
          <a:xfrm>
            <a:off x="8331335" y="3756313"/>
            <a:ext cx="3810000" cy="2857500"/>
          </a:xfrm>
          <a:prstGeom prst="rect">
            <a:avLst/>
          </a:prstGeom>
        </p:spPr>
      </p:pic>
    </p:spTree>
    <p:extLst>
      <p:ext uri="{BB962C8B-B14F-4D97-AF65-F5344CB8AC3E}">
        <p14:creationId xmlns:p14="http://schemas.microsoft.com/office/powerpoint/2010/main" val="3603597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76DE61-40EF-7145-8F58-5E9370D8F826}"/>
              </a:ext>
            </a:extLst>
          </p:cNvPr>
          <p:cNvSpPr>
            <a:spLocks noGrp="1"/>
          </p:cNvSpPr>
          <p:nvPr>
            <p:ph idx="1"/>
          </p:nvPr>
        </p:nvSpPr>
        <p:spPr>
          <a:xfrm>
            <a:off x="8512433" y="1521368"/>
            <a:ext cx="3076802" cy="4536141"/>
          </a:xfrm>
        </p:spPr>
        <p:txBody>
          <a:bodyPr>
            <a:normAutofit/>
          </a:bodyPr>
          <a:lstStyle/>
          <a:p>
            <a:r>
              <a:rPr lang="en-US" dirty="0"/>
              <a:t>&lt;7 mm = Normal EF</a:t>
            </a:r>
          </a:p>
          <a:p>
            <a:r>
              <a:rPr lang="en-US" dirty="0"/>
              <a:t>&gt;10mm = Low EF</a:t>
            </a:r>
          </a:p>
          <a:p>
            <a:r>
              <a:rPr lang="en-US" dirty="0">
                <a:solidFill>
                  <a:srgbClr val="FFFF00"/>
                </a:solidFill>
              </a:rPr>
              <a:t>LVEF=75.5-(2.5xEPSS)</a:t>
            </a:r>
          </a:p>
          <a:p>
            <a:r>
              <a:rPr lang="en-US" dirty="0"/>
              <a:t>Not valid if Mitral Stenosis, Mitral Regurgitation, Mitral Valve Calcification or Aortic Regurgitation, Mitral Annulus Dilation due to Cardiomyopathy or Extreme LV Hypertrophy</a:t>
            </a:r>
          </a:p>
        </p:txBody>
      </p:sp>
      <p:pic>
        <p:nvPicPr>
          <p:cNvPr id="6" name="Picture 5">
            <a:extLst>
              <a:ext uri="{FF2B5EF4-FFF2-40B4-BE49-F238E27FC236}">
                <a16:creationId xmlns:a16="http://schemas.microsoft.com/office/drawing/2014/main" id="{197DAB72-F415-EE40-82B8-FFBABDD6F23C}"/>
              </a:ext>
            </a:extLst>
          </p:cNvPr>
          <p:cNvPicPr>
            <a:picLocks noChangeAspect="1"/>
          </p:cNvPicPr>
          <p:nvPr/>
        </p:nvPicPr>
        <p:blipFill>
          <a:blip r:embed="rId3"/>
          <a:stretch>
            <a:fillRect/>
          </a:stretch>
        </p:blipFill>
        <p:spPr>
          <a:xfrm>
            <a:off x="1162304" y="1416368"/>
            <a:ext cx="6959720" cy="4746143"/>
          </a:xfrm>
          <a:prstGeom prst="rect">
            <a:avLst/>
          </a:prstGeom>
        </p:spPr>
      </p:pic>
      <p:sp>
        <p:nvSpPr>
          <p:cNvPr id="2" name="Title 1">
            <a:extLst>
              <a:ext uri="{FF2B5EF4-FFF2-40B4-BE49-F238E27FC236}">
                <a16:creationId xmlns:a16="http://schemas.microsoft.com/office/drawing/2014/main" id="{D50BA7C4-8699-AC26-8F8D-CC6F464C8F5D}"/>
              </a:ext>
            </a:extLst>
          </p:cNvPr>
          <p:cNvSpPr>
            <a:spLocks noGrp="1"/>
          </p:cNvSpPr>
          <p:nvPr>
            <p:ph type="title"/>
          </p:nvPr>
        </p:nvSpPr>
        <p:spPr>
          <a:xfrm>
            <a:off x="646111" y="452718"/>
            <a:ext cx="9404723" cy="1400530"/>
          </a:xfrm>
        </p:spPr>
        <p:txBody>
          <a:bodyPr/>
          <a:lstStyle/>
          <a:p>
            <a:r>
              <a:rPr lang="en-US" dirty="0"/>
              <a:t>E-Point Septal Separation (EPSS)</a:t>
            </a:r>
          </a:p>
        </p:txBody>
      </p:sp>
    </p:spTree>
    <p:extLst>
      <p:ext uri="{BB962C8B-B14F-4D97-AF65-F5344CB8AC3E}">
        <p14:creationId xmlns:p14="http://schemas.microsoft.com/office/powerpoint/2010/main" val="975939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77D9854F-F43D-BFFF-AD11-D42613E9F0B3}"/>
              </a:ext>
            </a:extLst>
          </p:cNvPr>
          <p:cNvGrpSpPr/>
          <p:nvPr/>
        </p:nvGrpSpPr>
        <p:grpSpPr>
          <a:xfrm>
            <a:off x="1650325" y="137636"/>
            <a:ext cx="9305352" cy="6528638"/>
            <a:chOff x="1650325" y="137636"/>
            <a:chExt cx="9305352" cy="6528638"/>
          </a:xfrm>
        </p:grpSpPr>
        <p:grpSp>
          <p:nvGrpSpPr>
            <p:cNvPr id="21" name="Group 20">
              <a:extLst>
                <a:ext uri="{FF2B5EF4-FFF2-40B4-BE49-F238E27FC236}">
                  <a16:creationId xmlns:a16="http://schemas.microsoft.com/office/drawing/2014/main" id="{C24BE8E2-C2BD-8674-C0E6-9F281B906491}"/>
                </a:ext>
              </a:extLst>
            </p:cNvPr>
            <p:cNvGrpSpPr/>
            <p:nvPr/>
          </p:nvGrpSpPr>
          <p:grpSpPr>
            <a:xfrm>
              <a:off x="1650325" y="191725"/>
              <a:ext cx="9305352" cy="6474549"/>
              <a:chOff x="1650325" y="191725"/>
              <a:chExt cx="9305352" cy="6474549"/>
            </a:xfrm>
          </p:grpSpPr>
          <p:grpSp>
            <p:nvGrpSpPr>
              <p:cNvPr id="5" name="Group 4">
                <a:extLst>
                  <a:ext uri="{FF2B5EF4-FFF2-40B4-BE49-F238E27FC236}">
                    <a16:creationId xmlns:a16="http://schemas.microsoft.com/office/drawing/2014/main" id="{22D948F6-C836-39DC-E7A3-6BCB66B5F021}"/>
                  </a:ext>
                </a:extLst>
              </p:cNvPr>
              <p:cNvGrpSpPr/>
              <p:nvPr/>
            </p:nvGrpSpPr>
            <p:grpSpPr>
              <a:xfrm>
                <a:off x="1651000" y="191725"/>
                <a:ext cx="9304677" cy="6474549"/>
                <a:chOff x="1909422" y="383451"/>
                <a:chExt cx="8931955" cy="6091098"/>
              </a:xfrm>
            </p:grpSpPr>
            <p:pic>
              <p:nvPicPr>
                <p:cNvPr id="2" name="Picture 1">
                  <a:extLst>
                    <a:ext uri="{FF2B5EF4-FFF2-40B4-BE49-F238E27FC236}">
                      <a16:creationId xmlns:a16="http://schemas.microsoft.com/office/drawing/2014/main" id="{EF331918-1661-A6BC-0EB5-43A3D697297E}"/>
                    </a:ext>
                  </a:extLst>
                </p:cNvPr>
                <p:cNvPicPr>
                  <a:picLocks noChangeAspect="1"/>
                </p:cNvPicPr>
                <p:nvPr/>
              </p:nvPicPr>
              <p:blipFill>
                <a:blip r:embed="rId3"/>
                <a:stretch>
                  <a:fillRect/>
                </a:stretch>
              </p:blipFill>
              <p:spPr>
                <a:xfrm>
                  <a:off x="1909422" y="383451"/>
                  <a:ext cx="8931955" cy="6091098"/>
                </a:xfrm>
                <a:prstGeom prst="rect">
                  <a:avLst/>
                </a:prstGeom>
              </p:spPr>
            </p:pic>
            <p:sp>
              <p:nvSpPr>
                <p:cNvPr id="3" name="TextBox 2">
                  <a:extLst>
                    <a:ext uri="{FF2B5EF4-FFF2-40B4-BE49-F238E27FC236}">
                      <a16:creationId xmlns:a16="http://schemas.microsoft.com/office/drawing/2014/main" id="{894AE63D-F3B4-C7D8-F8F7-332BB8FA0A98}"/>
                    </a:ext>
                  </a:extLst>
                </p:cNvPr>
                <p:cNvSpPr txBox="1"/>
                <p:nvPr/>
              </p:nvSpPr>
              <p:spPr>
                <a:xfrm>
                  <a:off x="5435600" y="4469368"/>
                  <a:ext cx="266700" cy="369332"/>
                </a:xfrm>
                <a:prstGeom prst="rect">
                  <a:avLst/>
                </a:prstGeom>
                <a:noFill/>
              </p:spPr>
              <p:txBody>
                <a:bodyPr wrap="square" rtlCol="0">
                  <a:spAutoFit/>
                </a:bodyPr>
                <a:lstStyle/>
                <a:p>
                  <a:r>
                    <a:rPr lang="en-US" dirty="0"/>
                    <a:t>E</a:t>
                  </a:r>
                </a:p>
              </p:txBody>
            </p:sp>
            <p:sp>
              <p:nvSpPr>
                <p:cNvPr id="4" name="TextBox 3">
                  <a:extLst>
                    <a:ext uri="{FF2B5EF4-FFF2-40B4-BE49-F238E27FC236}">
                      <a16:creationId xmlns:a16="http://schemas.microsoft.com/office/drawing/2014/main" id="{AB7E8413-9081-8DAD-88A3-DA2D2B591A17}"/>
                    </a:ext>
                  </a:extLst>
                </p:cNvPr>
                <p:cNvSpPr txBox="1"/>
                <p:nvPr/>
              </p:nvSpPr>
              <p:spPr>
                <a:xfrm>
                  <a:off x="5911850" y="4469368"/>
                  <a:ext cx="368300" cy="369332"/>
                </a:xfrm>
                <a:prstGeom prst="rect">
                  <a:avLst/>
                </a:prstGeom>
                <a:noFill/>
              </p:spPr>
              <p:txBody>
                <a:bodyPr wrap="square" rtlCol="0">
                  <a:spAutoFit/>
                </a:bodyPr>
                <a:lstStyle/>
                <a:p>
                  <a:r>
                    <a:rPr lang="en-US" dirty="0"/>
                    <a:t>A</a:t>
                  </a:r>
                </a:p>
              </p:txBody>
            </p:sp>
          </p:grpSp>
          <p:sp>
            <p:nvSpPr>
              <p:cNvPr id="6" name="TextBox 5">
                <a:extLst>
                  <a:ext uri="{FF2B5EF4-FFF2-40B4-BE49-F238E27FC236}">
                    <a16:creationId xmlns:a16="http://schemas.microsoft.com/office/drawing/2014/main" id="{86BF06DB-DC1F-EF3A-3DB3-67E64378E5AB}"/>
                  </a:ext>
                </a:extLst>
              </p:cNvPr>
              <p:cNvSpPr txBox="1"/>
              <p:nvPr/>
            </p:nvSpPr>
            <p:spPr>
              <a:xfrm>
                <a:off x="1650325" y="3694199"/>
                <a:ext cx="1862478" cy="338554"/>
              </a:xfrm>
              <a:prstGeom prst="rect">
                <a:avLst/>
              </a:prstGeom>
              <a:noFill/>
            </p:spPr>
            <p:txBody>
              <a:bodyPr wrap="square" rtlCol="0">
                <a:spAutoFit/>
              </a:bodyPr>
              <a:lstStyle/>
              <a:p>
                <a:r>
                  <a:rPr lang="en-US" sz="1600" dirty="0"/>
                  <a:t>2. Right Ventricle</a:t>
                </a:r>
              </a:p>
            </p:txBody>
          </p:sp>
          <p:sp>
            <p:nvSpPr>
              <p:cNvPr id="7" name="TextBox 6">
                <a:extLst>
                  <a:ext uri="{FF2B5EF4-FFF2-40B4-BE49-F238E27FC236}">
                    <a16:creationId xmlns:a16="http://schemas.microsoft.com/office/drawing/2014/main" id="{617B7F64-5206-E2C5-B9C9-87D55683B36D}"/>
                  </a:ext>
                </a:extLst>
              </p:cNvPr>
              <p:cNvSpPr txBox="1"/>
              <p:nvPr/>
            </p:nvSpPr>
            <p:spPr>
              <a:xfrm>
                <a:off x="1651000" y="3190287"/>
                <a:ext cx="1640193" cy="338554"/>
              </a:xfrm>
              <a:prstGeom prst="rect">
                <a:avLst/>
              </a:prstGeom>
              <a:noFill/>
            </p:spPr>
            <p:txBody>
              <a:bodyPr wrap="none" rtlCol="0">
                <a:spAutoFit/>
              </a:bodyPr>
              <a:lstStyle/>
              <a:p>
                <a:r>
                  <a:rPr lang="en-US" sz="1600" dirty="0"/>
                  <a:t>1. RV Free Wall</a:t>
                </a:r>
              </a:p>
            </p:txBody>
          </p:sp>
          <p:sp>
            <p:nvSpPr>
              <p:cNvPr id="10" name="TextBox 9">
                <a:extLst>
                  <a:ext uri="{FF2B5EF4-FFF2-40B4-BE49-F238E27FC236}">
                    <a16:creationId xmlns:a16="http://schemas.microsoft.com/office/drawing/2014/main" id="{77F9994B-929D-A657-49B8-29AD57B4A8B1}"/>
                  </a:ext>
                </a:extLst>
              </p:cNvPr>
              <p:cNvSpPr txBox="1"/>
              <p:nvPr/>
            </p:nvSpPr>
            <p:spPr>
              <a:xfrm>
                <a:off x="1650325" y="4074031"/>
                <a:ext cx="1417978" cy="338554"/>
              </a:xfrm>
              <a:prstGeom prst="rect">
                <a:avLst/>
              </a:prstGeom>
              <a:noFill/>
            </p:spPr>
            <p:txBody>
              <a:bodyPr wrap="square" rtlCol="0">
                <a:spAutoFit/>
              </a:bodyPr>
              <a:lstStyle/>
              <a:p>
                <a:r>
                  <a:rPr lang="en-US" sz="1600" dirty="0"/>
                  <a:t>3. Septum</a:t>
                </a:r>
              </a:p>
            </p:txBody>
          </p:sp>
          <p:sp>
            <p:nvSpPr>
              <p:cNvPr id="11" name="TextBox 10">
                <a:extLst>
                  <a:ext uri="{FF2B5EF4-FFF2-40B4-BE49-F238E27FC236}">
                    <a16:creationId xmlns:a16="http://schemas.microsoft.com/office/drawing/2014/main" id="{9D4EE04E-6E44-C0B7-171D-DFAF1528A5CF}"/>
                  </a:ext>
                </a:extLst>
              </p:cNvPr>
              <p:cNvSpPr txBox="1"/>
              <p:nvPr/>
            </p:nvSpPr>
            <p:spPr>
              <a:xfrm>
                <a:off x="1650325" y="4453863"/>
                <a:ext cx="1640192" cy="338554"/>
              </a:xfrm>
              <a:prstGeom prst="rect">
                <a:avLst/>
              </a:prstGeom>
              <a:noFill/>
            </p:spPr>
            <p:txBody>
              <a:bodyPr wrap="square" rtlCol="0">
                <a:spAutoFit/>
              </a:bodyPr>
              <a:lstStyle/>
              <a:p>
                <a:r>
                  <a:rPr lang="en-US" sz="1600" dirty="0"/>
                  <a:t>4. Mitral Valve</a:t>
                </a:r>
              </a:p>
            </p:txBody>
          </p:sp>
          <p:sp>
            <p:nvSpPr>
              <p:cNvPr id="12" name="Right Arrow 11">
                <a:extLst>
                  <a:ext uri="{FF2B5EF4-FFF2-40B4-BE49-F238E27FC236}">
                    <a16:creationId xmlns:a16="http://schemas.microsoft.com/office/drawing/2014/main" id="{29AE6FCC-957C-4E22-49A7-E982EDAA64BF}"/>
                  </a:ext>
                </a:extLst>
              </p:cNvPr>
              <p:cNvSpPr/>
              <p:nvPr/>
            </p:nvSpPr>
            <p:spPr>
              <a:xfrm>
                <a:off x="2977497" y="4032753"/>
                <a:ext cx="518194" cy="3048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a:extLst>
                  <a:ext uri="{FF2B5EF4-FFF2-40B4-BE49-F238E27FC236}">
                    <a16:creationId xmlns:a16="http://schemas.microsoft.com/office/drawing/2014/main" id="{CA52EC66-4D02-05BE-DAEE-32EB4AE46862}"/>
                  </a:ext>
                </a:extLst>
              </p:cNvPr>
              <p:cNvSpPr/>
              <p:nvPr/>
            </p:nvSpPr>
            <p:spPr>
              <a:xfrm>
                <a:off x="3323592" y="3259520"/>
                <a:ext cx="518194" cy="3048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a:extLst>
                  <a:ext uri="{FF2B5EF4-FFF2-40B4-BE49-F238E27FC236}">
                    <a16:creationId xmlns:a16="http://schemas.microsoft.com/office/drawing/2014/main" id="{7100C7E3-3C2E-32CA-B214-827BE699AF25}"/>
                  </a:ext>
                </a:extLst>
              </p:cNvPr>
              <p:cNvSpPr/>
              <p:nvPr/>
            </p:nvSpPr>
            <p:spPr>
              <a:xfrm>
                <a:off x="3500788" y="3729678"/>
                <a:ext cx="518194" cy="3048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a:extLst>
                  <a:ext uri="{FF2B5EF4-FFF2-40B4-BE49-F238E27FC236}">
                    <a16:creationId xmlns:a16="http://schemas.microsoft.com/office/drawing/2014/main" id="{330F7BC0-4739-220C-E299-DD8BC5C9D93B}"/>
                  </a:ext>
                </a:extLst>
              </p:cNvPr>
              <p:cNvSpPr/>
              <p:nvPr/>
            </p:nvSpPr>
            <p:spPr>
              <a:xfrm rot="21048089">
                <a:off x="3228564" y="4534861"/>
                <a:ext cx="518194" cy="22380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id="{973A6700-EC75-745D-1847-5F5A3C679728}"/>
                </a:ext>
              </a:extLst>
            </p:cNvPr>
            <p:cNvSpPr txBox="1"/>
            <p:nvPr/>
          </p:nvSpPr>
          <p:spPr>
            <a:xfrm>
              <a:off x="6496724" y="137636"/>
              <a:ext cx="200314" cy="369332"/>
            </a:xfrm>
            <a:prstGeom prst="rect">
              <a:avLst/>
            </a:prstGeom>
            <a:noFill/>
          </p:spPr>
          <p:txBody>
            <a:bodyPr wrap="square" rtlCol="0">
              <a:spAutoFit/>
            </a:bodyPr>
            <a:lstStyle/>
            <a:p>
              <a:r>
                <a:rPr lang="en-US" dirty="0"/>
                <a:t>1</a:t>
              </a:r>
            </a:p>
          </p:txBody>
        </p:sp>
        <p:sp>
          <p:nvSpPr>
            <p:cNvPr id="17" name="TextBox 16">
              <a:extLst>
                <a:ext uri="{FF2B5EF4-FFF2-40B4-BE49-F238E27FC236}">
                  <a16:creationId xmlns:a16="http://schemas.microsoft.com/office/drawing/2014/main" id="{EAEEA758-E7A0-687A-6A11-6BE6A95122D8}"/>
                </a:ext>
              </a:extLst>
            </p:cNvPr>
            <p:cNvSpPr txBox="1"/>
            <p:nvPr/>
          </p:nvSpPr>
          <p:spPr>
            <a:xfrm>
              <a:off x="6396567" y="506968"/>
              <a:ext cx="200314" cy="369332"/>
            </a:xfrm>
            <a:prstGeom prst="rect">
              <a:avLst/>
            </a:prstGeom>
            <a:noFill/>
          </p:spPr>
          <p:txBody>
            <a:bodyPr wrap="square" rtlCol="0">
              <a:spAutoFit/>
            </a:bodyPr>
            <a:lstStyle/>
            <a:p>
              <a:r>
                <a:rPr lang="en-US" dirty="0"/>
                <a:t>2</a:t>
              </a:r>
            </a:p>
          </p:txBody>
        </p:sp>
        <p:sp>
          <p:nvSpPr>
            <p:cNvPr id="19" name="TextBox 18">
              <a:extLst>
                <a:ext uri="{FF2B5EF4-FFF2-40B4-BE49-F238E27FC236}">
                  <a16:creationId xmlns:a16="http://schemas.microsoft.com/office/drawing/2014/main" id="{24B3ED61-18AD-4038-F25B-249C83FB9299}"/>
                </a:ext>
              </a:extLst>
            </p:cNvPr>
            <p:cNvSpPr txBox="1"/>
            <p:nvPr/>
          </p:nvSpPr>
          <p:spPr>
            <a:xfrm>
              <a:off x="5912123" y="661864"/>
              <a:ext cx="200314" cy="369332"/>
            </a:xfrm>
            <a:prstGeom prst="rect">
              <a:avLst/>
            </a:prstGeom>
            <a:noFill/>
          </p:spPr>
          <p:txBody>
            <a:bodyPr wrap="square" rtlCol="0">
              <a:spAutoFit/>
            </a:bodyPr>
            <a:lstStyle/>
            <a:p>
              <a:r>
                <a:rPr lang="en-US" dirty="0"/>
                <a:t>3</a:t>
              </a:r>
            </a:p>
          </p:txBody>
        </p:sp>
        <p:sp>
          <p:nvSpPr>
            <p:cNvPr id="20" name="TextBox 19">
              <a:extLst>
                <a:ext uri="{FF2B5EF4-FFF2-40B4-BE49-F238E27FC236}">
                  <a16:creationId xmlns:a16="http://schemas.microsoft.com/office/drawing/2014/main" id="{E1D55E4D-0F36-F1BD-CFC5-F08C9BBACF0C}"/>
                </a:ext>
              </a:extLst>
            </p:cNvPr>
            <p:cNvSpPr txBox="1"/>
            <p:nvPr/>
          </p:nvSpPr>
          <p:spPr>
            <a:xfrm>
              <a:off x="6112437" y="1300055"/>
              <a:ext cx="200314" cy="369332"/>
            </a:xfrm>
            <a:prstGeom prst="rect">
              <a:avLst/>
            </a:prstGeom>
            <a:noFill/>
          </p:spPr>
          <p:txBody>
            <a:bodyPr wrap="square" rtlCol="0">
              <a:spAutoFit/>
            </a:bodyPr>
            <a:lstStyle/>
            <a:p>
              <a:r>
                <a:rPr lang="en-US" dirty="0"/>
                <a:t>4</a:t>
              </a:r>
            </a:p>
          </p:txBody>
        </p:sp>
      </p:grpSp>
      <mc:AlternateContent xmlns:mc="http://schemas.openxmlformats.org/markup-compatibility/2006" xmlns:p14="http://schemas.microsoft.com/office/powerpoint/2010/main">
        <mc:Choice Requires="p14">
          <p:contentPart p14:bwMode="auto" r:id="rId4">
            <p14:nvContentPartPr>
              <p14:cNvPr id="24" name="Ink 23">
                <a:extLst>
                  <a:ext uri="{FF2B5EF4-FFF2-40B4-BE49-F238E27FC236}">
                    <a16:creationId xmlns:a16="http://schemas.microsoft.com/office/drawing/2014/main" id="{4333631F-800C-75E3-18A0-C449E8C26E87}"/>
                  </a:ext>
                </a:extLst>
              </p14:cNvPr>
              <p14:cNvContentPartPr/>
              <p14:nvPr/>
            </p14:nvContentPartPr>
            <p14:xfrm>
              <a:off x="5420900" y="4341840"/>
              <a:ext cx="377280" cy="128880"/>
            </p14:xfrm>
          </p:contentPart>
        </mc:Choice>
        <mc:Fallback xmlns="">
          <p:pic>
            <p:nvPicPr>
              <p:cNvPr id="24" name="Ink 23">
                <a:extLst>
                  <a:ext uri="{FF2B5EF4-FFF2-40B4-BE49-F238E27FC236}">
                    <a16:creationId xmlns:a16="http://schemas.microsoft.com/office/drawing/2014/main" id="{4333631F-800C-75E3-18A0-C449E8C26E87}"/>
                  </a:ext>
                </a:extLst>
              </p:cNvPr>
              <p:cNvPicPr/>
              <p:nvPr/>
            </p:nvPicPr>
            <p:blipFill>
              <a:blip r:embed="rId5"/>
              <a:stretch>
                <a:fillRect/>
              </a:stretch>
            </p:blipFill>
            <p:spPr>
              <a:xfrm>
                <a:off x="5366900" y="4233840"/>
                <a:ext cx="484920" cy="344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5" name="Ink 24">
                <a:extLst>
                  <a:ext uri="{FF2B5EF4-FFF2-40B4-BE49-F238E27FC236}">
                    <a16:creationId xmlns:a16="http://schemas.microsoft.com/office/drawing/2014/main" id="{E9080C45-93B8-748E-3BD5-B4074D191011}"/>
                  </a:ext>
                </a:extLst>
              </p14:cNvPr>
              <p14:cNvContentPartPr/>
              <p14:nvPr/>
            </p14:nvContentPartPr>
            <p14:xfrm>
              <a:off x="5931380" y="4403400"/>
              <a:ext cx="202320" cy="125280"/>
            </p14:xfrm>
          </p:contentPart>
        </mc:Choice>
        <mc:Fallback xmlns="">
          <p:pic>
            <p:nvPicPr>
              <p:cNvPr id="25" name="Ink 24">
                <a:extLst>
                  <a:ext uri="{FF2B5EF4-FFF2-40B4-BE49-F238E27FC236}">
                    <a16:creationId xmlns:a16="http://schemas.microsoft.com/office/drawing/2014/main" id="{E9080C45-93B8-748E-3BD5-B4074D191011}"/>
                  </a:ext>
                </a:extLst>
              </p:cNvPr>
              <p:cNvPicPr/>
              <p:nvPr/>
            </p:nvPicPr>
            <p:blipFill>
              <a:blip r:embed="rId7"/>
              <a:stretch>
                <a:fillRect/>
              </a:stretch>
            </p:blipFill>
            <p:spPr>
              <a:xfrm>
                <a:off x="5877740" y="4295760"/>
                <a:ext cx="309960" cy="340920"/>
              </a:xfrm>
              <a:prstGeom prst="rect">
                <a:avLst/>
              </a:prstGeom>
            </p:spPr>
          </p:pic>
        </mc:Fallback>
      </mc:AlternateContent>
    </p:spTree>
    <p:extLst>
      <p:ext uri="{BB962C8B-B14F-4D97-AF65-F5344CB8AC3E}">
        <p14:creationId xmlns:p14="http://schemas.microsoft.com/office/powerpoint/2010/main" val="1868768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3BB06-5826-892D-46AF-BBDAA3731848}"/>
              </a:ext>
            </a:extLst>
          </p:cNvPr>
          <p:cNvSpPr>
            <a:spLocks noGrp="1"/>
          </p:cNvSpPr>
          <p:nvPr>
            <p:ph type="title"/>
          </p:nvPr>
        </p:nvSpPr>
        <p:spPr/>
        <p:txBody>
          <a:bodyPr/>
          <a:lstStyle/>
          <a:p>
            <a:r>
              <a:rPr lang="en-US" dirty="0"/>
              <a:t>Fractional Shortening</a:t>
            </a:r>
          </a:p>
        </p:txBody>
      </p:sp>
      <p:sp>
        <p:nvSpPr>
          <p:cNvPr id="3" name="Content Placeholder 2">
            <a:extLst>
              <a:ext uri="{FF2B5EF4-FFF2-40B4-BE49-F238E27FC236}">
                <a16:creationId xmlns:a16="http://schemas.microsoft.com/office/drawing/2014/main" id="{9C0573F2-46F1-A984-FFA3-2BDFD444D141}"/>
              </a:ext>
            </a:extLst>
          </p:cNvPr>
          <p:cNvSpPr>
            <a:spLocks noGrp="1"/>
          </p:cNvSpPr>
          <p:nvPr>
            <p:ph idx="1"/>
          </p:nvPr>
        </p:nvSpPr>
        <p:spPr>
          <a:xfrm>
            <a:off x="1103313" y="1233394"/>
            <a:ext cx="4992688" cy="5015005"/>
          </a:xfrm>
        </p:spPr>
        <p:txBody>
          <a:bodyPr/>
          <a:lstStyle/>
          <a:p>
            <a:r>
              <a:rPr lang="en-US" dirty="0"/>
              <a:t>If significant cardiovascular disease or regional wall motion abnormalities, it will be inaccurate</a:t>
            </a:r>
          </a:p>
          <a:p>
            <a:r>
              <a:rPr lang="en-US" dirty="0"/>
              <a:t>Does not account for the heart being a 3D object</a:t>
            </a:r>
          </a:p>
          <a:p>
            <a:r>
              <a:rPr lang="en-US" dirty="0"/>
              <a:t>Normal is 25-45%</a:t>
            </a:r>
          </a:p>
          <a:p>
            <a:r>
              <a:rPr lang="en-US" dirty="0"/>
              <a:t>FS is usually half the ejection fraction</a:t>
            </a:r>
          </a:p>
        </p:txBody>
      </p:sp>
      <p:pic>
        <p:nvPicPr>
          <p:cNvPr id="4" name="Picture 3">
            <a:extLst>
              <a:ext uri="{FF2B5EF4-FFF2-40B4-BE49-F238E27FC236}">
                <a16:creationId xmlns:a16="http://schemas.microsoft.com/office/drawing/2014/main" id="{FC5F2A92-A1D2-D37C-66EF-2B4954106DFE}"/>
              </a:ext>
            </a:extLst>
          </p:cNvPr>
          <p:cNvPicPr>
            <a:picLocks noChangeAspect="1"/>
          </p:cNvPicPr>
          <p:nvPr/>
        </p:nvPicPr>
        <p:blipFill>
          <a:blip r:embed="rId3"/>
          <a:stretch>
            <a:fillRect/>
          </a:stretch>
        </p:blipFill>
        <p:spPr>
          <a:xfrm>
            <a:off x="1373934" y="3990434"/>
            <a:ext cx="3670300" cy="1092200"/>
          </a:xfrm>
          <a:prstGeom prst="rect">
            <a:avLst/>
          </a:prstGeom>
        </p:spPr>
      </p:pic>
      <p:pic>
        <p:nvPicPr>
          <p:cNvPr id="7" name="Picture 6">
            <a:extLst>
              <a:ext uri="{FF2B5EF4-FFF2-40B4-BE49-F238E27FC236}">
                <a16:creationId xmlns:a16="http://schemas.microsoft.com/office/drawing/2014/main" id="{55EBBF79-1DB5-38F2-2273-4699072808E8}"/>
              </a:ext>
            </a:extLst>
          </p:cNvPr>
          <p:cNvPicPr>
            <a:picLocks noChangeAspect="1"/>
          </p:cNvPicPr>
          <p:nvPr/>
        </p:nvPicPr>
        <p:blipFill>
          <a:blip r:embed="rId4"/>
          <a:stretch>
            <a:fillRect/>
          </a:stretch>
        </p:blipFill>
        <p:spPr>
          <a:xfrm>
            <a:off x="6295185" y="1590087"/>
            <a:ext cx="5740215" cy="4301617"/>
          </a:xfrm>
          <a:prstGeom prst="rect">
            <a:avLst/>
          </a:prstGeom>
        </p:spPr>
      </p:pic>
      <p:sp>
        <p:nvSpPr>
          <p:cNvPr id="8" name="TextBox 7">
            <a:extLst>
              <a:ext uri="{FF2B5EF4-FFF2-40B4-BE49-F238E27FC236}">
                <a16:creationId xmlns:a16="http://schemas.microsoft.com/office/drawing/2014/main" id="{52412011-3613-387B-982F-114FB28A1565}"/>
              </a:ext>
            </a:extLst>
          </p:cNvPr>
          <p:cNvSpPr txBox="1"/>
          <p:nvPr/>
        </p:nvSpPr>
        <p:spPr>
          <a:xfrm>
            <a:off x="1000125" y="5414963"/>
            <a:ext cx="4044109" cy="369332"/>
          </a:xfrm>
          <a:prstGeom prst="rect">
            <a:avLst/>
          </a:prstGeom>
          <a:noFill/>
        </p:spPr>
        <p:txBody>
          <a:bodyPr wrap="square" rtlCol="0">
            <a:spAutoFit/>
          </a:bodyPr>
          <a:lstStyle/>
          <a:p>
            <a:r>
              <a:rPr lang="en-US" dirty="0"/>
              <a:t>FS=[(4.11-2.81)/4.11]*100= 31.6%</a:t>
            </a:r>
          </a:p>
        </p:txBody>
      </p:sp>
    </p:spTree>
    <p:extLst>
      <p:ext uri="{BB962C8B-B14F-4D97-AF65-F5344CB8AC3E}">
        <p14:creationId xmlns:p14="http://schemas.microsoft.com/office/powerpoint/2010/main" val="529475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BE41C-8D8F-C5A3-03BC-773D2B27E185}"/>
              </a:ext>
            </a:extLst>
          </p:cNvPr>
          <p:cNvSpPr>
            <a:spLocks noGrp="1"/>
          </p:cNvSpPr>
          <p:nvPr>
            <p:ph type="title"/>
          </p:nvPr>
        </p:nvSpPr>
        <p:spPr/>
        <p:txBody>
          <a:bodyPr/>
          <a:lstStyle/>
          <a:p>
            <a:r>
              <a:rPr lang="en-US" dirty="0"/>
              <a:t>Simpson’s Method of Discs</a:t>
            </a:r>
          </a:p>
        </p:txBody>
      </p:sp>
      <p:sp>
        <p:nvSpPr>
          <p:cNvPr id="3" name="Content Placeholder 2">
            <a:extLst>
              <a:ext uri="{FF2B5EF4-FFF2-40B4-BE49-F238E27FC236}">
                <a16:creationId xmlns:a16="http://schemas.microsoft.com/office/drawing/2014/main" id="{661F945A-D01A-89D5-FE6F-3CAFE0234ECC}"/>
              </a:ext>
            </a:extLst>
          </p:cNvPr>
          <p:cNvSpPr>
            <a:spLocks noGrp="1"/>
          </p:cNvSpPr>
          <p:nvPr>
            <p:ph idx="1"/>
          </p:nvPr>
        </p:nvSpPr>
        <p:spPr>
          <a:xfrm>
            <a:off x="1103313" y="2052918"/>
            <a:ext cx="4473270" cy="4195481"/>
          </a:xfrm>
        </p:spPr>
        <p:txBody>
          <a:bodyPr/>
          <a:lstStyle/>
          <a:p>
            <a:r>
              <a:rPr lang="en-US" dirty="0"/>
              <a:t>Require special software</a:t>
            </a:r>
          </a:p>
          <a:p>
            <a:r>
              <a:rPr lang="en-US" dirty="0"/>
              <a:t>Need A4C and Apical 2 Chamber views</a:t>
            </a:r>
          </a:p>
          <a:p>
            <a:r>
              <a:rPr lang="en-US" dirty="0"/>
              <a:t>Trace the endocardial borders</a:t>
            </a:r>
          </a:p>
          <a:p>
            <a:r>
              <a:rPr lang="en-US" b="1" dirty="0">
                <a:solidFill>
                  <a:srgbClr val="FFFF00"/>
                </a:solidFill>
              </a:rPr>
              <a:t>Most accurate estimate of EF</a:t>
            </a:r>
          </a:p>
          <a:p>
            <a:r>
              <a:rPr lang="en-US" b="1" dirty="0"/>
              <a:t>LVEF= (EDV-ESV)/EDV*100</a:t>
            </a:r>
          </a:p>
        </p:txBody>
      </p:sp>
      <p:pic>
        <p:nvPicPr>
          <p:cNvPr id="4" name="Picture 3">
            <a:extLst>
              <a:ext uri="{FF2B5EF4-FFF2-40B4-BE49-F238E27FC236}">
                <a16:creationId xmlns:a16="http://schemas.microsoft.com/office/drawing/2014/main" id="{66C162C8-88A2-C6AF-6B56-E2D7A66D5E1A}"/>
              </a:ext>
            </a:extLst>
          </p:cNvPr>
          <p:cNvPicPr>
            <a:picLocks noChangeAspect="1"/>
          </p:cNvPicPr>
          <p:nvPr/>
        </p:nvPicPr>
        <p:blipFill>
          <a:blip r:embed="rId3"/>
          <a:stretch>
            <a:fillRect/>
          </a:stretch>
        </p:blipFill>
        <p:spPr>
          <a:xfrm>
            <a:off x="5576582" y="1310004"/>
            <a:ext cx="6593237" cy="4938395"/>
          </a:xfrm>
          <a:prstGeom prst="rect">
            <a:avLst/>
          </a:prstGeom>
        </p:spPr>
      </p:pic>
    </p:spTree>
    <p:extLst>
      <p:ext uri="{BB962C8B-B14F-4D97-AF65-F5344CB8AC3E}">
        <p14:creationId xmlns:p14="http://schemas.microsoft.com/office/powerpoint/2010/main" val="1230121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06F1D-E056-9CB1-6043-4B8E383FAFEE}"/>
              </a:ext>
            </a:extLst>
          </p:cNvPr>
          <p:cNvSpPr>
            <a:spLocks noGrp="1"/>
          </p:cNvSpPr>
          <p:nvPr>
            <p:ph type="title"/>
          </p:nvPr>
        </p:nvSpPr>
        <p:spPr>
          <a:xfrm>
            <a:off x="1509711" y="2728735"/>
            <a:ext cx="9404723" cy="1400530"/>
          </a:xfrm>
        </p:spPr>
        <p:txBody>
          <a:bodyPr/>
          <a:lstStyle/>
          <a:p>
            <a:pPr algn="ctr"/>
            <a:r>
              <a:rPr lang="en-US" dirty="0"/>
              <a:t>Right Heart</a:t>
            </a:r>
          </a:p>
        </p:txBody>
      </p:sp>
    </p:spTree>
    <p:extLst>
      <p:ext uri="{BB962C8B-B14F-4D97-AF65-F5344CB8AC3E}">
        <p14:creationId xmlns:p14="http://schemas.microsoft.com/office/powerpoint/2010/main" val="2303705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01349-4855-1134-0C90-99E38E3617E0}"/>
              </a:ext>
            </a:extLst>
          </p:cNvPr>
          <p:cNvSpPr>
            <a:spLocks noGrp="1"/>
          </p:cNvSpPr>
          <p:nvPr>
            <p:ph type="title"/>
          </p:nvPr>
        </p:nvSpPr>
        <p:spPr/>
        <p:txBody>
          <a:bodyPr/>
          <a:lstStyle/>
          <a:p>
            <a:r>
              <a:rPr lang="en-US" dirty="0"/>
              <a:t>Anatomy</a:t>
            </a:r>
          </a:p>
        </p:txBody>
      </p:sp>
      <p:sp>
        <p:nvSpPr>
          <p:cNvPr id="3" name="Content Placeholder 2">
            <a:extLst>
              <a:ext uri="{FF2B5EF4-FFF2-40B4-BE49-F238E27FC236}">
                <a16:creationId xmlns:a16="http://schemas.microsoft.com/office/drawing/2014/main" id="{DB5CC5BA-4295-81FE-D8E0-5BA528FCD2A7}"/>
              </a:ext>
            </a:extLst>
          </p:cNvPr>
          <p:cNvSpPr>
            <a:spLocks noGrp="1"/>
          </p:cNvSpPr>
          <p:nvPr>
            <p:ph idx="1"/>
          </p:nvPr>
        </p:nvSpPr>
        <p:spPr>
          <a:xfrm>
            <a:off x="852857" y="1282700"/>
            <a:ext cx="4548187" cy="4927599"/>
          </a:xfrm>
        </p:spPr>
        <p:txBody>
          <a:bodyPr/>
          <a:lstStyle/>
          <a:p>
            <a:r>
              <a:rPr lang="en-US" dirty="0"/>
              <a:t>RCA perfuses right free wall</a:t>
            </a:r>
          </a:p>
          <a:p>
            <a:r>
              <a:rPr lang="en-US" dirty="0"/>
              <a:t>LAD perfuses moderator band</a:t>
            </a:r>
          </a:p>
          <a:p>
            <a:r>
              <a:rPr lang="en-US" dirty="0"/>
              <a:t>LV contracts concentrically whereas the RV contracts longitudinally “Like an accordion”</a:t>
            </a:r>
          </a:p>
          <a:p>
            <a:endParaRPr lang="en-US" dirty="0"/>
          </a:p>
        </p:txBody>
      </p:sp>
      <p:pic>
        <p:nvPicPr>
          <p:cNvPr id="5" name="Picture 4">
            <a:extLst>
              <a:ext uri="{FF2B5EF4-FFF2-40B4-BE49-F238E27FC236}">
                <a16:creationId xmlns:a16="http://schemas.microsoft.com/office/drawing/2014/main" id="{765BA01B-4618-6AFC-87C0-484C5E624933}"/>
              </a:ext>
            </a:extLst>
          </p:cNvPr>
          <p:cNvPicPr>
            <a:picLocks noChangeAspect="1"/>
          </p:cNvPicPr>
          <p:nvPr/>
        </p:nvPicPr>
        <p:blipFill>
          <a:blip r:embed="rId3"/>
          <a:stretch>
            <a:fillRect/>
          </a:stretch>
        </p:blipFill>
        <p:spPr>
          <a:xfrm>
            <a:off x="5661044" y="1639056"/>
            <a:ext cx="5884845" cy="3579887"/>
          </a:xfrm>
          <a:prstGeom prst="rect">
            <a:avLst/>
          </a:prstGeom>
        </p:spPr>
      </p:pic>
      <p:pic>
        <p:nvPicPr>
          <p:cNvPr id="6" name="Picture 5">
            <a:extLst>
              <a:ext uri="{FF2B5EF4-FFF2-40B4-BE49-F238E27FC236}">
                <a16:creationId xmlns:a16="http://schemas.microsoft.com/office/drawing/2014/main" id="{C7D0EE16-D26D-F29B-2186-A24BF0182E9E}"/>
              </a:ext>
            </a:extLst>
          </p:cNvPr>
          <p:cNvPicPr>
            <a:picLocks noChangeAspect="1"/>
          </p:cNvPicPr>
          <p:nvPr/>
        </p:nvPicPr>
        <p:blipFill>
          <a:blip r:embed="rId4"/>
          <a:stretch>
            <a:fillRect/>
          </a:stretch>
        </p:blipFill>
        <p:spPr>
          <a:xfrm>
            <a:off x="967157" y="3508235"/>
            <a:ext cx="4113083" cy="2993036"/>
          </a:xfrm>
          <a:prstGeom prst="rect">
            <a:avLst/>
          </a:prstGeom>
        </p:spPr>
      </p:pic>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E6D38709-5092-D2A7-C21D-8EA2B2421F5F}"/>
                  </a:ext>
                </a:extLst>
              </p14:cNvPr>
              <p14:cNvContentPartPr/>
              <p14:nvPr/>
            </p14:nvContentPartPr>
            <p14:xfrm>
              <a:off x="8682860" y="2344580"/>
              <a:ext cx="240120" cy="285120"/>
            </p14:xfrm>
          </p:contentPart>
        </mc:Choice>
        <mc:Fallback xmlns="">
          <p:pic>
            <p:nvPicPr>
              <p:cNvPr id="7" name="Ink 6">
                <a:extLst>
                  <a:ext uri="{FF2B5EF4-FFF2-40B4-BE49-F238E27FC236}">
                    <a16:creationId xmlns:a16="http://schemas.microsoft.com/office/drawing/2014/main" id="{E6D38709-5092-D2A7-C21D-8EA2B2421F5F}"/>
                  </a:ext>
                </a:extLst>
              </p:cNvPr>
              <p:cNvPicPr/>
              <p:nvPr/>
            </p:nvPicPr>
            <p:blipFill>
              <a:blip r:embed="rId6"/>
              <a:stretch>
                <a:fillRect/>
              </a:stretch>
            </p:blipFill>
            <p:spPr>
              <a:xfrm>
                <a:off x="8628860" y="2236580"/>
                <a:ext cx="347760" cy="500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26E56520-78BA-C387-DFB0-859057DE2E0E}"/>
                  </a:ext>
                </a:extLst>
              </p14:cNvPr>
              <p14:cNvContentPartPr/>
              <p14:nvPr/>
            </p14:nvContentPartPr>
            <p14:xfrm>
              <a:off x="7692500" y="2248820"/>
              <a:ext cx="825120" cy="1096560"/>
            </p14:xfrm>
          </p:contentPart>
        </mc:Choice>
        <mc:Fallback xmlns="">
          <p:pic>
            <p:nvPicPr>
              <p:cNvPr id="8" name="Ink 7">
                <a:extLst>
                  <a:ext uri="{FF2B5EF4-FFF2-40B4-BE49-F238E27FC236}">
                    <a16:creationId xmlns:a16="http://schemas.microsoft.com/office/drawing/2014/main" id="{26E56520-78BA-C387-DFB0-859057DE2E0E}"/>
                  </a:ext>
                </a:extLst>
              </p:cNvPr>
              <p:cNvPicPr/>
              <p:nvPr/>
            </p:nvPicPr>
            <p:blipFill>
              <a:blip r:embed="rId8"/>
              <a:stretch>
                <a:fillRect/>
              </a:stretch>
            </p:blipFill>
            <p:spPr>
              <a:xfrm>
                <a:off x="7638500" y="2140820"/>
                <a:ext cx="932760" cy="1312200"/>
              </a:xfrm>
              <a:prstGeom prst="rect">
                <a:avLst/>
              </a:prstGeom>
            </p:spPr>
          </p:pic>
        </mc:Fallback>
      </mc:AlternateContent>
    </p:spTree>
    <p:extLst>
      <p:ext uri="{BB962C8B-B14F-4D97-AF65-F5344CB8AC3E}">
        <p14:creationId xmlns:p14="http://schemas.microsoft.com/office/powerpoint/2010/main" val="1865971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6462C-E841-AD0C-D394-69D38525533F}"/>
              </a:ext>
            </a:extLst>
          </p:cNvPr>
          <p:cNvSpPr>
            <a:spLocks noGrp="1"/>
          </p:cNvSpPr>
          <p:nvPr>
            <p:ph type="title"/>
          </p:nvPr>
        </p:nvSpPr>
        <p:spPr>
          <a:xfrm>
            <a:off x="646111" y="452718"/>
            <a:ext cx="9404723" cy="855382"/>
          </a:xfrm>
        </p:spPr>
        <p:txBody>
          <a:bodyPr/>
          <a:lstStyle/>
          <a:p>
            <a:r>
              <a:rPr lang="en-US" dirty="0"/>
              <a:t>Anatomy</a:t>
            </a:r>
          </a:p>
        </p:txBody>
      </p:sp>
      <p:sp>
        <p:nvSpPr>
          <p:cNvPr id="3" name="Content Placeholder 2">
            <a:extLst>
              <a:ext uri="{FF2B5EF4-FFF2-40B4-BE49-F238E27FC236}">
                <a16:creationId xmlns:a16="http://schemas.microsoft.com/office/drawing/2014/main" id="{C6BE0115-8CDF-4AD5-4994-20EBE61E8074}"/>
              </a:ext>
            </a:extLst>
          </p:cNvPr>
          <p:cNvSpPr>
            <a:spLocks noGrp="1"/>
          </p:cNvSpPr>
          <p:nvPr>
            <p:ph idx="1"/>
          </p:nvPr>
        </p:nvSpPr>
        <p:spPr>
          <a:xfrm>
            <a:off x="1104293" y="1422322"/>
            <a:ext cx="4642821" cy="4195481"/>
          </a:xfrm>
        </p:spPr>
        <p:txBody>
          <a:bodyPr/>
          <a:lstStyle/>
          <a:p>
            <a:r>
              <a:rPr lang="en-US" dirty="0"/>
              <a:t>Right Free Wall &lt;5mm</a:t>
            </a:r>
          </a:p>
          <a:p>
            <a:pPr lvl="1"/>
            <a:r>
              <a:rPr lang="en-US" dirty="0"/>
              <a:t>Thickened in Pulmonary Hypertension, Heart Failure, Cardiomyopathies</a:t>
            </a:r>
          </a:p>
          <a:p>
            <a:pPr lvl="1"/>
            <a:r>
              <a:rPr lang="en-US" dirty="0"/>
              <a:t>Measure from Subxiphoid view in </a:t>
            </a:r>
            <a:r>
              <a:rPr lang="en-US" b="1" dirty="0"/>
              <a:t>Diastole</a:t>
            </a:r>
          </a:p>
          <a:p>
            <a:endParaRPr lang="en-US" dirty="0"/>
          </a:p>
        </p:txBody>
      </p:sp>
      <mc:AlternateContent xmlns:mc="http://schemas.openxmlformats.org/markup-compatibility/2006" xmlns:p14="http://schemas.microsoft.com/office/powerpoint/2010/main" xmlns:aink="http://schemas.microsoft.com/office/drawing/2016/ink">
        <mc:Choice Requires="p14 aink">
          <p:contentPart p14:bwMode="auto" r:id="rId3">
            <p14:nvContentPartPr>
              <p14:cNvPr id="5" name="Ink 4">
                <a:extLst>
                  <a:ext uri="{FF2B5EF4-FFF2-40B4-BE49-F238E27FC236}">
                    <a16:creationId xmlns:a16="http://schemas.microsoft.com/office/drawing/2014/main" id="{5DA5EA1C-AE43-6BB3-0CDC-7AA92CB89892}"/>
                  </a:ext>
                </a:extLst>
              </p14:cNvPr>
              <p14:cNvContentPartPr/>
              <p14:nvPr/>
            </p14:nvContentPartPr>
            <p14:xfrm>
              <a:off x="4233180" y="937340"/>
              <a:ext cx="360" cy="360"/>
            </p14:xfrm>
          </p:contentPart>
        </mc:Choice>
        <mc:Fallback xmlns="">
          <p:pic>
            <p:nvPicPr>
              <p:cNvPr id="5" name="Ink 4">
                <a:extLst>
                  <a:ext uri="{FF2B5EF4-FFF2-40B4-BE49-F238E27FC236}">
                    <a16:creationId xmlns:a16="http://schemas.microsoft.com/office/drawing/2014/main" id="{5DA5EA1C-AE43-6BB3-0CDC-7AA92CB89892}"/>
                  </a:ext>
                </a:extLst>
              </p:cNvPr>
              <p:cNvPicPr/>
              <p:nvPr/>
            </p:nvPicPr>
            <p:blipFill>
              <a:blip r:embed="rId4"/>
              <a:stretch>
                <a:fillRect/>
              </a:stretch>
            </p:blipFill>
            <p:spPr>
              <a:xfrm>
                <a:off x="4215540" y="829700"/>
                <a:ext cx="36000" cy="216000"/>
              </a:xfrm>
              <a:prstGeom prst="rect">
                <a:avLst/>
              </a:prstGeom>
            </p:spPr>
          </p:pic>
        </mc:Fallback>
      </mc:AlternateContent>
      <p:pic>
        <p:nvPicPr>
          <p:cNvPr id="11" name="Picture 10">
            <a:extLst>
              <a:ext uri="{FF2B5EF4-FFF2-40B4-BE49-F238E27FC236}">
                <a16:creationId xmlns:a16="http://schemas.microsoft.com/office/drawing/2014/main" id="{937C3FC4-6B73-018F-3DA4-26EA5CA35BD3}"/>
              </a:ext>
            </a:extLst>
          </p:cNvPr>
          <p:cNvPicPr>
            <a:picLocks noChangeAspect="1"/>
          </p:cNvPicPr>
          <p:nvPr/>
        </p:nvPicPr>
        <p:blipFill>
          <a:blip r:embed="rId5"/>
          <a:stretch>
            <a:fillRect/>
          </a:stretch>
        </p:blipFill>
        <p:spPr>
          <a:xfrm>
            <a:off x="1380565" y="3699434"/>
            <a:ext cx="3137647" cy="3158565"/>
          </a:xfrm>
          <a:prstGeom prst="rect">
            <a:avLst/>
          </a:prstGeom>
        </p:spPr>
      </p:pic>
      <p:pic>
        <p:nvPicPr>
          <p:cNvPr id="6" name="Picture 5">
            <a:extLst>
              <a:ext uri="{FF2B5EF4-FFF2-40B4-BE49-F238E27FC236}">
                <a16:creationId xmlns:a16="http://schemas.microsoft.com/office/drawing/2014/main" id="{FF0780C8-0A9F-E3F0-19E0-4A3E395D0F1D}"/>
              </a:ext>
            </a:extLst>
          </p:cNvPr>
          <p:cNvPicPr>
            <a:picLocks noChangeAspect="1"/>
          </p:cNvPicPr>
          <p:nvPr/>
        </p:nvPicPr>
        <p:blipFill>
          <a:blip r:embed="rId6"/>
          <a:stretch>
            <a:fillRect/>
          </a:stretch>
        </p:blipFill>
        <p:spPr>
          <a:xfrm>
            <a:off x="5747114" y="937340"/>
            <a:ext cx="6061040" cy="4542038"/>
          </a:xfrm>
          <a:prstGeom prst="rect">
            <a:avLst/>
          </a:prstGeom>
        </p:spPr>
      </p:pic>
    </p:spTree>
    <p:extLst>
      <p:ext uri="{BB962C8B-B14F-4D97-AF65-F5344CB8AC3E}">
        <p14:creationId xmlns:p14="http://schemas.microsoft.com/office/powerpoint/2010/main" val="3637709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6462C-E841-AD0C-D394-69D38525533F}"/>
              </a:ext>
            </a:extLst>
          </p:cNvPr>
          <p:cNvSpPr>
            <a:spLocks noGrp="1"/>
          </p:cNvSpPr>
          <p:nvPr>
            <p:ph type="title"/>
          </p:nvPr>
        </p:nvSpPr>
        <p:spPr>
          <a:xfrm>
            <a:off x="646111" y="452718"/>
            <a:ext cx="9404723" cy="855382"/>
          </a:xfrm>
        </p:spPr>
        <p:txBody>
          <a:bodyPr/>
          <a:lstStyle/>
          <a:p>
            <a:r>
              <a:rPr lang="en-US" dirty="0"/>
              <a:t>Anatomy</a:t>
            </a:r>
          </a:p>
        </p:txBody>
      </p:sp>
      <p:sp>
        <p:nvSpPr>
          <p:cNvPr id="3" name="Content Placeholder 2">
            <a:extLst>
              <a:ext uri="{FF2B5EF4-FFF2-40B4-BE49-F238E27FC236}">
                <a16:creationId xmlns:a16="http://schemas.microsoft.com/office/drawing/2014/main" id="{C6BE0115-8CDF-4AD5-4994-20EBE61E8074}"/>
              </a:ext>
            </a:extLst>
          </p:cNvPr>
          <p:cNvSpPr>
            <a:spLocks noGrp="1"/>
          </p:cNvSpPr>
          <p:nvPr>
            <p:ph idx="1"/>
          </p:nvPr>
        </p:nvSpPr>
        <p:spPr>
          <a:xfrm>
            <a:off x="1104293" y="1422323"/>
            <a:ext cx="5944207" cy="1536778"/>
          </a:xfrm>
        </p:spPr>
        <p:txBody>
          <a:bodyPr/>
          <a:lstStyle/>
          <a:p>
            <a:r>
              <a:rPr lang="en-US" dirty="0"/>
              <a:t>Measure just above the annulus on the screen</a:t>
            </a:r>
          </a:p>
        </p:txBody>
      </p:sp>
      <mc:AlternateContent xmlns:mc="http://schemas.openxmlformats.org/markup-compatibility/2006" xmlns:p14="http://schemas.microsoft.com/office/powerpoint/2010/main" xmlns:aink="http://schemas.microsoft.com/office/drawing/2016/ink">
        <mc:Choice Requires="p14 aink">
          <p:contentPart p14:bwMode="auto" r:id="rId3">
            <p14:nvContentPartPr>
              <p14:cNvPr id="5" name="Ink 4">
                <a:extLst>
                  <a:ext uri="{FF2B5EF4-FFF2-40B4-BE49-F238E27FC236}">
                    <a16:creationId xmlns:a16="http://schemas.microsoft.com/office/drawing/2014/main" id="{5DA5EA1C-AE43-6BB3-0CDC-7AA92CB89892}"/>
                  </a:ext>
                </a:extLst>
              </p14:cNvPr>
              <p14:cNvContentPartPr/>
              <p14:nvPr/>
            </p14:nvContentPartPr>
            <p14:xfrm>
              <a:off x="4233180" y="937340"/>
              <a:ext cx="360" cy="360"/>
            </p14:xfrm>
          </p:contentPart>
        </mc:Choice>
        <mc:Fallback xmlns="">
          <p:pic>
            <p:nvPicPr>
              <p:cNvPr id="5" name="Ink 4">
                <a:extLst>
                  <a:ext uri="{FF2B5EF4-FFF2-40B4-BE49-F238E27FC236}">
                    <a16:creationId xmlns:a16="http://schemas.microsoft.com/office/drawing/2014/main" id="{5DA5EA1C-AE43-6BB3-0CDC-7AA92CB89892}"/>
                  </a:ext>
                </a:extLst>
              </p:cNvPr>
              <p:cNvPicPr/>
              <p:nvPr/>
            </p:nvPicPr>
            <p:blipFill>
              <a:blip r:embed="rId4"/>
              <a:stretch>
                <a:fillRect/>
              </a:stretch>
            </p:blipFill>
            <p:spPr>
              <a:xfrm>
                <a:off x="4215180" y="829340"/>
                <a:ext cx="36000" cy="216000"/>
              </a:xfrm>
              <a:prstGeom prst="rect">
                <a:avLst/>
              </a:prstGeom>
            </p:spPr>
          </p:pic>
        </mc:Fallback>
      </mc:AlternateContent>
      <p:pic>
        <p:nvPicPr>
          <p:cNvPr id="4" name="Picture 3">
            <a:extLst>
              <a:ext uri="{FF2B5EF4-FFF2-40B4-BE49-F238E27FC236}">
                <a16:creationId xmlns:a16="http://schemas.microsoft.com/office/drawing/2014/main" id="{29048AA7-4397-46F5-0958-99B4E8EB3405}"/>
              </a:ext>
            </a:extLst>
          </p:cNvPr>
          <p:cNvPicPr>
            <a:picLocks noChangeAspect="1"/>
          </p:cNvPicPr>
          <p:nvPr/>
        </p:nvPicPr>
        <p:blipFill>
          <a:blip r:embed="rId5"/>
          <a:stretch>
            <a:fillRect/>
          </a:stretch>
        </p:blipFill>
        <p:spPr>
          <a:xfrm>
            <a:off x="7578739" y="1308100"/>
            <a:ext cx="4236519" cy="3987312"/>
          </a:xfrm>
          <a:prstGeom prst="rect">
            <a:avLst/>
          </a:prstGeom>
        </p:spPr>
      </p:pic>
      <p:pic>
        <p:nvPicPr>
          <p:cNvPr id="6" name="Picture 5">
            <a:extLst>
              <a:ext uri="{FF2B5EF4-FFF2-40B4-BE49-F238E27FC236}">
                <a16:creationId xmlns:a16="http://schemas.microsoft.com/office/drawing/2014/main" id="{F720528A-5BD0-5080-9A3A-E73BA1507287}"/>
              </a:ext>
            </a:extLst>
          </p:cNvPr>
          <p:cNvPicPr>
            <a:picLocks noChangeAspect="1"/>
          </p:cNvPicPr>
          <p:nvPr/>
        </p:nvPicPr>
        <p:blipFill>
          <a:blip r:embed="rId6"/>
          <a:stretch>
            <a:fillRect/>
          </a:stretch>
        </p:blipFill>
        <p:spPr>
          <a:xfrm>
            <a:off x="646111" y="3429000"/>
            <a:ext cx="6261100" cy="1397000"/>
          </a:xfrm>
          <a:prstGeom prst="rect">
            <a:avLst/>
          </a:prstGeom>
        </p:spPr>
      </p:pic>
    </p:spTree>
    <p:extLst>
      <p:ext uri="{BB962C8B-B14F-4D97-AF65-F5344CB8AC3E}">
        <p14:creationId xmlns:p14="http://schemas.microsoft.com/office/powerpoint/2010/main" val="4135005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64A8E0-F88E-B71C-A0B9-E47B7BBD34C9}"/>
              </a:ext>
            </a:extLst>
          </p:cNvPr>
          <p:cNvPicPr>
            <a:picLocks noChangeAspect="1"/>
          </p:cNvPicPr>
          <p:nvPr/>
        </p:nvPicPr>
        <p:blipFill>
          <a:blip r:embed="rId3"/>
          <a:stretch>
            <a:fillRect/>
          </a:stretch>
        </p:blipFill>
        <p:spPr>
          <a:xfrm>
            <a:off x="7340602" y="1678338"/>
            <a:ext cx="4086792" cy="3851770"/>
          </a:xfrm>
          <a:prstGeom prst="rect">
            <a:avLst/>
          </a:prstGeom>
        </p:spPr>
      </p:pic>
      <p:sp>
        <p:nvSpPr>
          <p:cNvPr id="6" name="TextBox 5">
            <a:extLst>
              <a:ext uri="{FF2B5EF4-FFF2-40B4-BE49-F238E27FC236}">
                <a16:creationId xmlns:a16="http://schemas.microsoft.com/office/drawing/2014/main" id="{162E1EA6-997E-1DA6-B002-74C8FF24B430}"/>
              </a:ext>
            </a:extLst>
          </p:cNvPr>
          <p:cNvSpPr txBox="1"/>
          <p:nvPr/>
        </p:nvSpPr>
        <p:spPr>
          <a:xfrm>
            <a:off x="376742" y="1808879"/>
            <a:ext cx="4474658" cy="1477328"/>
          </a:xfrm>
          <a:prstGeom prst="rect">
            <a:avLst/>
          </a:prstGeom>
          <a:noFill/>
        </p:spPr>
        <p:txBody>
          <a:bodyPr wrap="square">
            <a:spAutoFit/>
          </a:bodyPr>
          <a:lstStyle/>
          <a:p>
            <a:pPr marL="285750" indent="-285750">
              <a:buFont typeface="Arial" panose="020B0604020202020204" pitchFamily="34" charset="0"/>
              <a:buChar char="•"/>
            </a:pPr>
            <a:r>
              <a:rPr lang="en-US" dirty="0"/>
              <a:t>Measuring RV size</a:t>
            </a:r>
          </a:p>
          <a:p>
            <a:pPr marL="742950" lvl="1" indent="-285750">
              <a:buFont typeface="Arial" panose="020B0604020202020204" pitchFamily="34" charset="0"/>
              <a:buChar char="•"/>
            </a:pPr>
            <a:r>
              <a:rPr lang="en-US" dirty="0"/>
              <a:t>Width just above the annulus</a:t>
            </a:r>
          </a:p>
          <a:p>
            <a:pPr marL="742950" lvl="1" indent="-285750">
              <a:buFont typeface="Arial" panose="020B0604020202020204" pitchFamily="34" charset="0"/>
              <a:buChar char="•"/>
            </a:pPr>
            <a:r>
              <a:rPr lang="en-US" dirty="0"/>
              <a:t>Width Mid- ventricle</a:t>
            </a:r>
          </a:p>
          <a:p>
            <a:pPr marL="742950" lvl="1" indent="-285750">
              <a:buFont typeface="Arial" panose="020B0604020202020204" pitchFamily="34" charset="0"/>
              <a:buChar char="•"/>
            </a:pPr>
            <a:r>
              <a:rPr lang="en-US" dirty="0"/>
              <a:t>Length from apex to annulus</a:t>
            </a:r>
          </a:p>
          <a:p>
            <a:pPr lvl="1"/>
            <a:endParaRPr lang="en-US" dirty="0"/>
          </a:p>
        </p:txBody>
      </p:sp>
      <p:sp>
        <p:nvSpPr>
          <p:cNvPr id="7" name="Title 1">
            <a:extLst>
              <a:ext uri="{FF2B5EF4-FFF2-40B4-BE49-F238E27FC236}">
                <a16:creationId xmlns:a16="http://schemas.microsoft.com/office/drawing/2014/main" id="{3B412796-9949-B370-F8F1-8E44BA010F6B}"/>
              </a:ext>
            </a:extLst>
          </p:cNvPr>
          <p:cNvSpPr txBox="1">
            <a:spLocks/>
          </p:cNvSpPr>
          <p:nvPr/>
        </p:nvSpPr>
        <p:spPr>
          <a:xfrm>
            <a:off x="646111" y="452718"/>
            <a:ext cx="9404723" cy="1400530"/>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Anatomy</a:t>
            </a:r>
            <a:endParaRPr lang="en-US" dirty="0"/>
          </a:p>
        </p:txBody>
      </p:sp>
      <p:pic>
        <p:nvPicPr>
          <p:cNvPr id="8" name="Picture 7">
            <a:extLst>
              <a:ext uri="{FF2B5EF4-FFF2-40B4-BE49-F238E27FC236}">
                <a16:creationId xmlns:a16="http://schemas.microsoft.com/office/drawing/2014/main" id="{54BF6A26-4005-944E-F48C-A380AE070F34}"/>
              </a:ext>
            </a:extLst>
          </p:cNvPr>
          <p:cNvPicPr>
            <a:picLocks noChangeAspect="1"/>
          </p:cNvPicPr>
          <p:nvPr/>
        </p:nvPicPr>
        <p:blipFill>
          <a:blip r:embed="rId4"/>
          <a:stretch>
            <a:fillRect/>
          </a:stretch>
        </p:blipFill>
        <p:spPr>
          <a:xfrm>
            <a:off x="376742" y="3286207"/>
            <a:ext cx="6121400" cy="1333500"/>
          </a:xfrm>
          <a:prstGeom prst="rect">
            <a:avLst/>
          </a:prstGeom>
        </p:spPr>
      </p:pic>
    </p:spTree>
    <p:extLst>
      <p:ext uri="{BB962C8B-B14F-4D97-AF65-F5344CB8AC3E}">
        <p14:creationId xmlns:p14="http://schemas.microsoft.com/office/powerpoint/2010/main" val="3490107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14C67-5E4B-E9EE-559D-D76F6A8203F1}"/>
              </a:ext>
            </a:extLst>
          </p:cNvPr>
          <p:cNvSpPr>
            <a:spLocks noGrp="1"/>
          </p:cNvSpPr>
          <p:nvPr>
            <p:ph type="title"/>
          </p:nvPr>
        </p:nvSpPr>
        <p:spPr/>
        <p:txBody>
          <a:bodyPr/>
          <a:lstStyle/>
          <a:p>
            <a:r>
              <a:rPr lang="en-US" dirty="0"/>
              <a:t>TAPSE</a:t>
            </a:r>
          </a:p>
        </p:txBody>
      </p:sp>
      <p:sp>
        <p:nvSpPr>
          <p:cNvPr id="3" name="Content Placeholder 2">
            <a:extLst>
              <a:ext uri="{FF2B5EF4-FFF2-40B4-BE49-F238E27FC236}">
                <a16:creationId xmlns:a16="http://schemas.microsoft.com/office/drawing/2014/main" id="{C43BED60-676E-9045-C14E-3028A4FE017F}"/>
              </a:ext>
            </a:extLst>
          </p:cNvPr>
          <p:cNvSpPr>
            <a:spLocks noGrp="1"/>
          </p:cNvSpPr>
          <p:nvPr>
            <p:ph idx="1"/>
          </p:nvPr>
        </p:nvSpPr>
        <p:spPr>
          <a:xfrm>
            <a:off x="801749" y="2072097"/>
            <a:ext cx="3667471" cy="3356623"/>
          </a:xfrm>
        </p:spPr>
        <p:txBody>
          <a:bodyPr/>
          <a:lstStyle/>
          <a:p>
            <a:r>
              <a:rPr lang="en-US" dirty="0"/>
              <a:t>Tricuspid Annular Plane of Systolic Excursion</a:t>
            </a:r>
          </a:p>
          <a:p>
            <a:r>
              <a:rPr lang="en-US" dirty="0"/>
              <a:t>In A4C view, place M-Mode marker along the right free wall over the tricuspid annulus</a:t>
            </a:r>
          </a:p>
          <a:p>
            <a:r>
              <a:rPr lang="en-US" dirty="0"/>
              <a:t>Measure from the peak to trough of the annulus movement</a:t>
            </a:r>
          </a:p>
        </p:txBody>
      </p:sp>
      <p:grpSp>
        <p:nvGrpSpPr>
          <p:cNvPr id="9" name="Group 8">
            <a:extLst>
              <a:ext uri="{FF2B5EF4-FFF2-40B4-BE49-F238E27FC236}">
                <a16:creationId xmlns:a16="http://schemas.microsoft.com/office/drawing/2014/main" id="{B6978C5F-1F68-E9A9-BD80-020636D46C21}"/>
              </a:ext>
            </a:extLst>
          </p:cNvPr>
          <p:cNvGrpSpPr/>
          <p:nvPr/>
        </p:nvGrpSpPr>
        <p:grpSpPr>
          <a:xfrm>
            <a:off x="5348472" y="1282192"/>
            <a:ext cx="6587334" cy="4936434"/>
            <a:chOff x="5348472" y="1282192"/>
            <a:chExt cx="6587334" cy="4936434"/>
          </a:xfrm>
        </p:grpSpPr>
        <p:pic>
          <p:nvPicPr>
            <p:cNvPr id="5" name="Picture 4">
              <a:extLst>
                <a:ext uri="{FF2B5EF4-FFF2-40B4-BE49-F238E27FC236}">
                  <a16:creationId xmlns:a16="http://schemas.microsoft.com/office/drawing/2014/main" id="{B29AD909-0654-140D-15F0-B75D875E93B3}"/>
                </a:ext>
              </a:extLst>
            </p:cNvPr>
            <p:cNvPicPr>
              <a:picLocks noChangeAspect="1"/>
            </p:cNvPicPr>
            <p:nvPr/>
          </p:nvPicPr>
          <p:blipFill>
            <a:blip r:embed="rId3"/>
            <a:stretch>
              <a:fillRect/>
            </a:stretch>
          </p:blipFill>
          <p:spPr>
            <a:xfrm>
              <a:off x="5348472" y="1282192"/>
              <a:ext cx="6587334" cy="4936434"/>
            </a:xfrm>
            <a:prstGeom prst="rect">
              <a:avLst/>
            </a:prstGeom>
          </p:spPr>
        </p:pic>
        <p:sp>
          <p:nvSpPr>
            <p:cNvPr id="8" name="Up-Down Arrow 7">
              <a:extLst>
                <a:ext uri="{FF2B5EF4-FFF2-40B4-BE49-F238E27FC236}">
                  <a16:creationId xmlns:a16="http://schemas.microsoft.com/office/drawing/2014/main" id="{55764B1C-AB53-8111-EA8A-1A25118E6354}"/>
                </a:ext>
              </a:extLst>
            </p:cNvPr>
            <p:cNvSpPr/>
            <p:nvPr/>
          </p:nvSpPr>
          <p:spPr>
            <a:xfrm>
              <a:off x="7782828" y="4756485"/>
              <a:ext cx="45719" cy="360948"/>
            </a:xfrm>
            <a:prstGeom prst="upDownArrow">
              <a:avLst/>
            </a:pr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090157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7;p17">
            <a:extLst>
              <a:ext uri="{FF2B5EF4-FFF2-40B4-BE49-F238E27FC236}">
                <a16:creationId xmlns:a16="http://schemas.microsoft.com/office/drawing/2014/main" id="{507AE8C4-4ACB-D1DF-2316-681C7E6F642E}"/>
              </a:ext>
            </a:extLst>
          </p:cNvPr>
          <p:cNvSpPr txBox="1">
            <a:spLocks/>
          </p:cNvSpPr>
          <p:nvPr/>
        </p:nvSpPr>
        <p:spPr>
          <a:xfrm>
            <a:off x="311700" y="445025"/>
            <a:ext cx="8520600" cy="572700"/>
          </a:xfrm>
          <a:prstGeom prst="rect">
            <a:avLst/>
          </a:prstGeom>
        </p:spPr>
        <p:txBody>
          <a:bodyPr spcFirstLastPara="1" wrap="square" lIns="91425" tIns="91425" rIns="91425" bIns="91425" anchor="t" anchorCtr="0">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en-US" dirty="0"/>
              <a:t>Interpretation</a:t>
            </a:r>
          </a:p>
        </p:txBody>
      </p:sp>
      <p:sp>
        <p:nvSpPr>
          <p:cNvPr id="3" name="Google Shape;88;p17">
            <a:extLst>
              <a:ext uri="{FF2B5EF4-FFF2-40B4-BE49-F238E27FC236}">
                <a16:creationId xmlns:a16="http://schemas.microsoft.com/office/drawing/2014/main" id="{C2E7620D-FA68-5E9B-25AB-956A59BC049C}"/>
              </a:ext>
            </a:extLst>
          </p:cNvPr>
          <p:cNvSpPr txBox="1">
            <a:spLocks/>
          </p:cNvSpPr>
          <p:nvPr/>
        </p:nvSpPr>
        <p:spPr>
          <a:xfrm>
            <a:off x="2389882" y="4324434"/>
            <a:ext cx="8520600" cy="1473000"/>
          </a:xfrm>
          <a:prstGeom prst="rect">
            <a:avLst/>
          </a:prstGeom>
        </p:spPr>
        <p:txBody>
          <a:bodyPr spcFirstLastPara="1" wrap="square" lIns="91425" tIns="91425" rIns="91425" bIns="91425" anchor="t" anchorCtr="0">
            <a:normAutofit lnSpcReduction="1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spcBef>
                <a:spcPts val="0"/>
              </a:spcBef>
              <a:buFont typeface="Wingdings 3" charset="2"/>
              <a:buNone/>
            </a:pPr>
            <a:endParaRPr lang="en-US" dirty="0"/>
          </a:p>
          <a:p>
            <a:pPr marL="114300" indent="0">
              <a:spcBef>
                <a:spcPts val="1200"/>
              </a:spcBef>
              <a:buSzPts val="1800"/>
              <a:buNone/>
            </a:pPr>
            <a:r>
              <a:rPr lang="en-US" dirty="0"/>
              <a:t>*American Society of Echocardiography cutoffs</a:t>
            </a:r>
          </a:p>
          <a:p>
            <a:pPr marL="596900" lvl="1" indent="0">
              <a:spcBef>
                <a:spcPts val="0"/>
              </a:spcBef>
              <a:buSzPts val="1400"/>
              <a:buNone/>
            </a:pPr>
            <a:r>
              <a:rPr lang="en-US" dirty="0"/>
              <a:t>&lt;17mm = RV dysfunction </a:t>
            </a:r>
          </a:p>
          <a:p>
            <a:pPr marL="596900" lvl="1" indent="0">
              <a:spcBef>
                <a:spcPts val="0"/>
              </a:spcBef>
              <a:buSzPts val="1400"/>
              <a:buNone/>
            </a:pPr>
            <a:r>
              <a:rPr lang="en-US" dirty="0"/>
              <a:t>&lt;14mm = poor prognosis, survival implications</a:t>
            </a:r>
          </a:p>
        </p:txBody>
      </p:sp>
      <p:pic>
        <p:nvPicPr>
          <p:cNvPr id="4" name="Google Shape;89;p17">
            <a:extLst>
              <a:ext uri="{FF2B5EF4-FFF2-40B4-BE49-F238E27FC236}">
                <a16:creationId xmlns:a16="http://schemas.microsoft.com/office/drawing/2014/main" id="{E8FBAC90-8C7B-126E-B9B7-D59E4F37FAD4}"/>
              </a:ext>
            </a:extLst>
          </p:cNvPr>
          <p:cNvPicPr preferRelativeResize="0"/>
          <p:nvPr/>
        </p:nvPicPr>
        <p:blipFill>
          <a:blip r:embed="rId3">
            <a:alphaModFix/>
          </a:blip>
          <a:stretch>
            <a:fillRect/>
          </a:stretch>
        </p:blipFill>
        <p:spPr>
          <a:xfrm>
            <a:off x="1264716" y="1798937"/>
            <a:ext cx="9645766" cy="2536504"/>
          </a:xfrm>
          <a:prstGeom prst="rect">
            <a:avLst/>
          </a:prstGeom>
          <a:noFill/>
          <a:ln>
            <a:noFill/>
          </a:ln>
        </p:spPr>
      </p:pic>
    </p:spTree>
    <p:extLst>
      <p:ext uri="{BB962C8B-B14F-4D97-AF65-F5344CB8AC3E}">
        <p14:creationId xmlns:p14="http://schemas.microsoft.com/office/powerpoint/2010/main" val="1566418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7CAD0-2375-6618-8852-D984D36EFDC7}"/>
              </a:ext>
            </a:extLst>
          </p:cNvPr>
          <p:cNvSpPr>
            <a:spLocks noGrp="1"/>
          </p:cNvSpPr>
          <p:nvPr>
            <p:ph type="title"/>
          </p:nvPr>
        </p:nvSpPr>
        <p:spPr/>
        <p:txBody>
          <a:bodyPr/>
          <a:lstStyle/>
          <a:p>
            <a:r>
              <a:rPr lang="en-US" dirty="0"/>
              <a:t>S’ or Systolic Excursion Velocity</a:t>
            </a:r>
          </a:p>
        </p:txBody>
      </p:sp>
      <p:sp>
        <p:nvSpPr>
          <p:cNvPr id="3" name="Content Placeholder 2">
            <a:extLst>
              <a:ext uri="{FF2B5EF4-FFF2-40B4-BE49-F238E27FC236}">
                <a16:creationId xmlns:a16="http://schemas.microsoft.com/office/drawing/2014/main" id="{C30F7C67-AA76-4205-6FF0-ED7974908FEC}"/>
              </a:ext>
            </a:extLst>
          </p:cNvPr>
          <p:cNvSpPr>
            <a:spLocks noGrp="1"/>
          </p:cNvSpPr>
          <p:nvPr>
            <p:ph idx="1"/>
          </p:nvPr>
        </p:nvSpPr>
        <p:spPr>
          <a:xfrm>
            <a:off x="1103313" y="2052918"/>
            <a:ext cx="4311370" cy="4195481"/>
          </a:xfrm>
        </p:spPr>
        <p:txBody>
          <a:bodyPr/>
          <a:lstStyle/>
          <a:p>
            <a:r>
              <a:rPr lang="en-US" dirty="0"/>
              <a:t>TAPSE measures how FAR the annulus moves, S’ measures how FAST the annulus moves</a:t>
            </a:r>
          </a:p>
          <a:p>
            <a:r>
              <a:rPr lang="en-US" dirty="0"/>
              <a:t>Select Pulse Wave Doppler and then set to Tissue Doppler instead of M-Mode just apically to the Tricuspid Annulus</a:t>
            </a:r>
          </a:p>
          <a:p>
            <a:r>
              <a:rPr lang="en-US" dirty="0"/>
              <a:t>&gt;10cm/s is considered Normal</a:t>
            </a:r>
          </a:p>
        </p:txBody>
      </p:sp>
      <p:pic>
        <p:nvPicPr>
          <p:cNvPr id="4" name="Picture 3">
            <a:extLst>
              <a:ext uri="{FF2B5EF4-FFF2-40B4-BE49-F238E27FC236}">
                <a16:creationId xmlns:a16="http://schemas.microsoft.com/office/drawing/2014/main" id="{98D9DDDD-A822-5AF4-26EA-F26623EE6993}"/>
              </a:ext>
            </a:extLst>
          </p:cNvPr>
          <p:cNvPicPr>
            <a:picLocks noChangeAspect="1"/>
          </p:cNvPicPr>
          <p:nvPr/>
        </p:nvPicPr>
        <p:blipFill>
          <a:blip r:embed="rId3"/>
          <a:stretch>
            <a:fillRect/>
          </a:stretch>
        </p:blipFill>
        <p:spPr>
          <a:xfrm>
            <a:off x="5741894" y="1512589"/>
            <a:ext cx="6044764" cy="4412678"/>
          </a:xfrm>
          <a:prstGeom prst="rect">
            <a:avLst/>
          </a:prstGeom>
        </p:spPr>
      </p:pic>
    </p:spTree>
    <p:extLst>
      <p:ext uri="{BB962C8B-B14F-4D97-AF65-F5344CB8AC3E}">
        <p14:creationId xmlns:p14="http://schemas.microsoft.com/office/powerpoint/2010/main" val="2170645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9DB97-35C7-0264-26BD-FF0F8B131C3E}"/>
              </a:ext>
            </a:extLst>
          </p:cNvPr>
          <p:cNvSpPr>
            <a:spLocks noGrp="1"/>
          </p:cNvSpPr>
          <p:nvPr>
            <p:ph type="title"/>
          </p:nvPr>
        </p:nvSpPr>
        <p:spPr/>
        <p:txBody>
          <a:bodyPr/>
          <a:lstStyle/>
          <a:p>
            <a:r>
              <a:rPr lang="en-US" dirty="0"/>
              <a:t>S’</a:t>
            </a:r>
          </a:p>
        </p:txBody>
      </p:sp>
      <p:pic>
        <p:nvPicPr>
          <p:cNvPr id="4" name="Picture 3">
            <a:extLst>
              <a:ext uri="{FF2B5EF4-FFF2-40B4-BE49-F238E27FC236}">
                <a16:creationId xmlns:a16="http://schemas.microsoft.com/office/drawing/2014/main" id="{3995F622-7DFD-6CFD-69C3-C7B50CE47AA9}"/>
              </a:ext>
            </a:extLst>
          </p:cNvPr>
          <p:cNvPicPr>
            <a:picLocks noChangeAspect="1"/>
          </p:cNvPicPr>
          <p:nvPr/>
        </p:nvPicPr>
        <p:blipFill>
          <a:blip r:embed="rId3"/>
          <a:stretch>
            <a:fillRect/>
          </a:stretch>
        </p:blipFill>
        <p:spPr>
          <a:xfrm>
            <a:off x="810738" y="1447606"/>
            <a:ext cx="10570523" cy="4706664"/>
          </a:xfrm>
          <a:prstGeom prst="rect">
            <a:avLst/>
          </a:prstGeom>
        </p:spPr>
      </p:pic>
    </p:spTree>
    <p:extLst>
      <p:ext uri="{BB962C8B-B14F-4D97-AF65-F5344CB8AC3E}">
        <p14:creationId xmlns:p14="http://schemas.microsoft.com/office/powerpoint/2010/main" val="30635224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CF81B-1CEE-26DB-1C04-AC69D9775606}"/>
              </a:ext>
            </a:extLst>
          </p:cNvPr>
          <p:cNvSpPr>
            <a:spLocks noGrp="1"/>
          </p:cNvSpPr>
          <p:nvPr>
            <p:ph type="title"/>
          </p:nvPr>
        </p:nvSpPr>
        <p:spPr/>
        <p:txBody>
          <a:bodyPr/>
          <a:lstStyle/>
          <a:p>
            <a:r>
              <a:rPr lang="en-US" dirty="0"/>
              <a:t>Ventricular Overload</a:t>
            </a:r>
          </a:p>
        </p:txBody>
      </p:sp>
      <p:sp>
        <p:nvSpPr>
          <p:cNvPr id="3" name="Content Placeholder 2">
            <a:extLst>
              <a:ext uri="{FF2B5EF4-FFF2-40B4-BE49-F238E27FC236}">
                <a16:creationId xmlns:a16="http://schemas.microsoft.com/office/drawing/2014/main" id="{D4AAAB5A-ADBF-9EA2-8C86-111F0042DA29}"/>
              </a:ext>
            </a:extLst>
          </p:cNvPr>
          <p:cNvSpPr>
            <a:spLocks noGrp="1"/>
          </p:cNvSpPr>
          <p:nvPr>
            <p:ph idx="1"/>
          </p:nvPr>
        </p:nvSpPr>
        <p:spPr>
          <a:xfrm>
            <a:off x="1103312" y="1456268"/>
            <a:ext cx="5636155" cy="4792132"/>
          </a:xfrm>
        </p:spPr>
        <p:txBody>
          <a:bodyPr>
            <a:normAutofit/>
          </a:bodyPr>
          <a:lstStyle/>
          <a:p>
            <a:r>
              <a:rPr lang="en-US" sz="2800" dirty="0"/>
              <a:t>Pressure overload </a:t>
            </a:r>
            <a:r>
              <a:rPr lang="en-US" sz="2800" dirty="0">
                <a:sym typeface="Wingdings" pitchFamily="2" charset="2"/>
              </a:rPr>
              <a:t> Systolic Dysfunction</a:t>
            </a:r>
          </a:p>
          <a:p>
            <a:pPr lvl="1"/>
            <a:r>
              <a:rPr lang="en-US" sz="2600" dirty="0">
                <a:sym typeface="Wingdings" pitchFamily="2" charset="2"/>
              </a:rPr>
              <a:t>Pulmonary Embolism</a:t>
            </a:r>
          </a:p>
          <a:p>
            <a:r>
              <a:rPr lang="en-US" sz="2800" dirty="0">
                <a:sym typeface="Wingdings" pitchFamily="2" charset="2"/>
              </a:rPr>
              <a:t>Volume overload  Diastolic Dysfunction</a:t>
            </a:r>
          </a:p>
          <a:p>
            <a:pPr lvl="1"/>
            <a:r>
              <a:rPr lang="en-US" sz="2600" dirty="0">
                <a:sym typeface="Wingdings" pitchFamily="2" charset="2"/>
              </a:rPr>
              <a:t>Massive Fluid Bolus (MTP)</a:t>
            </a:r>
            <a:endParaRPr lang="en-US" sz="2600" dirty="0"/>
          </a:p>
        </p:txBody>
      </p:sp>
      <p:pic>
        <p:nvPicPr>
          <p:cNvPr id="4" name="PSS_DSign">
            <a:hlinkClick r:id="" action="ppaction://media"/>
            <a:extLst>
              <a:ext uri="{FF2B5EF4-FFF2-40B4-BE49-F238E27FC236}">
                <a16:creationId xmlns:a16="http://schemas.microsoft.com/office/drawing/2014/main" id="{6ECD7145-A6DD-0387-8B61-AD589A76396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919913" y="1586481"/>
            <a:ext cx="5102754" cy="3685038"/>
          </a:xfrm>
          <a:prstGeom prst="rect">
            <a:avLst/>
          </a:prstGeom>
        </p:spPr>
      </p:pic>
    </p:spTree>
    <p:extLst>
      <p:ext uri="{BB962C8B-B14F-4D97-AF65-F5344CB8AC3E}">
        <p14:creationId xmlns:p14="http://schemas.microsoft.com/office/powerpoint/2010/main" val="4154137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2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9EAC6-43D8-5025-07AC-E1DA81AF1859}"/>
              </a:ext>
            </a:extLst>
          </p:cNvPr>
          <p:cNvSpPr>
            <a:spLocks noGrp="1"/>
          </p:cNvSpPr>
          <p:nvPr>
            <p:ph type="title"/>
          </p:nvPr>
        </p:nvSpPr>
        <p:spPr/>
        <p:txBody>
          <a:bodyPr/>
          <a:lstStyle/>
          <a:p>
            <a:r>
              <a:rPr lang="en-US" dirty="0"/>
              <a:t>Chronic vs Acute Changes</a:t>
            </a:r>
          </a:p>
        </p:txBody>
      </p:sp>
      <p:sp>
        <p:nvSpPr>
          <p:cNvPr id="3" name="Content Placeholder 2">
            <a:extLst>
              <a:ext uri="{FF2B5EF4-FFF2-40B4-BE49-F238E27FC236}">
                <a16:creationId xmlns:a16="http://schemas.microsoft.com/office/drawing/2014/main" id="{838EE508-23F7-1438-6B91-406FCF692E1F}"/>
              </a:ext>
            </a:extLst>
          </p:cNvPr>
          <p:cNvSpPr>
            <a:spLocks noGrp="1"/>
          </p:cNvSpPr>
          <p:nvPr>
            <p:ph idx="1"/>
          </p:nvPr>
        </p:nvSpPr>
        <p:spPr>
          <a:xfrm>
            <a:off x="1103312" y="1609426"/>
            <a:ext cx="5924021" cy="4638974"/>
          </a:xfrm>
        </p:spPr>
        <p:txBody>
          <a:bodyPr/>
          <a:lstStyle/>
          <a:p>
            <a:r>
              <a:rPr lang="en-US" sz="2000" dirty="0">
                <a:sym typeface="Wingdings" pitchFamily="2" charset="2"/>
              </a:rPr>
              <a:t>RV Free Wall Thickness &gt;5mm</a:t>
            </a:r>
          </a:p>
          <a:p>
            <a:pPr lvl="1"/>
            <a:r>
              <a:rPr lang="en-US" dirty="0">
                <a:sym typeface="Wingdings" pitchFamily="2" charset="2"/>
              </a:rPr>
              <a:t>In Diastole from the Subxiphoid View</a:t>
            </a:r>
          </a:p>
          <a:p>
            <a:r>
              <a:rPr lang="en-US" dirty="0">
                <a:sym typeface="Wingdings" pitchFamily="2" charset="2"/>
              </a:rPr>
              <a:t>Hypertrophied trabeculae, moderator band, papillary muscles</a:t>
            </a:r>
          </a:p>
          <a:p>
            <a:r>
              <a:rPr lang="en-US" sz="2000" dirty="0">
                <a:sym typeface="Wingdings" pitchFamily="2" charset="2"/>
              </a:rPr>
              <a:t>Acute on Chronic- Need to compare </a:t>
            </a:r>
            <a:r>
              <a:rPr lang="en-US" sz="2000" dirty="0" err="1">
                <a:sym typeface="Wingdings" pitchFamily="2" charset="2"/>
              </a:rPr>
              <a:t>echos</a:t>
            </a:r>
            <a:endParaRPr lang="en-US" sz="2000" dirty="0">
              <a:sym typeface="Wingdings" pitchFamily="2" charset="2"/>
            </a:endParaRPr>
          </a:p>
          <a:p>
            <a:endParaRPr lang="en-US" dirty="0"/>
          </a:p>
        </p:txBody>
      </p:sp>
      <p:pic>
        <p:nvPicPr>
          <p:cNvPr id="5" name="Picture 4">
            <a:extLst>
              <a:ext uri="{FF2B5EF4-FFF2-40B4-BE49-F238E27FC236}">
                <a16:creationId xmlns:a16="http://schemas.microsoft.com/office/drawing/2014/main" id="{2344092B-C326-2519-C466-675C08310C9B}"/>
              </a:ext>
            </a:extLst>
          </p:cNvPr>
          <p:cNvPicPr>
            <a:picLocks noChangeAspect="1"/>
          </p:cNvPicPr>
          <p:nvPr/>
        </p:nvPicPr>
        <p:blipFill>
          <a:blip r:embed="rId3"/>
          <a:stretch>
            <a:fillRect/>
          </a:stretch>
        </p:blipFill>
        <p:spPr>
          <a:xfrm>
            <a:off x="7157578" y="1609425"/>
            <a:ext cx="4896311" cy="3639150"/>
          </a:xfrm>
          <a:prstGeom prst="rect">
            <a:avLst/>
          </a:prstGeom>
        </p:spPr>
      </p:pic>
    </p:spTree>
    <p:extLst>
      <p:ext uri="{BB962C8B-B14F-4D97-AF65-F5344CB8AC3E}">
        <p14:creationId xmlns:p14="http://schemas.microsoft.com/office/powerpoint/2010/main" val="2084973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39A4B-B0E0-F96C-42B8-098D228B9302}"/>
              </a:ext>
            </a:extLst>
          </p:cNvPr>
          <p:cNvSpPr>
            <a:spLocks noGrp="1"/>
          </p:cNvSpPr>
          <p:nvPr>
            <p:ph type="title"/>
          </p:nvPr>
        </p:nvSpPr>
        <p:spPr/>
        <p:txBody>
          <a:bodyPr/>
          <a:lstStyle/>
          <a:p>
            <a:r>
              <a:rPr lang="en-US" dirty="0"/>
              <a:t>Eccentricity Index </a:t>
            </a:r>
          </a:p>
        </p:txBody>
      </p:sp>
      <p:pic>
        <p:nvPicPr>
          <p:cNvPr id="4" name="Picture 3">
            <a:extLst>
              <a:ext uri="{FF2B5EF4-FFF2-40B4-BE49-F238E27FC236}">
                <a16:creationId xmlns:a16="http://schemas.microsoft.com/office/drawing/2014/main" id="{0E599991-398B-66A2-AC96-BD2B676BA316}"/>
              </a:ext>
            </a:extLst>
          </p:cNvPr>
          <p:cNvPicPr>
            <a:picLocks noChangeAspect="1"/>
          </p:cNvPicPr>
          <p:nvPr/>
        </p:nvPicPr>
        <p:blipFill>
          <a:blip r:embed="rId3"/>
          <a:stretch>
            <a:fillRect/>
          </a:stretch>
        </p:blipFill>
        <p:spPr>
          <a:xfrm>
            <a:off x="2565399" y="1464733"/>
            <a:ext cx="7772400" cy="4881282"/>
          </a:xfrm>
          <a:prstGeom prst="rect">
            <a:avLst/>
          </a:prstGeom>
        </p:spPr>
      </p:pic>
    </p:spTree>
    <p:extLst>
      <p:ext uri="{BB962C8B-B14F-4D97-AF65-F5344CB8AC3E}">
        <p14:creationId xmlns:p14="http://schemas.microsoft.com/office/powerpoint/2010/main" val="4701255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SS_DSign">
            <a:hlinkClick r:id="" action="ppaction://media"/>
            <a:extLst>
              <a:ext uri="{FF2B5EF4-FFF2-40B4-BE49-F238E27FC236}">
                <a16:creationId xmlns:a16="http://schemas.microsoft.com/office/drawing/2014/main" id="{2553382C-1FA8-30AA-3F82-760503EBF2E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9645" y="1331119"/>
            <a:ext cx="5809965" cy="4195762"/>
          </a:xfrm>
          <a:prstGeom prst="rect">
            <a:avLst/>
          </a:prstGeom>
        </p:spPr>
      </p:pic>
      <p:pic>
        <p:nvPicPr>
          <p:cNvPr id="3" name="PSS_VolumeOverload_DSign">
            <a:hlinkClick r:id="" action="ppaction://media"/>
            <a:extLst>
              <a:ext uri="{FF2B5EF4-FFF2-40B4-BE49-F238E27FC236}">
                <a16:creationId xmlns:a16="http://schemas.microsoft.com/office/drawing/2014/main" id="{EA2BEC69-3911-AE27-8392-323A3F4338F7}"/>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6252392" y="1331119"/>
            <a:ext cx="5809966" cy="4195762"/>
          </a:xfrm>
          <a:prstGeom prst="rect">
            <a:avLst/>
          </a:prstGeom>
        </p:spPr>
      </p:pic>
      <p:sp>
        <p:nvSpPr>
          <p:cNvPr id="4" name="TextBox 3">
            <a:extLst>
              <a:ext uri="{FF2B5EF4-FFF2-40B4-BE49-F238E27FC236}">
                <a16:creationId xmlns:a16="http://schemas.microsoft.com/office/drawing/2014/main" id="{0029307D-610B-77DA-9951-B5AF7E875E67}"/>
              </a:ext>
            </a:extLst>
          </p:cNvPr>
          <p:cNvSpPr txBox="1"/>
          <p:nvPr/>
        </p:nvSpPr>
        <p:spPr>
          <a:xfrm>
            <a:off x="2048933" y="5666858"/>
            <a:ext cx="2641600" cy="369332"/>
          </a:xfrm>
          <a:prstGeom prst="rect">
            <a:avLst/>
          </a:prstGeom>
          <a:noFill/>
        </p:spPr>
        <p:txBody>
          <a:bodyPr wrap="square" rtlCol="0">
            <a:spAutoFit/>
          </a:bodyPr>
          <a:lstStyle/>
          <a:p>
            <a:r>
              <a:rPr lang="en-US" dirty="0"/>
              <a:t>Pressure</a:t>
            </a:r>
          </a:p>
        </p:txBody>
      </p:sp>
      <p:sp>
        <p:nvSpPr>
          <p:cNvPr id="5" name="TextBox 4">
            <a:extLst>
              <a:ext uri="{FF2B5EF4-FFF2-40B4-BE49-F238E27FC236}">
                <a16:creationId xmlns:a16="http://schemas.microsoft.com/office/drawing/2014/main" id="{F24B5DA0-E9AC-A24C-DC14-407AC42FF943}"/>
              </a:ext>
            </a:extLst>
          </p:cNvPr>
          <p:cNvSpPr txBox="1"/>
          <p:nvPr/>
        </p:nvSpPr>
        <p:spPr>
          <a:xfrm>
            <a:off x="8382000" y="5666858"/>
            <a:ext cx="1388533" cy="369332"/>
          </a:xfrm>
          <a:prstGeom prst="rect">
            <a:avLst/>
          </a:prstGeom>
          <a:noFill/>
        </p:spPr>
        <p:txBody>
          <a:bodyPr wrap="square" rtlCol="0">
            <a:spAutoFit/>
          </a:bodyPr>
          <a:lstStyle/>
          <a:p>
            <a:r>
              <a:rPr lang="en-US" dirty="0"/>
              <a:t>Volume</a:t>
            </a:r>
          </a:p>
        </p:txBody>
      </p:sp>
      <p:sp>
        <p:nvSpPr>
          <p:cNvPr id="6" name="Title 1">
            <a:extLst>
              <a:ext uri="{FF2B5EF4-FFF2-40B4-BE49-F238E27FC236}">
                <a16:creationId xmlns:a16="http://schemas.microsoft.com/office/drawing/2014/main" id="{74F6E4F4-5A34-904D-6158-A6418A6AD7F6}"/>
              </a:ext>
            </a:extLst>
          </p:cNvPr>
          <p:cNvSpPr txBox="1">
            <a:spLocks/>
          </p:cNvSpPr>
          <p:nvPr/>
        </p:nvSpPr>
        <p:spPr>
          <a:xfrm>
            <a:off x="646111" y="452718"/>
            <a:ext cx="9404723" cy="1400530"/>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Eccentricity Index </a:t>
            </a:r>
            <a:endParaRPr lang="en-US" dirty="0"/>
          </a:p>
        </p:txBody>
      </p:sp>
    </p:spTree>
    <p:extLst>
      <p:ext uri="{BB962C8B-B14F-4D97-AF65-F5344CB8AC3E}">
        <p14:creationId xmlns:p14="http://schemas.microsoft.com/office/powerpoint/2010/main" val="2641197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25" fill="hold"/>
                                        <p:tgtEl>
                                          <p:spTgt spid="2"/>
                                        </p:tgtEl>
                                      </p:cBhvr>
                                    </p:cmd>
                                  </p:childTnLst>
                                </p:cTn>
                              </p:par>
                            </p:childTnLst>
                          </p:cTn>
                        </p:par>
                        <p:par>
                          <p:cTn id="7" fill="hold">
                            <p:stCondLst>
                              <p:cond delay="6125"/>
                            </p:stCondLst>
                            <p:childTnLst>
                              <p:par>
                                <p:cTn id="8" presetID="1" presetClass="mediacall" presetSubtype="0" fill="hold" nodeType="afterEffect">
                                  <p:stCondLst>
                                    <p:cond delay="0"/>
                                  </p:stCondLst>
                                  <p:childTnLst>
                                    <p:cmd type="call" cmd="playFrom(0.0)">
                                      <p:cBhvr>
                                        <p:cTn id="9" dur="61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repeatCount="indefinite" fill="hold" display="0">
                  <p:stCondLst>
                    <p:cond delay="indefinite"/>
                  </p:stCondLst>
                </p:cTn>
                <p:tgtEl>
                  <p:spTgt spid="2"/>
                </p:tgtEl>
              </p:cMediaNode>
            </p:video>
            <p:video>
              <p:cMediaNode vol="80000">
                <p:cTn id="16" repeatCount="indefinite" fill="hold" display="0">
                  <p:stCondLst>
                    <p:cond delay="indefinite"/>
                  </p:stCondLst>
                </p:cTn>
                <p:tgtEl>
                  <p:spTgt spid="3"/>
                </p:tgtEl>
              </p:cMediaNode>
            </p:video>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SS_VolumeOverload_DSign">
            <a:hlinkClick r:id="" action="ppaction://media"/>
            <a:extLst>
              <a:ext uri="{FF2B5EF4-FFF2-40B4-BE49-F238E27FC236}">
                <a16:creationId xmlns:a16="http://schemas.microsoft.com/office/drawing/2014/main" id="{17A69E95-5F49-020B-1243-CA46D938003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3550" y="1395216"/>
            <a:ext cx="5632450" cy="4067567"/>
          </a:xfrm>
          <a:prstGeom prst="rect">
            <a:avLst/>
          </a:prstGeom>
        </p:spPr>
      </p:pic>
      <p:pic>
        <p:nvPicPr>
          <p:cNvPr id="3" name="PSL_LargeRV">
            <a:hlinkClick r:id="" action="ppaction://media"/>
            <a:extLst>
              <a:ext uri="{FF2B5EF4-FFF2-40B4-BE49-F238E27FC236}">
                <a16:creationId xmlns:a16="http://schemas.microsoft.com/office/drawing/2014/main" id="{C4094249-319E-4D5D-EA96-097EF29587F0}"/>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6373285" y="1395216"/>
            <a:ext cx="5632450" cy="4067567"/>
          </a:xfrm>
          <a:prstGeom prst="rect">
            <a:avLst/>
          </a:prstGeom>
        </p:spPr>
      </p:pic>
      <p:sp>
        <p:nvSpPr>
          <p:cNvPr id="4" name="Title 1">
            <a:extLst>
              <a:ext uri="{FF2B5EF4-FFF2-40B4-BE49-F238E27FC236}">
                <a16:creationId xmlns:a16="http://schemas.microsoft.com/office/drawing/2014/main" id="{A97C04B8-3379-2374-B122-DDD38AD3B28D}"/>
              </a:ext>
            </a:extLst>
          </p:cNvPr>
          <p:cNvSpPr txBox="1">
            <a:spLocks/>
          </p:cNvSpPr>
          <p:nvPr/>
        </p:nvSpPr>
        <p:spPr>
          <a:xfrm>
            <a:off x="646111" y="452718"/>
            <a:ext cx="9404723" cy="1400530"/>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Eccentricity Index </a:t>
            </a:r>
            <a:endParaRPr lang="en-US" dirty="0"/>
          </a:p>
        </p:txBody>
      </p:sp>
    </p:spTree>
    <p:extLst>
      <p:ext uri="{BB962C8B-B14F-4D97-AF65-F5344CB8AC3E}">
        <p14:creationId xmlns:p14="http://schemas.microsoft.com/office/powerpoint/2010/main" val="4110351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31" fill="hold"/>
                                        <p:tgtEl>
                                          <p:spTgt spid="3"/>
                                        </p:tgtEl>
                                      </p:cBhvr>
                                    </p:cmd>
                                  </p:childTnLst>
                                </p:cTn>
                              </p:par>
                            </p:childTnLst>
                          </p:cTn>
                        </p:par>
                        <p:par>
                          <p:cTn id="7" fill="hold">
                            <p:stCondLst>
                              <p:cond delay="6131"/>
                            </p:stCondLst>
                            <p:childTnLst>
                              <p:par>
                                <p:cTn id="8" presetID="1" presetClass="mediacall" presetSubtype="0" fill="hold" nodeType="afterEffect">
                                  <p:stCondLst>
                                    <p:cond delay="0"/>
                                  </p:stCondLst>
                                  <p:childTnLst>
                                    <p:cmd type="call" cmd="playFrom(0.0)">
                                      <p:cBhvr>
                                        <p:cTn id="9" dur="613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video>
              <p:cMediaNode vol="80000">
                <p:cTn id="16" repeatCount="indefinite"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94ABE-2D5D-5A4B-B1D8-AE981DD27875}"/>
              </a:ext>
            </a:extLst>
          </p:cNvPr>
          <p:cNvSpPr>
            <a:spLocks noGrp="1"/>
          </p:cNvSpPr>
          <p:nvPr>
            <p:ph type="title"/>
          </p:nvPr>
        </p:nvSpPr>
        <p:spPr/>
        <p:txBody>
          <a:bodyPr/>
          <a:lstStyle/>
          <a:p>
            <a:r>
              <a:rPr lang="en-US" dirty="0"/>
              <a:t>Pulmonary Artery Systolic Pressure (PASP)</a:t>
            </a:r>
          </a:p>
        </p:txBody>
      </p:sp>
      <p:sp>
        <p:nvSpPr>
          <p:cNvPr id="3" name="Content Placeholder 2">
            <a:extLst>
              <a:ext uri="{FF2B5EF4-FFF2-40B4-BE49-F238E27FC236}">
                <a16:creationId xmlns:a16="http://schemas.microsoft.com/office/drawing/2014/main" id="{A6FF0C7B-16BB-1437-4AC9-467259DCC1FE}"/>
              </a:ext>
            </a:extLst>
          </p:cNvPr>
          <p:cNvSpPr>
            <a:spLocks noGrp="1"/>
          </p:cNvSpPr>
          <p:nvPr>
            <p:ph idx="1"/>
          </p:nvPr>
        </p:nvSpPr>
        <p:spPr>
          <a:xfrm>
            <a:off x="1103313" y="2052918"/>
            <a:ext cx="4511676" cy="4195481"/>
          </a:xfrm>
        </p:spPr>
        <p:txBody>
          <a:bodyPr>
            <a:normAutofit fontScale="92500" lnSpcReduction="10000"/>
          </a:bodyPr>
          <a:lstStyle/>
          <a:p>
            <a:r>
              <a:rPr lang="en-US" dirty="0"/>
              <a:t>Used to diagnose and monitor pulmonary hypertension</a:t>
            </a:r>
          </a:p>
          <a:p>
            <a:r>
              <a:rPr lang="en-US" dirty="0"/>
              <a:t>Apical 4 Chamber View- Use CW over TR jet for velocity and </a:t>
            </a:r>
            <a:r>
              <a:rPr lang="en-US" b="1" dirty="0"/>
              <a:t>RV Systolic Pressure (RSVP)</a:t>
            </a:r>
          </a:p>
          <a:p>
            <a:r>
              <a:rPr lang="en-US" dirty="0"/>
              <a:t>IVC from Subxiphoid View</a:t>
            </a:r>
          </a:p>
          <a:p>
            <a:pPr lvl="1"/>
            <a:r>
              <a:rPr lang="en-US" dirty="0"/>
              <a:t>Obtain longitudinal view with absolute size measurement &amp; collapsibility</a:t>
            </a:r>
          </a:p>
          <a:p>
            <a:r>
              <a:rPr lang="en-US" b="1" dirty="0"/>
              <a:t>RVSP + RAP = PASP</a:t>
            </a:r>
          </a:p>
          <a:p>
            <a:pPr lvl="1"/>
            <a:r>
              <a:rPr lang="en-US" b="1" dirty="0"/>
              <a:t>Where if you only have velocity available use RSVP = </a:t>
            </a:r>
            <a:r>
              <a:rPr lang="en-US" b="1" dirty="0">
                <a:solidFill>
                  <a:srgbClr val="FF0000"/>
                </a:solidFill>
              </a:rPr>
              <a:t>4v</a:t>
            </a:r>
            <a:r>
              <a:rPr lang="en-US" b="1" baseline="-25000" dirty="0">
                <a:solidFill>
                  <a:srgbClr val="FF0000"/>
                </a:solidFill>
              </a:rPr>
              <a:t>max</a:t>
            </a:r>
            <a:r>
              <a:rPr lang="en-US" b="1" baseline="30000" dirty="0">
                <a:solidFill>
                  <a:srgbClr val="FF0000"/>
                </a:solidFill>
              </a:rPr>
              <a:t>2</a:t>
            </a:r>
          </a:p>
          <a:p>
            <a:r>
              <a:rPr lang="en-US" b="1" dirty="0"/>
              <a:t>PASP &gt;36mmHG IS ABNORMAL</a:t>
            </a:r>
          </a:p>
        </p:txBody>
      </p:sp>
      <p:pic>
        <p:nvPicPr>
          <p:cNvPr id="4" name="Picture 3">
            <a:extLst>
              <a:ext uri="{FF2B5EF4-FFF2-40B4-BE49-F238E27FC236}">
                <a16:creationId xmlns:a16="http://schemas.microsoft.com/office/drawing/2014/main" id="{6781A292-7FA2-4ED6-64A0-272D65417FE7}"/>
              </a:ext>
            </a:extLst>
          </p:cNvPr>
          <p:cNvPicPr>
            <a:picLocks noChangeAspect="1"/>
          </p:cNvPicPr>
          <p:nvPr/>
        </p:nvPicPr>
        <p:blipFill>
          <a:blip r:embed="rId3"/>
          <a:stretch>
            <a:fillRect/>
          </a:stretch>
        </p:blipFill>
        <p:spPr>
          <a:xfrm>
            <a:off x="6400799" y="1267462"/>
            <a:ext cx="5063515" cy="3439368"/>
          </a:xfrm>
          <a:prstGeom prst="rect">
            <a:avLst/>
          </a:prstGeom>
        </p:spPr>
      </p:pic>
      <p:graphicFrame>
        <p:nvGraphicFramePr>
          <p:cNvPr id="6" name="Table 5">
            <a:extLst>
              <a:ext uri="{FF2B5EF4-FFF2-40B4-BE49-F238E27FC236}">
                <a16:creationId xmlns:a16="http://schemas.microsoft.com/office/drawing/2014/main" id="{95E902D7-5A2C-C4F2-B8C8-7DD2DC23960A}"/>
              </a:ext>
            </a:extLst>
          </p:cNvPr>
          <p:cNvGraphicFramePr>
            <a:graphicFrameLocks noGrp="1"/>
          </p:cNvGraphicFramePr>
          <p:nvPr>
            <p:extLst>
              <p:ext uri="{D42A27DB-BD31-4B8C-83A1-F6EECF244321}">
                <p14:modId xmlns:p14="http://schemas.microsoft.com/office/powerpoint/2010/main" val="688802735"/>
              </p:ext>
            </p:extLst>
          </p:nvPr>
        </p:nvGraphicFramePr>
        <p:xfrm>
          <a:off x="6045295" y="5004753"/>
          <a:ext cx="5695576" cy="1463040"/>
        </p:xfrm>
        <a:graphic>
          <a:graphicData uri="http://schemas.openxmlformats.org/drawingml/2006/table">
            <a:tbl>
              <a:tblPr firstRow="1" bandRow="1">
                <a:tableStyleId>{5C22544A-7EE6-4342-B048-85BDC9FD1C3A}</a:tableStyleId>
              </a:tblPr>
              <a:tblGrid>
                <a:gridCol w="1423894">
                  <a:extLst>
                    <a:ext uri="{9D8B030D-6E8A-4147-A177-3AD203B41FA5}">
                      <a16:colId xmlns:a16="http://schemas.microsoft.com/office/drawing/2014/main" val="3638003977"/>
                    </a:ext>
                  </a:extLst>
                </a:gridCol>
                <a:gridCol w="1423894">
                  <a:extLst>
                    <a:ext uri="{9D8B030D-6E8A-4147-A177-3AD203B41FA5}">
                      <a16:colId xmlns:a16="http://schemas.microsoft.com/office/drawing/2014/main" val="123988724"/>
                    </a:ext>
                  </a:extLst>
                </a:gridCol>
                <a:gridCol w="1423894">
                  <a:extLst>
                    <a:ext uri="{9D8B030D-6E8A-4147-A177-3AD203B41FA5}">
                      <a16:colId xmlns:a16="http://schemas.microsoft.com/office/drawing/2014/main" val="2006103850"/>
                    </a:ext>
                  </a:extLst>
                </a:gridCol>
                <a:gridCol w="1423894">
                  <a:extLst>
                    <a:ext uri="{9D8B030D-6E8A-4147-A177-3AD203B41FA5}">
                      <a16:colId xmlns:a16="http://schemas.microsoft.com/office/drawing/2014/main" val="2022997616"/>
                    </a:ext>
                  </a:extLst>
                </a:gridCol>
              </a:tblGrid>
              <a:tr h="358486">
                <a:tc>
                  <a:txBody>
                    <a:bodyPr/>
                    <a:lstStyle/>
                    <a:p>
                      <a:endParaRPr lang="en-US"/>
                    </a:p>
                  </a:txBody>
                  <a:tcPr/>
                </a:tc>
                <a:tc>
                  <a:txBody>
                    <a:bodyPr/>
                    <a:lstStyle/>
                    <a:p>
                      <a:r>
                        <a:rPr lang="en-US" dirty="0"/>
                        <a:t>IVC (cm)</a:t>
                      </a:r>
                    </a:p>
                  </a:txBody>
                  <a:tcPr/>
                </a:tc>
                <a:tc>
                  <a:txBody>
                    <a:bodyPr/>
                    <a:lstStyle/>
                    <a:p>
                      <a:r>
                        <a:rPr lang="en-US" dirty="0"/>
                        <a:t>Collapse</a:t>
                      </a:r>
                    </a:p>
                  </a:txBody>
                  <a:tcPr/>
                </a:tc>
                <a:tc>
                  <a:txBody>
                    <a:bodyPr/>
                    <a:lstStyle/>
                    <a:p>
                      <a:r>
                        <a:rPr lang="en-US" dirty="0"/>
                        <a:t>CVP</a:t>
                      </a:r>
                    </a:p>
                  </a:txBody>
                  <a:tcPr/>
                </a:tc>
                <a:extLst>
                  <a:ext uri="{0D108BD9-81ED-4DB2-BD59-A6C34878D82A}">
                    <a16:rowId xmlns:a16="http://schemas.microsoft.com/office/drawing/2014/main" val="1220233214"/>
                  </a:ext>
                </a:extLst>
              </a:tr>
              <a:tr h="358486">
                <a:tc>
                  <a:txBody>
                    <a:bodyPr/>
                    <a:lstStyle/>
                    <a:p>
                      <a:r>
                        <a:rPr lang="en-US" dirty="0"/>
                        <a:t>Low</a:t>
                      </a:r>
                    </a:p>
                  </a:txBody>
                  <a:tcPr/>
                </a:tc>
                <a:tc>
                  <a:txBody>
                    <a:bodyPr/>
                    <a:lstStyle/>
                    <a:p>
                      <a:r>
                        <a:rPr lang="en-US" dirty="0"/>
                        <a:t>&lt;2.1</a:t>
                      </a:r>
                    </a:p>
                  </a:txBody>
                  <a:tcPr/>
                </a:tc>
                <a:tc>
                  <a:txBody>
                    <a:bodyPr/>
                    <a:lstStyle/>
                    <a:p>
                      <a:r>
                        <a:rPr lang="en-US" dirty="0"/>
                        <a:t>&gt;50%</a:t>
                      </a:r>
                    </a:p>
                  </a:txBody>
                  <a:tcPr/>
                </a:tc>
                <a:tc>
                  <a:txBody>
                    <a:bodyPr/>
                    <a:lstStyle/>
                    <a:p>
                      <a:r>
                        <a:rPr lang="en-US" dirty="0"/>
                        <a:t>3 (0-5)</a:t>
                      </a:r>
                    </a:p>
                  </a:txBody>
                  <a:tcPr/>
                </a:tc>
                <a:extLst>
                  <a:ext uri="{0D108BD9-81ED-4DB2-BD59-A6C34878D82A}">
                    <a16:rowId xmlns:a16="http://schemas.microsoft.com/office/drawing/2014/main" val="1735163123"/>
                  </a:ext>
                </a:extLst>
              </a:tr>
              <a:tr h="358486">
                <a:tc>
                  <a:txBody>
                    <a:bodyPr/>
                    <a:lstStyle/>
                    <a:p>
                      <a:r>
                        <a:rPr lang="en-US" dirty="0"/>
                        <a:t>Normal</a:t>
                      </a:r>
                    </a:p>
                  </a:txBody>
                  <a:tcPr/>
                </a:tc>
                <a:tc>
                  <a:txBody>
                    <a:bodyPr/>
                    <a:lstStyle/>
                    <a:p>
                      <a:r>
                        <a:rPr lang="en-US" dirty="0"/>
                        <a:t>&lt;/&gt; 2.1</a:t>
                      </a:r>
                    </a:p>
                  </a:txBody>
                  <a:tcPr/>
                </a:tc>
                <a:tc>
                  <a:txBody>
                    <a:bodyPr/>
                    <a:lstStyle/>
                    <a:p>
                      <a:r>
                        <a:rPr lang="en-US" dirty="0"/>
                        <a:t>&lt;/&gt;50%</a:t>
                      </a:r>
                    </a:p>
                  </a:txBody>
                  <a:tcPr/>
                </a:tc>
                <a:tc>
                  <a:txBody>
                    <a:bodyPr/>
                    <a:lstStyle/>
                    <a:p>
                      <a:r>
                        <a:rPr lang="en-US" dirty="0"/>
                        <a:t>8 (5-10)</a:t>
                      </a:r>
                    </a:p>
                  </a:txBody>
                  <a:tcPr/>
                </a:tc>
                <a:extLst>
                  <a:ext uri="{0D108BD9-81ED-4DB2-BD59-A6C34878D82A}">
                    <a16:rowId xmlns:a16="http://schemas.microsoft.com/office/drawing/2014/main" val="1319757765"/>
                  </a:ext>
                </a:extLst>
              </a:tr>
              <a:tr h="358486">
                <a:tc>
                  <a:txBody>
                    <a:bodyPr/>
                    <a:lstStyle/>
                    <a:p>
                      <a:r>
                        <a:rPr lang="en-US" dirty="0"/>
                        <a:t>High</a:t>
                      </a:r>
                    </a:p>
                  </a:txBody>
                  <a:tcPr/>
                </a:tc>
                <a:tc>
                  <a:txBody>
                    <a:bodyPr/>
                    <a:lstStyle/>
                    <a:p>
                      <a:r>
                        <a:rPr lang="en-US" dirty="0"/>
                        <a:t>&gt;2.1</a:t>
                      </a:r>
                    </a:p>
                  </a:txBody>
                  <a:tcPr/>
                </a:tc>
                <a:tc>
                  <a:txBody>
                    <a:bodyPr/>
                    <a:lstStyle/>
                    <a:p>
                      <a:r>
                        <a:rPr lang="en-US" dirty="0"/>
                        <a:t>&lt;50%</a:t>
                      </a:r>
                    </a:p>
                  </a:txBody>
                  <a:tcPr/>
                </a:tc>
                <a:tc>
                  <a:txBody>
                    <a:bodyPr/>
                    <a:lstStyle/>
                    <a:p>
                      <a:r>
                        <a:rPr lang="en-US" dirty="0"/>
                        <a:t>15 (10-20)</a:t>
                      </a:r>
                    </a:p>
                  </a:txBody>
                  <a:tcPr/>
                </a:tc>
                <a:extLst>
                  <a:ext uri="{0D108BD9-81ED-4DB2-BD59-A6C34878D82A}">
                    <a16:rowId xmlns:a16="http://schemas.microsoft.com/office/drawing/2014/main" val="1847996631"/>
                  </a:ext>
                </a:extLst>
              </a:tr>
            </a:tbl>
          </a:graphicData>
        </a:graphic>
      </p:graphicFrame>
    </p:spTree>
    <p:extLst>
      <p:ext uri="{BB962C8B-B14F-4D97-AF65-F5344CB8AC3E}">
        <p14:creationId xmlns:p14="http://schemas.microsoft.com/office/powerpoint/2010/main" val="19814867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7CDDB-0574-DA81-15CA-F63343436234}"/>
              </a:ext>
            </a:extLst>
          </p:cNvPr>
          <p:cNvSpPr>
            <a:spLocks noGrp="1"/>
          </p:cNvSpPr>
          <p:nvPr>
            <p:ph type="title"/>
          </p:nvPr>
        </p:nvSpPr>
        <p:spPr/>
        <p:txBody>
          <a:bodyPr/>
          <a:lstStyle/>
          <a:p>
            <a:r>
              <a:rPr lang="en-US" dirty="0"/>
              <a:t>PASP</a:t>
            </a:r>
          </a:p>
        </p:txBody>
      </p:sp>
      <p:sp>
        <p:nvSpPr>
          <p:cNvPr id="3" name="Content Placeholder 2">
            <a:extLst>
              <a:ext uri="{FF2B5EF4-FFF2-40B4-BE49-F238E27FC236}">
                <a16:creationId xmlns:a16="http://schemas.microsoft.com/office/drawing/2014/main" id="{BABD3C47-7B41-988F-E187-24B027B38C7C}"/>
              </a:ext>
            </a:extLst>
          </p:cNvPr>
          <p:cNvSpPr>
            <a:spLocks noGrp="1"/>
          </p:cNvSpPr>
          <p:nvPr>
            <p:ph idx="1"/>
          </p:nvPr>
        </p:nvSpPr>
        <p:spPr/>
        <p:txBody>
          <a:bodyPr/>
          <a:lstStyle/>
          <a:p>
            <a:r>
              <a:rPr lang="en-US" dirty="0"/>
              <a:t>Limitations</a:t>
            </a:r>
          </a:p>
          <a:p>
            <a:pPr lvl="1"/>
            <a:r>
              <a:rPr lang="en-US" dirty="0"/>
              <a:t>Cannot locate a tricuspid regurgitation jet</a:t>
            </a:r>
          </a:p>
          <a:p>
            <a:pPr lvl="1"/>
            <a:r>
              <a:rPr lang="en-US" dirty="0"/>
              <a:t>Lack of acoustic window for the tricuspid valve</a:t>
            </a:r>
          </a:p>
          <a:p>
            <a:pPr lvl="1"/>
            <a:r>
              <a:rPr lang="en-US" dirty="0"/>
              <a:t>Cannot calculate PASP if there is a RV Outflow Tract Obstruction (pulmonary artery stenosis, extracardiac tumors compressing RV, hypertrophic cardiomyopathy, sinus of </a:t>
            </a:r>
            <a:r>
              <a:rPr lang="en-US" dirty="0" err="1"/>
              <a:t>valsalva</a:t>
            </a:r>
            <a:r>
              <a:rPr lang="en-US" dirty="0"/>
              <a:t> aneurysm, myxoma or PA neoplasm)</a:t>
            </a:r>
          </a:p>
          <a:p>
            <a:pPr lvl="1"/>
            <a:r>
              <a:rPr lang="en-US" dirty="0"/>
              <a:t>Make sure using a high sweep speed (100m/s) with continuous wave</a:t>
            </a:r>
          </a:p>
        </p:txBody>
      </p:sp>
    </p:spTree>
    <p:extLst>
      <p:ext uri="{BB962C8B-B14F-4D97-AF65-F5344CB8AC3E}">
        <p14:creationId xmlns:p14="http://schemas.microsoft.com/office/powerpoint/2010/main" val="1834538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BC896C8-7DE9-5434-D4B1-759D3261F51F}"/>
              </a:ext>
            </a:extLst>
          </p:cNvPr>
          <p:cNvPicPr>
            <a:picLocks noChangeAspect="1"/>
          </p:cNvPicPr>
          <p:nvPr/>
        </p:nvPicPr>
        <p:blipFill>
          <a:blip r:embed="rId3"/>
          <a:stretch>
            <a:fillRect/>
          </a:stretch>
        </p:blipFill>
        <p:spPr>
          <a:xfrm>
            <a:off x="646111" y="1488169"/>
            <a:ext cx="10814964" cy="4917113"/>
          </a:xfrm>
          <a:prstGeom prst="rect">
            <a:avLst/>
          </a:prstGeom>
        </p:spPr>
      </p:pic>
      <p:sp>
        <p:nvSpPr>
          <p:cNvPr id="3" name="Title 1">
            <a:extLst>
              <a:ext uri="{FF2B5EF4-FFF2-40B4-BE49-F238E27FC236}">
                <a16:creationId xmlns:a16="http://schemas.microsoft.com/office/drawing/2014/main" id="{AF2FDCEE-7AEB-FDD4-5C9C-44B7902DD0A9}"/>
              </a:ext>
            </a:extLst>
          </p:cNvPr>
          <p:cNvSpPr txBox="1">
            <a:spLocks/>
          </p:cNvSpPr>
          <p:nvPr/>
        </p:nvSpPr>
        <p:spPr>
          <a:xfrm>
            <a:off x="646111" y="452718"/>
            <a:ext cx="9404723" cy="1400530"/>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PASP</a:t>
            </a:r>
          </a:p>
        </p:txBody>
      </p:sp>
    </p:spTree>
    <p:extLst>
      <p:ext uri="{BB962C8B-B14F-4D97-AF65-F5344CB8AC3E}">
        <p14:creationId xmlns:p14="http://schemas.microsoft.com/office/powerpoint/2010/main" val="282931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53EE5-C404-6DF9-CB33-2CF3B31CA47F}"/>
              </a:ext>
            </a:extLst>
          </p:cNvPr>
          <p:cNvSpPr>
            <a:spLocks noGrp="1"/>
          </p:cNvSpPr>
          <p:nvPr>
            <p:ph type="title"/>
          </p:nvPr>
        </p:nvSpPr>
        <p:spPr/>
        <p:txBody>
          <a:bodyPr/>
          <a:lstStyle/>
          <a:p>
            <a:r>
              <a:rPr lang="en-US" dirty="0"/>
              <a:t>60/60 Sign</a:t>
            </a:r>
          </a:p>
        </p:txBody>
      </p:sp>
      <p:sp>
        <p:nvSpPr>
          <p:cNvPr id="3" name="Content Placeholder 2">
            <a:extLst>
              <a:ext uri="{FF2B5EF4-FFF2-40B4-BE49-F238E27FC236}">
                <a16:creationId xmlns:a16="http://schemas.microsoft.com/office/drawing/2014/main" id="{F35E63B6-7382-A3E1-C1AC-75BFCC6071AB}"/>
              </a:ext>
            </a:extLst>
          </p:cNvPr>
          <p:cNvSpPr>
            <a:spLocks noGrp="1"/>
          </p:cNvSpPr>
          <p:nvPr>
            <p:ph idx="1"/>
          </p:nvPr>
        </p:nvSpPr>
        <p:spPr>
          <a:xfrm>
            <a:off x="796140" y="1452996"/>
            <a:ext cx="4992688" cy="4824844"/>
          </a:xfrm>
        </p:spPr>
        <p:txBody>
          <a:bodyPr/>
          <a:lstStyle/>
          <a:p>
            <a:r>
              <a:rPr lang="en-US" dirty="0"/>
              <a:t>PASP &lt;60/ PAT &lt;60</a:t>
            </a:r>
          </a:p>
          <a:p>
            <a:pPr lvl="1"/>
            <a:r>
              <a:rPr lang="en-US" dirty="0"/>
              <a:t>If your PASP is less than 60mmHG and your PAT is less than 60ms,</a:t>
            </a:r>
            <a:r>
              <a:rPr lang="en-US" dirty="0">
                <a:solidFill>
                  <a:srgbClr val="FF0000"/>
                </a:solidFill>
              </a:rPr>
              <a:t> it’s 94% specific for Pulmonary Embolism</a:t>
            </a:r>
          </a:p>
          <a:p>
            <a:pPr lvl="1"/>
            <a:r>
              <a:rPr lang="en-US" dirty="0"/>
              <a:t>Calculate your PASP as shown before</a:t>
            </a:r>
          </a:p>
          <a:p>
            <a:r>
              <a:rPr lang="en-US" dirty="0"/>
              <a:t>Pulmonary Acceleration Time &lt;60s</a:t>
            </a:r>
          </a:p>
          <a:p>
            <a:pPr lvl="1"/>
            <a:r>
              <a:rPr lang="en-US" dirty="0"/>
              <a:t>Place pulsed wave doppler gate in RVOT just before the pulmonary artery valve</a:t>
            </a:r>
          </a:p>
          <a:p>
            <a:pPr lvl="1"/>
            <a:r>
              <a:rPr lang="en-US" dirty="0"/>
              <a:t>Measure from start of trough to peak</a:t>
            </a:r>
          </a:p>
        </p:txBody>
      </p:sp>
      <p:grpSp>
        <p:nvGrpSpPr>
          <p:cNvPr id="18" name="Group 17">
            <a:extLst>
              <a:ext uri="{FF2B5EF4-FFF2-40B4-BE49-F238E27FC236}">
                <a16:creationId xmlns:a16="http://schemas.microsoft.com/office/drawing/2014/main" id="{C9C47963-F62A-D1A4-D197-1726A7CF19CD}"/>
              </a:ext>
            </a:extLst>
          </p:cNvPr>
          <p:cNvGrpSpPr/>
          <p:nvPr/>
        </p:nvGrpSpPr>
        <p:grpSpPr>
          <a:xfrm>
            <a:off x="5938857" y="229165"/>
            <a:ext cx="3939744" cy="3412700"/>
            <a:chOff x="7107383" y="2650403"/>
            <a:chExt cx="3981306" cy="3754880"/>
          </a:xfrm>
        </p:grpSpPr>
        <p:grpSp>
          <p:nvGrpSpPr>
            <p:cNvPr id="17" name="Group 16">
              <a:extLst>
                <a:ext uri="{FF2B5EF4-FFF2-40B4-BE49-F238E27FC236}">
                  <a16:creationId xmlns:a16="http://schemas.microsoft.com/office/drawing/2014/main" id="{B6DAC042-BABB-8372-03D0-B49EA091964E}"/>
                </a:ext>
              </a:extLst>
            </p:cNvPr>
            <p:cNvGrpSpPr/>
            <p:nvPr/>
          </p:nvGrpSpPr>
          <p:grpSpPr>
            <a:xfrm>
              <a:off x="7107383" y="2650403"/>
              <a:ext cx="3981306" cy="3754880"/>
              <a:chOff x="7107383" y="2650403"/>
              <a:chExt cx="3981306" cy="3754880"/>
            </a:xfrm>
          </p:grpSpPr>
          <p:pic>
            <p:nvPicPr>
              <p:cNvPr id="7" name="Picture 6">
                <a:extLst>
                  <a:ext uri="{FF2B5EF4-FFF2-40B4-BE49-F238E27FC236}">
                    <a16:creationId xmlns:a16="http://schemas.microsoft.com/office/drawing/2014/main" id="{DB2E8B74-5195-D5F4-2980-15E496C7ACA2}"/>
                  </a:ext>
                </a:extLst>
              </p:cNvPr>
              <p:cNvPicPr>
                <a:picLocks noChangeAspect="1"/>
              </p:cNvPicPr>
              <p:nvPr/>
            </p:nvPicPr>
            <p:blipFill>
              <a:blip r:embed="rId3"/>
              <a:stretch>
                <a:fillRect/>
              </a:stretch>
            </p:blipFill>
            <p:spPr>
              <a:xfrm>
                <a:off x="7107383" y="2650403"/>
                <a:ext cx="3981306" cy="3754880"/>
              </a:xfrm>
              <a:prstGeom prst="rect">
                <a:avLst/>
              </a:prstGeom>
            </p:spPr>
          </p:pic>
          <p:cxnSp>
            <p:nvCxnSpPr>
              <p:cNvPr id="9" name="Straight Connector 8">
                <a:extLst>
                  <a:ext uri="{FF2B5EF4-FFF2-40B4-BE49-F238E27FC236}">
                    <a16:creationId xmlns:a16="http://schemas.microsoft.com/office/drawing/2014/main" id="{2D524FAE-B1E2-CD92-2A2C-8850BBDAAA78}"/>
                  </a:ext>
                </a:extLst>
              </p:cNvPr>
              <p:cNvCxnSpPr>
                <a:cxnSpLocks/>
              </p:cNvCxnSpPr>
              <p:nvPr/>
            </p:nvCxnSpPr>
            <p:spPr>
              <a:xfrm>
                <a:off x="9206345" y="3429000"/>
                <a:ext cx="405246" cy="4572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C172DE0-8218-12AF-F129-EA4694D9F53F}"/>
                  </a:ext>
                </a:extLst>
              </p:cNvPr>
              <p:cNvCxnSpPr>
                <a:cxnSpLocks/>
              </p:cNvCxnSpPr>
              <p:nvPr/>
            </p:nvCxnSpPr>
            <p:spPr>
              <a:xfrm>
                <a:off x="9732930" y="3997906"/>
                <a:ext cx="405246" cy="457200"/>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13" name="Straight Connector 12">
              <a:extLst>
                <a:ext uri="{FF2B5EF4-FFF2-40B4-BE49-F238E27FC236}">
                  <a16:creationId xmlns:a16="http://schemas.microsoft.com/office/drawing/2014/main" id="{ECF4F750-D196-A4D4-7467-85B639F0FDCD}"/>
                </a:ext>
              </a:extLst>
            </p:cNvPr>
            <p:cNvCxnSpPr>
              <a:cxnSpLocks/>
            </p:cNvCxnSpPr>
            <p:nvPr/>
          </p:nvCxnSpPr>
          <p:spPr>
            <a:xfrm flipV="1">
              <a:off x="9561912" y="3854876"/>
              <a:ext cx="165389" cy="1108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F931F8-86B9-7B74-53A0-8398AA576897}"/>
                </a:ext>
              </a:extLst>
            </p:cNvPr>
            <p:cNvCxnSpPr>
              <a:cxnSpLocks/>
            </p:cNvCxnSpPr>
            <p:nvPr/>
          </p:nvCxnSpPr>
          <p:spPr>
            <a:xfrm flipV="1">
              <a:off x="9650235" y="3942488"/>
              <a:ext cx="165389" cy="110836"/>
            </a:xfrm>
            <a:prstGeom prst="line">
              <a:avLst/>
            </a:prstGeom>
            <a:ln w="28575"/>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286A4C62-F934-D09E-4FC3-D9044B382119}"/>
              </a:ext>
            </a:extLst>
          </p:cNvPr>
          <p:cNvPicPr>
            <a:picLocks noChangeAspect="1"/>
          </p:cNvPicPr>
          <p:nvPr/>
        </p:nvPicPr>
        <p:blipFill>
          <a:blip r:embed="rId4"/>
          <a:stretch>
            <a:fillRect/>
          </a:stretch>
        </p:blipFill>
        <p:spPr>
          <a:xfrm>
            <a:off x="7509660" y="3327859"/>
            <a:ext cx="3886200" cy="3077423"/>
          </a:xfrm>
          <a:prstGeom prst="rect">
            <a:avLst/>
          </a:prstGeom>
        </p:spPr>
      </p:pic>
    </p:spTree>
    <p:extLst>
      <p:ext uri="{BB962C8B-B14F-4D97-AF65-F5344CB8AC3E}">
        <p14:creationId xmlns:p14="http://schemas.microsoft.com/office/powerpoint/2010/main" val="35642996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70DD7-F47F-5B61-DEC8-879D9334A779}"/>
              </a:ext>
            </a:extLst>
          </p:cNvPr>
          <p:cNvSpPr>
            <a:spLocks noGrp="1"/>
          </p:cNvSpPr>
          <p:nvPr>
            <p:ph type="title"/>
          </p:nvPr>
        </p:nvSpPr>
        <p:spPr/>
        <p:txBody>
          <a:bodyPr/>
          <a:lstStyle/>
          <a:p>
            <a:r>
              <a:rPr lang="en-US" dirty="0"/>
              <a:t>Pulmonary Artery Acceleration Time- MIDSYSTOLIC NOTCHING</a:t>
            </a:r>
          </a:p>
        </p:txBody>
      </p:sp>
      <p:pic>
        <p:nvPicPr>
          <p:cNvPr id="4" name="Picture 3">
            <a:extLst>
              <a:ext uri="{FF2B5EF4-FFF2-40B4-BE49-F238E27FC236}">
                <a16:creationId xmlns:a16="http://schemas.microsoft.com/office/drawing/2014/main" id="{5FCE795A-7B07-93B0-6F61-7BB639FF4DE1}"/>
              </a:ext>
            </a:extLst>
          </p:cNvPr>
          <p:cNvPicPr>
            <a:picLocks noChangeAspect="1"/>
          </p:cNvPicPr>
          <p:nvPr/>
        </p:nvPicPr>
        <p:blipFill>
          <a:blip r:embed="rId3"/>
          <a:stretch>
            <a:fillRect/>
          </a:stretch>
        </p:blipFill>
        <p:spPr>
          <a:xfrm>
            <a:off x="1374853" y="2197117"/>
            <a:ext cx="9026977" cy="3969626"/>
          </a:xfrm>
          <a:prstGeom prst="rect">
            <a:avLst/>
          </a:prstGeom>
        </p:spPr>
      </p:pic>
    </p:spTree>
    <p:extLst>
      <p:ext uri="{BB962C8B-B14F-4D97-AF65-F5344CB8AC3E}">
        <p14:creationId xmlns:p14="http://schemas.microsoft.com/office/powerpoint/2010/main" val="21669466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D414C9-4534-5CAE-8A12-0E12B81AA24A}"/>
              </a:ext>
            </a:extLst>
          </p:cNvPr>
          <p:cNvPicPr>
            <a:picLocks noChangeAspect="1"/>
          </p:cNvPicPr>
          <p:nvPr/>
        </p:nvPicPr>
        <p:blipFill>
          <a:blip r:embed="rId3"/>
          <a:stretch>
            <a:fillRect/>
          </a:stretch>
        </p:blipFill>
        <p:spPr>
          <a:xfrm>
            <a:off x="1028699" y="1066799"/>
            <a:ext cx="9815651" cy="4575717"/>
          </a:xfrm>
          <a:prstGeom prst="rect">
            <a:avLst/>
          </a:prstGeom>
        </p:spPr>
      </p:pic>
    </p:spTree>
    <p:extLst>
      <p:ext uri="{BB962C8B-B14F-4D97-AF65-F5344CB8AC3E}">
        <p14:creationId xmlns:p14="http://schemas.microsoft.com/office/powerpoint/2010/main" val="10620171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47B3-1476-8EF0-332A-1A44190C3EA4}"/>
              </a:ext>
            </a:extLst>
          </p:cNvPr>
          <p:cNvSpPr>
            <a:spLocks noGrp="1"/>
          </p:cNvSpPr>
          <p:nvPr>
            <p:ph type="title"/>
          </p:nvPr>
        </p:nvSpPr>
        <p:spPr/>
        <p:txBody>
          <a:bodyPr/>
          <a:lstStyle/>
          <a:p>
            <a:r>
              <a:rPr lang="en-US" dirty="0"/>
              <a:t>Summary of PAT in Different Diseases</a:t>
            </a:r>
          </a:p>
        </p:txBody>
      </p:sp>
      <p:pic>
        <p:nvPicPr>
          <p:cNvPr id="5" name="Content Placeholder 4">
            <a:extLst>
              <a:ext uri="{FF2B5EF4-FFF2-40B4-BE49-F238E27FC236}">
                <a16:creationId xmlns:a16="http://schemas.microsoft.com/office/drawing/2014/main" id="{7DB709FE-06B5-428E-8979-9889DDBAEC39}"/>
              </a:ext>
            </a:extLst>
          </p:cNvPr>
          <p:cNvPicPr>
            <a:picLocks noGrp="1" noChangeAspect="1"/>
          </p:cNvPicPr>
          <p:nvPr>
            <p:ph idx="1"/>
          </p:nvPr>
        </p:nvPicPr>
        <p:blipFill>
          <a:blip r:embed="rId3"/>
          <a:stretch>
            <a:fillRect/>
          </a:stretch>
        </p:blipFill>
        <p:spPr>
          <a:xfrm>
            <a:off x="1288251" y="2052638"/>
            <a:ext cx="8577273" cy="4195762"/>
          </a:xfrm>
        </p:spPr>
      </p:pic>
    </p:spTree>
    <p:extLst>
      <p:ext uri="{BB962C8B-B14F-4D97-AF65-F5344CB8AC3E}">
        <p14:creationId xmlns:p14="http://schemas.microsoft.com/office/powerpoint/2010/main" val="23861672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77C87-D98E-EF96-B34F-C749004302EC}"/>
              </a:ext>
            </a:extLst>
          </p:cNvPr>
          <p:cNvSpPr>
            <a:spLocks noGrp="1"/>
          </p:cNvSpPr>
          <p:nvPr>
            <p:ph type="title"/>
          </p:nvPr>
        </p:nvSpPr>
        <p:spPr>
          <a:xfrm>
            <a:off x="1480501" y="2728735"/>
            <a:ext cx="9404723" cy="1400530"/>
          </a:xfrm>
        </p:spPr>
        <p:txBody>
          <a:bodyPr/>
          <a:lstStyle/>
          <a:p>
            <a:pPr algn="ctr"/>
            <a:r>
              <a:rPr lang="en-US" dirty="0"/>
              <a:t>Pathology</a:t>
            </a:r>
          </a:p>
        </p:txBody>
      </p:sp>
    </p:spTree>
    <p:extLst>
      <p:ext uri="{BB962C8B-B14F-4D97-AF65-F5344CB8AC3E}">
        <p14:creationId xmlns:p14="http://schemas.microsoft.com/office/powerpoint/2010/main" val="28569611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DE048-8AA0-9717-A58F-8AEBE01204CD}"/>
              </a:ext>
            </a:extLst>
          </p:cNvPr>
          <p:cNvSpPr>
            <a:spLocks noGrp="1"/>
          </p:cNvSpPr>
          <p:nvPr>
            <p:ph type="title"/>
          </p:nvPr>
        </p:nvSpPr>
        <p:spPr/>
        <p:txBody>
          <a:bodyPr/>
          <a:lstStyle/>
          <a:p>
            <a:r>
              <a:rPr lang="en-US" dirty="0"/>
              <a:t>Pulmonary Embolism</a:t>
            </a:r>
          </a:p>
        </p:txBody>
      </p:sp>
      <p:sp>
        <p:nvSpPr>
          <p:cNvPr id="3" name="Content Placeholder 2">
            <a:extLst>
              <a:ext uri="{FF2B5EF4-FFF2-40B4-BE49-F238E27FC236}">
                <a16:creationId xmlns:a16="http://schemas.microsoft.com/office/drawing/2014/main" id="{29079B3F-E6BA-0DD3-F64D-99A2687A197C}"/>
              </a:ext>
            </a:extLst>
          </p:cNvPr>
          <p:cNvSpPr>
            <a:spLocks noGrp="1"/>
          </p:cNvSpPr>
          <p:nvPr>
            <p:ph idx="1"/>
          </p:nvPr>
        </p:nvSpPr>
        <p:spPr>
          <a:xfrm>
            <a:off x="693419" y="1331259"/>
            <a:ext cx="3265517" cy="4737032"/>
          </a:xfrm>
        </p:spPr>
        <p:txBody>
          <a:bodyPr/>
          <a:lstStyle/>
          <a:p>
            <a:r>
              <a:rPr lang="en-US" dirty="0"/>
              <a:t>McConnell’s Sign no longer considered pathognomonic for PE</a:t>
            </a:r>
          </a:p>
          <a:p>
            <a:pPr lvl="1"/>
            <a:r>
              <a:rPr lang="en-US" dirty="0"/>
              <a:t>Also see in </a:t>
            </a:r>
            <a:r>
              <a:rPr lang="en-US" dirty="0" err="1"/>
              <a:t>pHTN</a:t>
            </a:r>
            <a:r>
              <a:rPr lang="en-US" dirty="0"/>
              <a:t>, ARDS, </a:t>
            </a:r>
            <a:r>
              <a:rPr lang="en-US" dirty="0">
                <a:solidFill>
                  <a:srgbClr val="FF0000"/>
                </a:solidFill>
              </a:rPr>
              <a:t>RV MI</a:t>
            </a:r>
          </a:p>
          <a:p>
            <a:pPr lvl="1"/>
            <a:r>
              <a:rPr lang="en-US" dirty="0"/>
              <a:t>But still consider in clinically appropriate cases</a:t>
            </a:r>
          </a:p>
          <a:p>
            <a:pPr lvl="1"/>
            <a:r>
              <a:rPr lang="en-US" dirty="0"/>
              <a:t>Lack of echo findings =/= no PE</a:t>
            </a:r>
          </a:p>
          <a:p>
            <a:r>
              <a:rPr lang="en-US" dirty="0"/>
              <a:t>Can use TAPSE, 60/60 Sign, EI</a:t>
            </a:r>
          </a:p>
        </p:txBody>
      </p:sp>
      <p:pic>
        <p:nvPicPr>
          <p:cNvPr id="5" name="McConnells">
            <a:hlinkClick r:id="" action="ppaction://media"/>
            <a:extLst>
              <a:ext uri="{FF2B5EF4-FFF2-40B4-BE49-F238E27FC236}">
                <a16:creationId xmlns:a16="http://schemas.microsoft.com/office/drawing/2014/main" id="{0E070137-DC7D-075A-FEC8-C2D18880387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099021" y="2544274"/>
            <a:ext cx="5044979" cy="3643315"/>
          </a:xfrm>
          <a:prstGeom prst="rect">
            <a:avLst/>
          </a:prstGeom>
        </p:spPr>
      </p:pic>
      <p:pic>
        <p:nvPicPr>
          <p:cNvPr id="4" name="video1551607">
            <a:hlinkClick r:id="" action="ppaction://media"/>
            <a:extLst>
              <a:ext uri="{FF2B5EF4-FFF2-40B4-BE49-F238E27FC236}">
                <a16:creationId xmlns:a16="http://schemas.microsoft.com/office/drawing/2014/main" id="{7880BDA0-65A1-9A84-07B7-1735748BF75A}"/>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7597459" y="100779"/>
            <a:ext cx="4426902" cy="3196960"/>
          </a:xfrm>
          <a:prstGeom prst="rect">
            <a:avLst/>
          </a:prstGeom>
        </p:spPr>
      </p:pic>
    </p:spTree>
    <p:extLst>
      <p:ext uri="{BB962C8B-B14F-4D97-AF65-F5344CB8AC3E}">
        <p14:creationId xmlns:p14="http://schemas.microsoft.com/office/powerpoint/2010/main" val="2234179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80" fill="hold"/>
                                        <p:tgtEl>
                                          <p:spTgt spid="4"/>
                                        </p:tgtEl>
                                      </p:cBhvr>
                                    </p:cmd>
                                  </p:childTnLst>
                                </p:cTn>
                              </p:par>
                            </p:childTnLst>
                          </p:cTn>
                        </p:par>
                        <p:par>
                          <p:cTn id="7" fill="hold">
                            <p:stCondLst>
                              <p:cond delay="6080"/>
                            </p:stCondLst>
                            <p:childTnLst>
                              <p:par>
                                <p:cTn id="8" presetID="1" presetClass="mediacall" presetSubtype="0" fill="hold" nodeType="afterEffect">
                                  <p:stCondLst>
                                    <p:cond delay="0"/>
                                  </p:stCondLst>
                                  <p:childTnLst>
                                    <p:cmd type="call" cmd="playFrom(0.0)">
                                      <p:cBhvr>
                                        <p:cTn id="9" dur="607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video>
              <p:cMediaNode vol="80000">
                <p:cTn id="16" repeatCount="indefinite" fill="hold" display="0">
                  <p:stCondLst>
                    <p:cond delay="indefinite"/>
                  </p:stCondLst>
                </p:cTn>
                <p:tgtEl>
                  <p:spTgt spid="5"/>
                </p:tgtEl>
              </p:cMediaNode>
            </p:video>
            <p:seq concurrent="1" nextAc="seek">
              <p:cTn id="17" restart="whenNotActive" fill="hold" evtFilter="cancelBubble" nodeType="interactiveSeq">
                <p:stCondLst>
                  <p:cond evt="onClick" delay="0">
                    <p:tgtEl>
                      <p:spTgt spid="5"/>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EE628-38E5-9EC9-8EC4-C71340EE2841}"/>
              </a:ext>
            </a:extLst>
          </p:cNvPr>
          <p:cNvSpPr>
            <a:spLocks noGrp="1"/>
          </p:cNvSpPr>
          <p:nvPr>
            <p:ph type="title"/>
          </p:nvPr>
        </p:nvSpPr>
        <p:spPr/>
        <p:txBody>
          <a:bodyPr/>
          <a:lstStyle/>
          <a:p>
            <a:r>
              <a:rPr lang="en-US" dirty="0"/>
              <a:t>Tamponade</a:t>
            </a:r>
          </a:p>
        </p:txBody>
      </p:sp>
      <p:sp>
        <p:nvSpPr>
          <p:cNvPr id="3" name="Content Placeholder 2">
            <a:extLst>
              <a:ext uri="{FF2B5EF4-FFF2-40B4-BE49-F238E27FC236}">
                <a16:creationId xmlns:a16="http://schemas.microsoft.com/office/drawing/2014/main" id="{238E81FD-595F-988C-18B3-3E42A51E0AE7}"/>
              </a:ext>
            </a:extLst>
          </p:cNvPr>
          <p:cNvSpPr>
            <a:spLocks noGrp="1"/>
          </p:cNvSpPr>
          <p:nvPr>
            <p:ph idx="1"/>
          </p:nvPr>
        </p:nvSpPr>
        <p:spPr>
          <a:xfrm>
            <a:off x="874713" y="1458558"/>
            <a:ext cx="4801508" cy="4946724"/>
          </a:xfrm>
        </p:spPr>
        <p:txBody>
          <a:bodyPr/>
          <a:lstStyle/>
          <a:p>
            <a:r>
              <a:rPr lang="en-US" dirty="0"/>
              <a:t>Once intrapericardial pressures are greater than the RA or RV pressures, cardiac filling and output decreases</a:t>
            </a:r>
          </a:p>
          <a:p>
            <a:r>
              <a:rPr lang="en-US" dirty="0"/>
              <a:t>Use echo to detect early tamponade</a:t>
            </a:r>
          </a:p>
          <a:p>
            <a:pPr lvl="1"/>
            <a:r>
              <a:rPr lang="en-US" dirty="0"/>
              <a:t>RV Diastolic Collapse (Specific but only 60% Sensitive)</a:t>
            </a:r>
          </a:p>
          <a:p>
            <a:pPr lvl="1"/>
            <a:r>
              <a:rPr lang="en-US" dirty="0"/>
              <a:t>RA Systolic Collapse (94% Sensitive)</a:t>
            </a:r>
          </a:p>
          <a:p>
            <a:pPr lvl="2"/>
            <a:r>
              <a:rPr lang="en-US" dirty="0"/>
              <a:t>Best seen on A4C</a:t>
            </a:r>
          </a:p>
          <a:p>
            <a:pPr lvl="1"/>
            <a:r>
              <a:rPr lang="en-US" dirty="0"/>
              <a:t>Plethoric IVC</a:t>
            </a:r>
          </a:p>
        </p:txBody>
      </p:sp>
      <p:pic>
        <p:nvPicPr>
          <p:cNvPr id="4" name="Cardiac_SubX_Tamponade_ejy_crop" descr="Cardiac_SubX_Tamponade_ejy_crop">
            <a:hlinkClick r:id="" action="ppaction://media"/>
            <a:extLst>
              <a:ext uri="{FF2B5EF4-FFF2-40B4-BE49-F238E27FC236}">
                <a16:creationId xmlns:a16="http://schemas.microsoft.com/office/drawing/2014/main" id="{257DA475-9D8F-EA1A-9643-02EC26FDF1F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676221" y="1750724"/>
            <a:ext cx="5869668" cy="4005839"/>
          </a:xfrm>
          <a:prstGeom prst="rect">
            <a:avLst/>
          </a:prstGeom>
        </p:spPr>
      </p:pic>
    </p:spTree>
    <p:extLst>
      <p:ext uri="{BB962C8B-B14F-4D97-AF65-F5344CB8AC3E}">
        <p14:creationId xmlns:p14="http://schemas.microsoft.com/office/powerpoint/2010/main" val="1527301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 shot of a computer&#10;&#10;Description automatically generated">
            <a:extLst>
              <a:ext uri="{FF2B5EF4-FFF2-40B4-BE49-F238E27FC236}">
                <a16:creationId xmlns:a16="http://schemas.microsoft.com/office/drawing/2014/main" id="{94092495-365B-2477-4F0B-879F9E55E5B9}"/>
              </a:ext>
            </a:extLst>
          </p:cNvPr>
          <p:cNvPicPr>
            <a:picLocks noChangeAspect="1"/>
          </p:cNvPicPr>
          <p:nvPr/>
        </p:nvPicPr>
        <p:blipFill>
          <a:blip r:embed="rId3"/>
          <a:stretch>
            <a:fillRect/>
          </a:stretch>
        </p:blipFill>
        <p:spPr>
          <a:xfrm>
            <a:off x="2464312" y="1410469"/>
            <a:ext cx="7263375" cy="5447531"/>
          </a:xfrm>
          <a:prstGeom prst="rect">
            <a:avLst/>
          </a:prstGeom>
        </p:spPr>
      </p:pic>
      <p:sp>
        <p:nvSpPr>
          <p:cNvPr id="3" name="Title 1">
            <a:extLst>
              <a:ext uri="{FF2B5EF4-FFF2-40B4-BE49-F238E27FC236}">
                <a16:creationId xmlns:a16="http://schemas.microsoft.com/office/drawing/2014/main" id="{3559769F-87C4-8409-3808-993E75692112}"/>
              </a:ext>
            </a:extLst>
          </p:cNvPr>
          <p:cNvSpPr txBox="1">
            <a:spLocks/>
          </p:cNvSpPr>
          <p:nvPr/>
        </p:nvSpPr>
        <p:spPr>
          <a:xfrm>
            <a:off x="646111" y="452718"/>
            <a:ext cx="9404723" cy="1400530"/>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Using M-Mode for Tamponade</a:t>
            </a:r>
            <a:endParaRPr lang="en-US" dirty="0"/>
          </a:p>
        </p:txBody>
      </p:sp>
    </p:spTree>
    <p:extLst>
      <p:ext uri="{BB962C8B-B14F-4D97-AF65-F5344CB8AC3E}">
        <p14:creationId xmlns:p14="http://schemas.microsoft.com/office/powerpoint/2010/main" val="12673517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4BB4E-5D27-8AC9-298E-111EAB5193B7}"/>
              </a:ext>
            </a:extLst>
          </p:cNvPr>
          <p:cNvSpPr>
            <a:spLocks noGrp="1"/>
          </p:cNvSpPr>
          <p:nvPr>
            <p:ph type="title"/>
          </p:nvPr>
        </p:nvSpPr>
        <p:spPr/>
        <p:txBody>
          <a:bodyPr/>
          <a:lstStyle/>
          <a:p>
            <a:r>
              <a:rPr lang="en-US" dirty="0"/>
              <a:t>Pulsus Paradoxus</a:t>
            </a:r>
          </a:p>
        </p:txBody>
      </p:sp>
      <p:pic>
        <p:nvPicPr>
          <p:cNvPr id="5" name="Picture 4">
            <a:extLst>
              <a:ext uri="{FF2B5EF4-FFF2-40B4-BE49-F238E27FC236}">
                <a16:creationId xmlns:a16="http://schemas.microsoft.com/office/drawing/2014/main" id="{07B4D71E-96F1-FE8F-7E08-86D4FCF42EC5}"/>
              </a:ext>
            </a:extLst>
          </p:cNvPr>
          <p:cNvPicPr>
            <a:picLocks noChangeAspect="1"/>
          </p:cNvPicPr>
          <p:nvPr/>
        </p:nvPicPr>
        <p:blipFill>
          <a:blip r:embed="rId3"/>
          <a:stretch>
            <a:fillRect/>
          </a:stretch>
        </p:blipFill>
        <p:spPr>
          <a:xfrm>
            <a:off x="1794510" y="1443990"/>
            <a:ext cx="8056880" cy="4453624"/>
          </a:xfrm>
          <a:prstGeom prst="rect">
            <a:avLst/>
          </a:prstGeom>
        </p:spPr>
      </p:pic>
      <p:sp>
        <p:nvSpPr>
          <p:cNvPr id="6" name="TextBox 5">
            <a:extLst>
              <a:ext uri="{FF2B5EF4-FFF2-40B4-BE49-F238E27FC236}">
                <a16:creationId xmlns:a16="http://schemas.microsoft.com/office/drawing/2014/main" id="{038E42C5-320E-E4FC-1CFC-C2D197355BED}"/>
              </a:ext>
            </a:extLst>
          </p:cNvPr>
          <p:cNvSpPr txBox="1"/>
          <p:nvPr/>
        </p:nvSpPr>
        <p:spPr>
          <a:xfrm>
            <a:off x="10050834" y="2192482"/>
            <a:ext cx="1628548" cy="923330"/>
          </a:xfrm>
          <a:prstGeom prst="rect">
            <a:avLst/>
          </a:prstGeom>
          <a:noFill/>
        </p:spPr>
        <p:txBody>
          <a:bodyPr wrap="square" rtlCol="0">
            <a:spAutoFit/>
          </a:bodyPr>
          <a:lstStyle/>
          <a:p>
            <a:r>
              <a:rPr lang="en-US" dirty="0"/>
              <a:t>Sensitivity of 82% in Tamponade</a:t>
            </a:r>
          </a:p>
        </p:txBody>
      </p:sp>
    </p:spTree>
    <p:extLst>
      <p:ext uri="{BB962C8B-B14F-4D97-AF65-F5344CB8AC3E}">
        <p14:creationId xmlns:p14="http://schemas.microsoft.com/office/powerpoint/2010/main" val="21974503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EECB5-E167-4D1D-5B69-CFDEE9123A17}"/>
              </a:ext>
            </a:extLst>
          </p:cNvPr>
          <p:cNvSpPr>
            <a:spLocks noGrp="1"/>
          </p:cNvSpPr>
          <p:nvPr>
            <p:ph type="title"/>
          </p:nvPr>
        </p:nvSpPr>
        <p:spPr>
          <a:xfrm>
            <a:off x="1132808" y="2728735"/>
            <a:ext cx="9404723" cy="1400530"/>
          </a:xfrm>
        </p:spPr>
        <p:txBody>
          <a:bodyPr/>
          <a:lstStyle/>
          <a:p>
            <a:pPr algn="ctr"/>
            <a:r>
              <a:rPr lang="en-US" dirty="0"/>
              <a:t>Extra Views</a:t>
            </a:r>
          </a:p>
        </p:txBody>
      </p:sp>
    </p:spTree>
    <p:extLst>
      <p:ext uri="{BB962C8B-B14F-4D97-AF65-F5344CB8AC3E}">
        <p14:creationId xmlns:p14="http://schemas.microsoft.com/office/powerpoint/2010/main" val="3236365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C6ACD-A92A-D160-BDA6-4BFB0A9C21EE}"/>
              </a:ext>
            </a:extLst>
          </p:cNvPr>
          <p:cNvSpPr>
            <a:spLocks noGrp="1"/>
          </p:cNvSpPr>
          <p:nvPr>
            <p:ph type="title"/>
          </p:nvPr>
        </p:nvSpPr>
        <p:spPr/>
        <p:txBody>
          <a:bodyPr/>
          <a:lstStyle/>
          <a:p>
            <a:r>
              <a:rPr lang="en-US" dirty="0"/>
              <a:t>Suprasternal Notch</a:t>
            </a:r>
          </a:p>
        </p:txBody>
      </p:sp>
      <p:sp>
        <p:nvSpPr>
          <p:cNvPr id="3" name="Content Placeholder 2">
            <a:extLst>
              <a:ext uri="{FF2B5EF4-FFF2-40B4-BE49-F238E27FC236}">
                <a16:creationId xmlns:a16="http://schemas.microsoft.com/office/drawing/2014/main" id="{71FDDC5A-A776-9368-5BA4-515BCE7E7CDA}"/>
              </a:ext>
            </a:extLst>
          </p:cNvPr>
          <p:cNvSpPr>
            <a:spLocks noGrp="1"/>
          </p:cNvSpPr>
          <p:nvPr>
            <p:ph idx="1"/>
          </p:nvPr>
        </p:nvSpPr>
        <p:spPr>
          <a:xfrm>
            <a:off x="646111" y="2847621"/>
            <a:ext cx="1944687" cy="2157132"/>
          </a:xfrm>
        </p:spPr>
        <p:txBody>
          <a:bodyPr/>
          <a:lstStyle/>
          <a:p>
            <a:r>
              <a:rPr lang="en-US" dirty="0"/>
              <a:t>Good for visualizing the aortic arch</a:t>
            </a:r>
          </a:p>
        </p:txBody>
      </p:sp>
      <p:pic>
        <p:nvPicPr>
          <p:cNvPr id="6" name="Picture 5">
            <a:extLst>
              <a:ext uri="{FF2B5EF4-FFF2-40B4-BE49-F238E27FC236}">
                <a16:creationId xmlns:a16="http://schemas.microsoft.com/office/drawing/2014/main" id="{B81270A0-FAD9-B04C-9E48-FF702E1950F1}"/>
              </a:ext>
            </a:extLst>
          </p:cNvPr>
          <p:cNvPicPr>
            <a:picLocks noChangeAspect="1"/>
          </p:cNvPicPr>
          <p:nvPr/>
        </p:nvPicPr>
        <p:blipFill>
          <a:blip r:embed="rId3"/>
          <a:stretch>
            <a:fillRect/>
          </a:stretch>
        </p:blipFill>
        <p:spPr>
          <a:xfrm>
            <a:off x="4133850" y="1614644"/>
            <a:ext cx="7772400" cy="4623086"/>
          </a:xfrm>
          <a:prstGeom prst="rect">
            <a:avLst/>
          </a:prstGeom>
        </p:spPr>
      </p:pic>
    </p:spTree>
    <p:extLst>
      <p:ext uri="{BB962C8B-B14F-4D97-AF65-F5344CB8AC3E}">
        <p14:creationId xmlns:p14="http://schemas.microsoft.com/office/powerpoint/2010/main" val="18223340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F074B-AFE1-3084-5E7B-7C3D93A0B557}"/>
              </a:ext>
            </a:extLst>
          </p:cNvPr>
          <p:cNvSpPr>
            <a:spLocks noGrp="1"/>
          </p:cNvSpPr>
          <p:nvPr>
            <p:ph type="title"/>
          </p:nvPr>
        </p:nvSpPr>
        <p:spPr/>
        <p:txBody>
          <a:bodyPr/>
          <a:lstStyle/>
          <a:p>
            <a:r>
              <a:rPr lang="en-US" dirty="0"/>
              <a:t>Suprasternal Notch:  Dissection</a:t>
            </a:r>
          </a:p>
        </p:txBody>
      </p:sp>
      <p:pic>
        <p:nvPicPr>
          <p:cNvPr id="5" name="Content Placeholder 4">
            <a:extLst>
              <a:ext uri="{FF2B5EF4-FFF2-40B4-BE49-F238E27FC236}">
                <a16:creationId xmlns:a16="http://schemas.microsoft.com/office/drawing/2014/main" id="{A3AE6790-35AA-66A3-BD1C-349CBB215230}"/>
              </a:ext>
            </a:extLst>
          </p:cNvPr>
          <p:cNvPicPr>
            <a:picLocks noGrp="1" noChangeAspect="1"/>
          </p:cNvPicPr>
          <p:nvPr>
            <p:ph idx="1"/>
          </p:nvPr>
        </p:nvPicPr>
        <p:blipFill>
          <a:blip r:embed="rId2"/>
          <a:stretch>
            <a:fillRect/>
          </a:stretch>
        </p:blipFill>
        <p:spPr>
          <a:xfrm>
            <a:off x="3609366" y="2238465"/>
            <a:ext cx="3478212" cy="4369504"/>
          </a:xfrm>
        </p:spPr>
      </p:pic>
    </p:spTree>
    <p:extLst>
      <p:ext uri="{BB962C8B-B14F-4D97-AF65-F5344CB8AC3E}">
        <p14:creationId xmlns:p14="http://schemas.microsoft.com/office/powerpoint/2010/main" val="39604666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24BBF-3238-53A2-FFFF-DD89F3ACBA66}"/>
              </a:ext>
            </a:extLst>
          </p:cNvPr>
          <p:cNvSpPr>
            <a:spLocks noGrp="1"/>
          </p:cNvSpPr>
          <p:nvPr>
            <p:ph type="title"/>
          </p:nvPr>
        </p:nvSpPr>
        <p:spPr/>
        <p:txBody>
          <a:bodyPr/>
          <a:lstStyle/>
          <a:p>
            <a:r>
              <a:rPr lang="en-US" dirty="0"/>
              <a:t>Fake Out:  Left Brachiocephalic Vein</a:t>
            </a:r>
          </a:p>
        </p:txBody>
      </p:sp>
      <p:pic>
        <p:nvPicPr>
          <p:cNvPr id="4" name="BrachiocephalicVeinNOTdissection">
            <a:hlinkClick r:id="" action="ppaction://media"/>
            <a:extLst>
              <a:ext uri="{FF2B5EF4-FFF2-40B4-BE49-F238E27FC236}">
                <a16:creationId xmlns:a16="http://schemas.microsoft.com/office/drawing/2014/main" id="{8AAEA818-4970-FDB0-6D39-CC94CB7C45F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50734" y="1893431"/>
            <a:ext cx="8021639" cy="4511851"/>
          </a:xfrm>
        </p:spPr>
      </p:pic>
      <p:pic>
        <p:nvPicPr>
          <p:cNvPr id="5" name="Picture 4">
            <a:extLst>
              <a:ext uri="{FF2B5EF4-FFF2-40B4-BE49-F238E27FC236}">
                <a16:creationId xmlns:a16="http://schemas.microsoft.com/office/drawing/2014/main" id="{BB054C59-2DB1-522C-5764-9BFA36B39BA9}"/>
              </a:ext>
            </a:extLst>
          </p:cNvPr>
          <p:cNvPicPr>
            <a:picLocks noChangeAspect="1"/>
          </p:cNvPicPr>
          <p:nvPr/>
        </p:nvPicPr>
        <p:blipFill>
          <a:blip r:embed="rId6"/>
          <a:stretch>
            <a:fillRect/>
          </a:stretch>
        </p:blipFill>
        <p:spPr>
          <a:xfrm>
            <a:off x="8657260" y="2591373"/>
            <a:ext cx="3311273" cy="2203366"/>
          </a:xfrm>
          <a:prstGeom prst="rect">
            <a:avLst/>
          </a:prstGeom>
        </p:spPr>
      </p:pic>
    </p:spTree>
    <p:extLst>
      <p:ext uri="{BB962C8B-B14F-4D97-AF65-F5344CB8AC3E}">
        <p14:creationId xmlns:p14="http://schemas.microsoft.com/office/powerpoint/2010/main" val="53198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0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56BCA-C424-3CE2-DCDD-34A91BF542D0}"/>
              </a:ext>
            </a:extLst>
          </p:cNvPr>
          <p:cNvSpPr>
            <a:spLocks noGrp="1"/>
          </p:cNvSpPr>
          <p:nvPr>
            <p:ph type="title"/>
          </p:nvPr>
        </p:nvSpPr>
        <p:spPr/>
        <p:txBody>
          <a:bodyPr/>
          <a:lstStyle/>
          <a:p>
            <a:r>
              <a:rPr lang="en-US" dirty="0"/>
              <a:t>Apical 2 Chamber</a:t>
            </a:r>
          </a:p>
        </p:txBody>
      </p:sp>
      <p:sp>
        <p:nvSpPr>
          <p:cNvPr id="3" name="Content Placeholder 2">
            <a:extLst>
              <a:ext uri="{FF2B5EF4-FFF2-40B4-BE49-F238E27FC236}">
                <a16:creationId xmlns:a16="http://schemas.microsoft.com/office/drawing/2014/main" id="{F7870139-1708-B687-A4BD-288D90A4A73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472044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EFF45-F6D3-CA45-D394-B686295B3AF7}"/>
              </a:ext>
            </a:extLst>
          </p:cNvPr>
          <p:cNvSpPr>
            <a:spLocks noGrp="1"/>
          </p:cNvSpPr>
          <p:nvPr>
            <p:ph type="title"/>
          </p:nvPr>
        </p:nvSpPr>
        <p:spPr/>
        <p:txBody>
          <a:bodyPr/>
          <a:lstStyle/>
          <a:p>
            <a:r>
              <a:rPr lang="en-US" dirty="0"/>
              <a:t>Apical 3 Chamber</a:t>
            </a:r>
          </a:p>
        </p:txBody>
      </p:sp>
      <p:sp>
        <p:nvSpPr>
          <p:cNvPr id="3" name="Content Placeholder 2">
            <a:extLst>
              <a:ext uri="{FF2B5EF4-FFF2-40B4-BE49-F238E27FC236}">
                <a16:creationId xmlns:a16="http://schemas.microsoft.com/office/drawing/2014/main" id="{E0F6CF91-8D47-8023-AD3C-6DB48805CBA3}"/>
              </a:ext>
            </a:extLst>
          </p:cNvPr>
          <p:cNvSpPr>
            <a:spLocks noGrp="1"/>
          </p:cNvSpPr>
          <p:nvPr>
            <p:ph idx="1"/>
          </p:nvPr>
        </p:nvSpPr>
        <p:spPr/>
        <p:txBody>
          <a:bodyPr/>
          <a:lstStyle/>
          <a:p>
            <a:r>
              <a:rPr lang="en-US" dirty="0"/>
              <a:t>AKA Apical Long Axis</a:t>
            </a:r>
          </a:p>
        </p:txBody>
      </p:sp>
    </p:spTree>
    <p:extLst>
      <p:ext uri="{BB962C8B-B14F-4D97-AF65-F5344CB8AC3E}">
        <p14:creationId xmlns:p14="http://schemas.microsoft.com/office/powerpoint/2010/main" val="22351068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5EAB-0CF0-079D-391D-25494B1F09D4}"/>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76C7E0B4-248C-0367-6C61-C0FA3989C1C9}"/>
              </a:ext>
            </a:extLst>
          </p:cNvPr>
          <p:cNvSpPr>
            <a:spLocks noGrp="1"/>
          </p:cNvSpPr>
          <p:nvPr>
            <p:ph idx="1"/>
          </p:nvPr>
        </p:nvSpPr>
        <p:spPr/>
        <p:txBody>
          <a:bodyPr/>
          <a:lstStyle/>
          <a:p>
            <a:r>
              <a:rPr lang="en-US" dirty="0">
                <a:hlinkClick r:id="rId3"/>
              </a:rPr>
              <a:t>https://www.pocus101.com/measuring-cardiac-output-with-echocardiography-made-easy/#:~:text=The%20LVOT%20VTI%20will%20output,average%20LVOT%20diameter%20is%202cm</a:t>
            </a:r>
            <a:r>
              <a:rPr lang="en-US" dirty="0"/>
              <a:t>.</a:t>
            </a:r>
          </a:p>
          <a:p>
            <a:r>
              <a:rPr lang="en-US" dirty="0">
                <a:hlinkClick r:id="rId4"/>
              </a:rPr>
              <a:t>https://www.pocus101.com/the-d-sign-right-heart-strain-from-pressure-vs-volume-overload/</a:t>
            </a:r>
            <a:endParaRPr lang="en-US" dirty="0"/>
          </a:p>
          <a:p>
            <a:r>
              <a:rPr lang="en-US" u="sng" dirty="0">
                <a:hlinkClick r:id="rId5"/>
              </a:rPr>
              <a:t>PASP by The Echo Lady </a:t>
            </a:r>
            <a:r>
              <a:rPr lang="en-US" dirty="0">
                <a:hlinkClick r:id="rId5"/>
              </a:rPr>
              <a:t>https://www.youtube.com/watch?v=zlLV7gk1RZ8</a:t>
            </a:r>
            <a:r>
              <a:rPr lang="en-US" dirty="0"/>
              <a:t> </a:t>
            </a:r>
          </a:p>
          <a:p>
            <a:r>
              <a:rPr lang="en-US" dirty="0">
                <a:hlinkClick r:id="rId6"/>
              </a:rPr>
              <a:t>https://emcrit.org/wp-content/uploads/2020/08/Is-it-tamponad-Alerhand.pdf</a:t>
            </a:r>
            <a:endParaRPr lang="en-US" dirty="0"/>
          </a:p>
          <a:p>
            <a:endParaRPr lang="en-US" dirty="0"/>
          </a:p>
        </p:txBody>
      </p:sp>
    </p:spTree>
    <p:extLst>
      <p:ext uri="{BB962C8B-B14F-4D97-AF65-F5344CB8AC3E}">
        <p14:creationId xmlns:p14="http://schemas.microsoft.com/office/powerpoint/2010/main" val="37761794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15098</TotalTime>
  <Words>4225</Words>
  <Application>Microsoft Macintosh PowerPoint</Application>
  <PresentationFormat>Widescreen</PresentationFormat>
  <Paragraphs>457</Paragraphs>
  <Slides>53</Slides>
  <Notes>43</Notes>
  <HiddenSlides>0</HiddenSlides>
  <MMClips>10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53</vt:i4>
      </vt:variant>
    </vt:vector>
  </HeadingPairs>
  <TitlesOfParts>
    <vt:vector size="68" baseType="lpstr">
      <vt:lpstr>AdvTT454a7a89</vt:lpstr>
      <vt:lpstr>AdvTT5235d5a9</vt:lpstr>
      <vt:lpstr>AdvTT5235d5a9+fb</vt:lpstr>
      <vt:lpstr>Arial</vt:lpstr>
      <vt:lpstr>Calibri</vt:lpstr>
      <vt:lpstr>Cambria Math</vt:lpstr>
      <vt:lpstr>Century Gothic</vt:lpstr>
      <vt:lpstr>Courier New</vt:lpstr>
      <vt:lpstr>Gill Sans</vt:lpstr>
      <vt:lpstr>Roboto</vt:lpstr>
      <vt:lpstr>Times New Roman</vt:lpstr>
      <vt:lpstr>var(--nova-font-family-sans-serif)</vt:lpstr>
      <vt:lpstr>Wingdings</vt:lpstr>
      <vt:lpstr>Wingdings 3</vt:lpstr>
      <vt:lpstr>Ion</vt:lpstr>
      <vt:lpstr>Advanced Echo</vt:lpstr>
      <vt:lpstr>Contents</vt:lpstr>
      <vt:lpstr>Contents</vt:lpstr>
      <vt:lpstr>Left Heart</vt:lpstr>
      <vt:lpstr>Anatomy</vt:lpstr>
      <vt:lpstr>Cardiac Output</vt:lpstr>
      <vt:lpstr>LVOT Diameter &amp; VTI</vt:lpstr>
      <vt:lpstr>Cardiac Output</vt:lpstr>
      <vt:lpstr>Measuring LVOT Area</vt:lpstr>
      <vt:lpstr>Measuring VTI</vt:lpstr>
      <vt:lpstr>Putting It All Together…</vt:lpstr>
      <vt:lpstr>Images Tips for Getting the Best VTI Tracing</vt:lpstr>
      <vt:lpstr>LVOT diameter, VTI, &amp; Passive Leg Raise</vt:lpstr>
      <vt:lpstr>Ejection Fraction</vt:lpstr>
      <vt:lpstr>Ejection Fraction:  Visual Estimation</vt:lpstr>
      <vt:lpstr>A note on Hyperdynamic EF </vt:lpstr>
      <vt:lpstr>E-Point Septal Separation (EPSS)</vt:lpstr>
      <vt:lpstr>PowerPoint Presentation</vt:lpstr>
      <vt:lpstr>Fractional Shortening</vt:lpstr>
      <vt:lpstr>Simpson’s Method of Discs</vt:lpstr>
      <vt:lpstr>Right Heart</vt:lpstr>
      <vt:lpstr>Anatomy</vt:lpstr>
      <vt:lpstr>Anatomy</vt:lpstr>
      <vt:lpstr>Anatomy</vt:lpstr>
      <vt:lpstr>PowerPoint Presentation</vt:lpstr>
      <vt:lpstr>TAPSE</vt:lpstr>
      <vt:lpstr>PowerPoint Presentation</vt:lpstr>
      <vt:lpstr>S’ or Systolic Excursion Velocity</vt:lpstr>
      <vt:lpstr>S’</vt:lpstr>
      <vt:lpstr>Ventricular Overload</vt:lpstr>
      <vt:lpstr>Chronic vs Acute Changes</vt:lpstr>
      <vt:lpstr>Eccentricity Index </vt:lpstr>
      <vt:lpstr>PowerPoint Presentation</vt:lpstr>
      <vt:lpstr>PowerPoint Presentation</vt:lpstr>
      <vt:lpstr>Pulmonary Artery Systolic Pressure (PASP)</vt:lpstr>
      <vt:lpstr>PASP</vt:lpstr>
      <vt:lpstr>PowerPoint Presentation</vt:lpstr>
      <vt:lpstr>60/60 Sign</vt:lpstr>
      <vt:lpstr>Pulmonary Artery Acceleration Time- MIDSYSTOLIC NOTCHING</vt:lpstr>
      <vt:lpstr>PowerPoint Presentation</vt:lpstr>
      <vt:lpstr>Summary of PAT in Different Diseases</vt:lpstr>
      <vt:lpstr>Pathology</vt:lpstr>
      <vt:lpstr>Pulmonary Embolism</vt:lpstr>
      <vt:lpstr>Tamponade</vt:lpstr>
      <vt:lpstr>PowerPoint Presentation</vt:lpstr>
      <vt:lpstr>Pulsus Paradoxus</vt:lpstr>
      <vt:lpstr>Extra Views</vt:lpstr>
      <vt:lpstr>Suprasternal Notch</vt:lpstr>
      <vt:lpstr>Suprasternal Notch:  Dissection</vt:lpstr>
      <vt:lpstr>Fake Out:  Left Brachiocephalic Vein</vt:lpstr>
      <vt:lpstr>Apical 2 Chamber</vt:lpstr>
      <vt:lpstr>Apical 3 Chamber</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Echo</dc:title>
  <dc:creator>Liz Yetter</dc:creator>
  <cp:lastModifiedBy>Liz Yetter</cp:lastModifiedBy>
  <cp:revision>100</cp:revision>
  <dcterms:created xsi:type="dcterms:W3CDTF">2024-02-23T16:10:26Z</dcterms:created>
  <dcterms:modified xsi:type="dcterms:W3CDTF">2024-03-13T04:14:06Z</dcterms:modified>
</cp:coreProperties>
</file>