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</p:sldMasterIdLst>
  <p:notesMasterIdLst>
    <p:notesMasterId r:id="rId15"/>
  </p:notesMasterIdLst>
  <p:handoutMasterIdLst>
    <p:handoutMasterId r:id="rId16"/>
  </p:handoutMasterIdLst>
  <p:sldIdLst>
    <p:sldId id="263" r:id="rId2"/>
    <p:sldId id="296" r:id="rId3"/>
    <p:sldId id="298" r:id="rId4"/>
    <p:sldId id="297" r:id="rId5"/>
    <p:sldId id="299" r:id="rId6"/>
    <p:sldId id="300" r:id="rId7"/>
    <p:sldId id="306" r:id="rId8"/>
    <p:sldId id="307" r:id="rId9"/>
    <p:sldId id="308" r:id="rId10"/>
    <p:sldId id="301" r:id="rId11"/>
    <p:sldId id="302" r:id="rId12"/>
    <p:sldId id="303" r:id="rId13"/>
    <p:sldId id="304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 userDrawn="1">
          <p15:clr>
            <a:srgbClr val="A4A3A4"/>
          </p15:clr>
        </p15:guide>
        <p15:guide id="2" pos="52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gerwen, Maaike" initials="VM" lastIdx="12" clrIdx="0">
    <p:extLst/>
  </p:cmAuthor>
  <p:cmAuthor id="2" name="Alsen, Mathilda" initials="AM" lastIdx="1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03EF"/>
    <a:srgbClr val="B216A7"/>
    <a:srgbClr val="D2D2D2"/>
    <a:srgbClr val="BDBDBD"/>
    <a:srgbClr val="A7A7A7"/>
    <a:srgbClr val="8ED8F8"/>
    <a:srgbClr val="BCBAD6"/>
    <a:srgbClr val="D80B8C"/>
    <a:srgbClr val="E384B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727" autoAdjust="0"/>
    <p:restoredTop sz="83828" autoAdjust="0"/>
  </p:normalViewPr>
  <p:slideViewPr>
    <p:cSldViewPr snapToGrid="0" snapToObjects="1">
      <p:cViewPr varScale="1">
        <p:scale>
          <a:sx n="115" d="100"/>
          <a:sy n="115" d="100"/>
        </p:scale>
        <p:origin x="1576" y="192"/>
      </p:cViewPr>
      <p:guideLst>
        <p:guide orient="horz" pos="2495"/>
        <p:guide pos="5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929039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9083" y="3536687"/>
            <a:ext cx="962993" cy="133848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3969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0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486"/>
            <a:ext cx="5776975" cy="1611476"/>
          </a:xfrm>
        </p:spPr>
        <p:txBody>
          <a:bodyPr anchor="t">
            <a:normAutofit/>
          </a:bodyPr>
          <a:lstStyle>
            <a:lvl1pPr algn="l">
              <a:lnSpc>
                <a:spcPts val="3600"/>
              </a:lnSpc>
              <a:defRPr sz="337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79300"/>
            <a:ext cx="4681000" cy="1343981"/>
          </a:xfrm>
        </p:spPr>
        <p:txBody>
          <a:bodyPr>
            <a:normAutofit/>
          </a:bodyPr>
          <a:lstStyle>
            <a:lvl1pPr marL="0" indent="0" algn="l">
              <a:lnSpc>
                <a:spcPts val="2025"/>
              </a:lnSpc>
              <a:buNone/>
              <a:defRPr sz="1725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298" y="3544244"/>
            <a:ext cx="962993" cy="1338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263107"/>
            <a:ext cx="7772400" cy="2025080"/>
          </a:xfrm>
        </p:spPr>
        <p:txBody>
          <a:bodyPr anchor="t">
            <a:noAutofit/>
          </a:bodyPr>
          <a:lstStyle>
            <a:lvl1pPr algn="l">
              <a:lnSpc>
                <a:spcPts val="3600"/>
              </a:lnSpc>
              <a:defRPr sz="3375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1088335" y="0"/>
            <a:ext cx="10232335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bg1"/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75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120189"/>
            <a:ext cx="8229600" cy="351620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SzPct val="100000"/>
              <a:buFont typeface="+mj-lt"/>
              <a:buAutoNum type="arabicPeriod"/>
              <a:defRPr sz="17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00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942975" indent="-257175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900"/>
              </a:lnSpc>
              <a:buNone/>
              <a:defRPr sz="3825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4836"/>
            <a:ext cx="8229600" cy="3147939"/>
          </a:xfrm>
        </p:spPr>
        <p:txBody>
          <a:bodyPr anchor="t">
            <a:normAutofit/>
          </a:bodyPr>
          <a:lstStyle>
            <a:lvl1pPr marL="0" indent="0">
              <a:lnSpc>
                <a:spcPts val="3150"/>
              </a:lnSpc>
              <a:buNone/>
              <a:defRPr sz="27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>
            <a:lvl1pPr marL="260604" indent="-260604">
              <a:lnSpc>
                <a:spcPts val="1725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725"/>
              </a:lnSpc>
              <a:spcBef>
                <a:spcPts val="0"/>
              </a:spcBef>
              <a:buNone/>
              <a:defRPr sz="1275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20440" cy="3394472"/>
          </a:xfrm>
        </p:spPr>
        <p:txBody>
          <a:bodyPr>
            <a:noAutofit/>
          </a:bodyPr>
          <a:lstStyle>
            <a:lvl1pPr marL="0" marR="0" indent="0" algn="l" defTabSz="342900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05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200151"/>
            <a:ext cx="3520440" cy="3394472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spcBef>
                <a:spcPts val="0"/>
              </a:spcBef>
              <a:buNone/>
              <a:defRPr sz="105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028699"/>
            <a:ext cx="8229600" cy="360045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435101"/>
            <a:ext cx="8229600" cy="319404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877825"/>
            <a:ext cx="8229600" cy="557276"/>
          </a:xfrm>
        </p:spPr>
        <p:txBody>
          <a:bodyPr>
            <a:noAutofit/>
          </a:bodyPr>
          <a:lstStyle>
            <a:lvl1pPr marL="0" indent="0">
              <a:lnSpc>
                <a:spcPts val="1425"/>
              </a:lnSpc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1" y="877824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1988820"/>
            <a:ext cx="3520440" cy="2362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7" y="857250"/>
            <a:ext cx="3521075" cy="1148954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41107"/>
            <a:ext cx="9144000" cy="1074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27073"/>
            <a:ext cx="8229600" cy="46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5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Mount Sinai / Presentation Name / Date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5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192024" indent="-260604" algn="l" defTabSz="342900" rtl="0" eaLnBrk="1" latinLnBrk="0" hangingPunct="1">
        <a:spcBef>
          <a:spcPct val="20000"/>
        </a:spcBef>
        <a:buSzPct val="70000"/>
        <a:buFont typeface="Lucida Grande"/>
        <a:buChar char="▶"/>
        <a:defRPr sz="13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9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75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10.gif"/><Relationship Id="rId4" Type="http://schemas.openxmlformats.org/officeDocument/2006/relationships/hyperlink" Target="https://www.bmj.com/content/bmj/343/bmj.d4002/F1.large.jpg?width=800&amp;height=60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1.gif"/><Relationship Id="rId4" Type="http://schemas.openxmlformats.org/officeDocument/2006/relationships/hyperlink" Target="https://www.bmj.com/content/bmj/343/bmj.d4002/F2.large.jpg?width=800&amp;height=60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8.png"/><Relationship Id="rId4" Type="http://schemas.openxmlformats.org/officeDocument/2006/relationships/hyperlink" Target="mailto:Mathilda.alsen@mountsina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Publication Bias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4828"/>
            <a:ext cx="4681000" cy="2339374"/>
          </a:xfrm>
        </p:spPr>
        <p:txBody>
          <a:bodyPr/>
          <a:lstStyle/>
          <a:p>
            <a:r>
              <a:rPr lang="en-US" dirty="0" smtClean="0"/>
              <a:t>Mathilda Alsen, MPH</a:t>
            </a:r>
          </a:p>
          <a:p>
            <a:r>
              <a:rPr lang="en-US" dirty="0" smtClean="0"/>
              <a:t>Christina Gillezeau, MPH</a:t>
            </a:r>
          </a:p>
          <a:p>
            <a:r>
              <a:rPr lang="en-US" dirty="0" err="1" smtClean="0">
                <a:solidFill>
                  <a:schemeClr val="accent1"/>
                </a:solidFill>
              </a:rPr>
              <a:t>Emanuela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Taioli</a:t>
            </a:r>
            <a:r>
              <a:rPr lang="en-US" dirty="0" smtClean="0">
                <a:solidFill>
                  <a:schemeClr val="accent1"/>
                </a:solidFill>
              </a:rPr>
              <a:t>, MD, PhD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71"/>
    </mc:Choice>
    <mc:Fallback xmlns="">
      <p:transition spd="slow" advTm="11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04800" y="795951"/>
            <a:ext cx="8382000" cy="3840438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What is one of the biggest drawbacks to doing a meta-analysis? 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You are limited to the data that has been published already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Why is this a problem?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- Investigators are more likely to submit papers for publication that report an 			association over papers reporting no association. </a:t>
            </a:r>
          </a:p>
          <a:p>
            <a:pPr marL="0" indent="0">
              <a:buNone/>
            </a:pPr>
            <a:r>
              <a:rPr lang="en-US" dirty="0" smtClean="0"/>
              <a:t>		-  Similarly, </a:t>
            </a:r>
            <a:r>
              <a:rPr lang="en-US" dirty="0"/>
              <a:t>j</a:t>
            </a:r>
            <a:r>
              <a:rPr lang="en-US" dirty="0" smtClean="0"/>
              <a:t>ournals are more often willing to accept and publish studies that 			report an association over papers that report no association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- We cannot know what unpublished studies would have said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can we do?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Assess our results for publication bias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2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33"/>
    </mc:Choice>
    <mc:Fallback xmlns="">
      <p:transition spd="slow" advTm="44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Publication 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What is publication bias?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How do we assess it?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How can we avoid it?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How can we deal with </a:t>
            </a:r>
            <a:r>
              <a:rPr lang="en-US" dirty="0"/>
              <a:t>i</a:t>
            </a:r>
            <a:r>
              <a:rPr lang="en-US" dirty="0" smtClean="0"/>
              <a:t>t?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11"/>
    </mc:Choice>
    <mc:Fallback xmlns="">
      <p:transition spd="slow" advTm="14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Publication 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is publication bias? 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Bias that occurs when results of published studies are systematically different 	  	from results of unpublished studies. 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	- The term dissemination bias is sometimes also used and more all encompassing  		and include outcome-reporting bias, time lag bias, gray literature bias, citation bias, 	language bias, full-publication bias , and media-attention bias.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6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06"/>
    </mc:Choice>
    <mc:Fallback xmlns="">
      <p:transition spd="slow" advTm="78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Assess for Publication Bias?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944880"/>
            <a:ext cx="8229600" cy="3691509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Statistical Methods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</a:t>
            </a:r>
            <a:r>
              <a:rPr lang="en-US" sz="1400" dirty="0" smtClean="0"/>
              <a:t>- Rarely used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1200" dirty="0" smtClean="0"/>
              <a:t>- Selection models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		- </a:t>
            </a:r>
            <a:r>
              <a:rPr lang="en-US" sz="1100" dirty="0" smtClean="0"/>
              <a:t>Determines which results are published based on the assumption that the study’s p-value affects its probability 			    of publication</a:t>
            </a:r>
          </a:p>
          <a:p>
            <a:pPr marL="0" indent="0">
              <a:buNone/>
            </a:pPr>
            <a:r>
              <a:rPr lang="en-US" sz="1100" dirty="0"/>
              <a:t>	</a:t>
            </a:r>
            <a:r>
              <a:rPr lang="en-US" sz="1100" dirty="0" smtClean="0"/>
              <a:t>		</a:t>
            </a:r>
            <a:r>
              <a:rPr lang="en-US" sz="1200" dirty="0" smtClean="0"/>
              <a:t>-  Requires a large number of P-values to avoid strong assumptions about nature of selection 					   mechanism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- </a:t>
            </a:r>
            <a:r>
              <a:rPr lang="en-US" sz="1400" dirty="0" smtClean="0"/>
              <a:t>Trim and fill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- Duval and Tweedie proposed omitting smaller studies until funnel plot becomes symmetrical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730" dirty="0" smtClean="0"/>
              <a:t>Visual assessment through funnel plots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08"/>
    </mc:Choice>
    <mc:Fallback xmlns="">
      <p:transition spd="slow" advTm="63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funnel plot?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818860"/>
            <a:ext cx="8229600" cy="3516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 </a:t>
            </a:r>
            <a:r>
              <a:rPr lang="en-US" sz="1200" dirty="0"/>
              <a:t>scatter plot of the effect estimates from individual studies plotted against a measure of the study’s size or precision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Generally recommended to use standard error of the effect estimate although total sample size was traditionally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The precision of the estimated effect will increase as the size of the study increases, so there will be more widely scattered small studies a the bottom of the plot and fewer tightly grouped large studies at the 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Ratio measures (</a:t>
            </a:r>
            <a:r>
              <a:rPr lang="en-US" sz="1200" dirty="0" err="1"/>
              <a:t>eg</a:t>
            </a:r>
            <a:r>
              <a:rPr lang="en-US" sz="1200" dirty="0"/>
              <a:t>. odds/risk ratios) should be plotted on a logarithmic scale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77" y="2991781"/>
            <a:ext cx="6406046" cy="1915499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6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626"/>
    </mc:Choice>
    <mc:Fallback xmlns="">
      <p:transition spd="slow" advTm="117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Symmetrical funnel plot</a:t>
            </a:r>
            <a:endParaRPr lang="en-US" dirty="0"/>
          </a:p>
        </p:txBody>
      </p:sp>
      <p:pic>
        <p:nvPicPr>
          <p:cNvPr id="4" name="Picture 2" descr="Figure1">
            <a:hlinkClick r:id="rId4" tooltip="Fig 1 Example of symmetrical funnel plot. The outer dashed lines indicate the triangular region within which 95% of studies are expected to lie in the absence of both biases and heterogeneity (fixed effect summary log odds ratio±1.96×standard error of summary log odds ratio). The solid vertical line corresponds to no intervention effect"/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420" y="1033509"/>
            <a:ext cx="4533900" cy="276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0500" y="4241482"/>
            <a:ext cx="7444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</a:rPr>
              <a:t>The outer dashed lines indicate the triangular region within which 95% of studies are expected to lie in the absence of both biases and heterogeneity</a:t>
            </a:r>
            <a:endParaRPr lang="en-US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70"/>
    </mc:Choice>
    <mc:Fallback xmlns="">
      <p:transition spd="slow" advTm="48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Asymmetrical Funnel Plot</a:t>
            </a:r>
            <a:endParaRPr lang="en-US" dirty="0"/>
          </a:p>
        </p:txBody>
      </p:sp>
      <p:pic>
        <p:nvPicPr>
          <p:cNvPr id="4" name="Picture 2" descr="Figure2">
            <a:hlinkClick r:id="rId4" tooltip="Fig 2 Illustration of funnel plot asymmetry due to heterogeneity, in the form of three distinct subgroups of studies. Funnel plot including all studies (top left) shows clear asymmetry (P&amp;lt;0.001 from Egger test for funnel plot asymmetry). P values for each subgroup are all &amp;gt;0.49."/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121" y="1066800"/>
            <a:ext cx="5741349" cy="340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97"/>
    </mc:Choice>
    <mc:Fallback xmlns="">
      <p:transition spd="slow" advTm="6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Funnel Plot Asymmetry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1800" dirty="0">
                <a:solidFill>
                  <a:schemeClr val="tx1"/>
                </a:solidFill>
              </a:rPr>
              <a:t>A rank correlation test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1800" smtClean="0">
                <a:solidFill>
                  <a:schemeClr val="tx1"/>
                </a:solidFill>
              </a:rPr>
              <a:t>This </a:t>
            </a:r>
            <a:r>
              <a:rPr lang="en-US" altLang="en-US" sz="1800" dirty="0">
                <a:solidFill>
                  <a:schemeClr val="tx1"/>
                </a:solidFill>
              </a:rPr>
              <a:t>method is based on association between the size of effect estimates and their variance. If publication bias is present, a positive correlation between effect size and variance emerges because the variance of the estimates from smaller studies will  be large.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9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42"/>
    </mc:Choice>
    <mc:Fallback xmlns="">
      <p:transition spd="slow" advTm="31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Avoid Publication Bias?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Look for unpublished literature from reliable sources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PhD </a:t>
            </a:r>
            <a:r>
              <a:rPr lang="en-US" dirty="0">
                <a:solidFill>
                  <a:schemeClr val="tx1"/>
                </a:solidFill>
              </a:rPr>
              <a:t>theses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Abstracts </a:t>
            </a:r>
            <a:r>
              <a:rPr lang="en-US" dirty="0">
                <a:solidFill>
                  <a:schemeClr val="tx1"/>
                </a:solidFill>
              </a:rPr>
              <a:t>and posters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Clinical </a:t>
            </a:r>
            <a:r>
              <a:rPr lang="en-US" dirty="0">
                <a:solidFill>
                  <a:schemeClr val="tx1"/>
                </a:solidFill>
              </a:rPr>
              <a:t>trial registration can be a source to point toward researchers who may be willing to share a </a:t>
            </a:r>
            <a:r>
              <a:rPr lang="en-US" dirty="0" smtClean="0">
                <a:solidFill>
                  <a:schemeClr val="tx1"/>
                </a:solidFill>
              </a:rPr>
              <a:t>summary   estimate </a:t>
            </a:r>
            <a:r>
              <a:rPr lang="en-US" dirty="0">
                <a:solidFill>
                  <a:schemeClr val="tx1"/>
                </a:solidFill>
              </a:rPr>
              <a:t>of their results even if they have not published</a:t>
            </a:r>
          </a:p>
          <a:p>
            <a:r>
              <a:rPr lang="en-US" dirty="0">
                <a:solidFill>
                  <a:schemeClr val="tx1"/>
                </a:solidFill>
              </a:rPr>
              <a:t>Journals can help by changing their publication policies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Publish </a:t>
            </a:r>
            <a:r>
              <a:rPr lang="en-US" dirty="0">
                <a:solidFill>
                  <a:schemeClr val="tx1"/>
                </a:solidFill>
              </a:rPr>
              <a:t>high quality studies even if their results are not novel or exciting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Publish </a:t>
            </a:r>
            <a:r>
              <a:rPr lang="en-US" dirty="0">
                <a:solidFill>
                  <a:schemeClr val="tx1"/>
                </a:solidFill>
              </a:rPr>
              <a:t>protocols 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Publish </a:t>
            </a:r>
            <a:r>
              <a:rPr lang="en-US" dirty="0">
                <a:solidFill>
                  <a:schemeClr val="tx1"/>
                </a:solidFill>
              </a:rPr>
              <a:t>full data-sets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57"/>
    </mc:Choice>
    <mc:Fallback xmlns="">
      <p:transition spd="slow" advTm="50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How </a:t>
            </a:r>
            <a:r>
              <a:rPr lang="en-US" sz="2400" dirty="0" smtClean="0"/>
              <a:t>To Deal With Publication 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there is a publication bias, and all studies have positive results. You will find the result more positive than it should be, bias away from null.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studies tend to have more publication bias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 studies to a certain size. Exclude small </a:t>
            </a:r>
            <a:r>
              <a:rPr lang="en-US" dirty="0" smtClean="0"/>
              <a:t>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we can see that certain types of studies are more likely to sway our results, providing stratified analysis may help to adjust for publication bias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53"/>
    </mc:Choice>
    <mc:Fallback xmlns="">
      <p:transition spd="slow" advTm="39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818860"/>
            <a:ext cx="8229600" cy="3516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is stratification?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Analysis </a:t>
            </a:r>
            <a:r>
              <a:rPr lang="en-US" dirty="0">
                <a:solidFill>
                  <a:schemeClr val="tx1"/>
                </a:solidFill>
              </a:rPr>
              <a:t>of subsets of your data separately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Why stratify?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Like </a:t>
            </a:r>
            <a:r>
              <a:rPr lang="en-US" dirty="0">
                <a:solidFill>
                  <a:schemeClr val="tx1"/>
                </a:solidFill>
              </a:rPr>
              <a:t>with regular statistical analysis, you can stratify your results to try to adjust for systematic biases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types of variables should you stratify on?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Variables </a:t>
            </a:r>
            <a:r>
              <a:rPr lang="en-US" dirty="0">
                <a:solidFill>
                  <a:schemeClr val="tx1"/>
                </a:solidFill>
              </a:rPr>
              <a:t>within the study that might affect the outcome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Histology, gender, age, treatment, if possible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must have a sufficient number of results reported by those variables to be able to stratify</a:t>
            </a:r>
          </a:p>
          <a:p>
            <a:pPr marL="3429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You </a:t>
            </a:r>
            <a:r>
              <a:rPr lang="en-US" dirty="0">
                <a:solidFill>
                  <a:schemeClr val="tx1"/>
                </a:solidFill>
              </a:rPr>
              <a:t>can also stratify by study characteristics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Study population location</a:t>
            </a:r>
          </a:p>
          <a:p>
            <a:pPr marL="1028700" lvl="3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For </a:t>
            </a:r>
            <a:r>
              <a:rPr lang="en-US" dirty="0">
                <a:solidFill>
                  <a:schemeClr val="tx1"/>
                </a:solidFill>
              </a:rPr>
              <a:t>example mesothelioma studies where different countries have different types of asbestos exposure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Study data collection timing</a:t>
            </a:r>
          </a:p>
          <a:p>
            <a:pPr marL="1028700" lvl="3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- For </a:t>
            </a:r>
            <a:r>
              <a:rPr lang="en-US" dirty="0">
                <a:solidFill>
                  <a:schemeClr val="tx1"/>
                </a:solidFill>
              </a:rPr>
              <a:t>example before and after a major change in standard of care treatment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8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20"/>
    </mc:Choice>
    <mc:Fallback xmlns="">
      <p:transition spd="slow" advTm="81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/>
              <a:t>Thank you!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Questions? 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 smtClean="0">
                <a:hlinkClick r:id="rId4"/>
              </a:rPr>
              <a:t>Mathilda.alsen@mountsinai.org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7"/>
    </mc:Choice>
    <mc:Fallback xmlns="">
      <p:transition spd="slow" advTm="16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9558</TotalTime>
  <Words>802</Words>
  <Application>Microsoft Office PowerPoint</Application>
  <PresentationFormat>On-screen Show (16:9)</PresentationFormat>
  <Paragraphs>72</Paragraphs>
  <Slides>13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Lucida Grande</vt:lpstr>
      <vt:lpstr>Times New Roman</vt:lpstr>
      <vt:lpstr>MountSinai</vt:lpstr>
      <vt:lpstr>Publication Bias  </vt:lpstr>
      <vt:lpstr>Review</vt:lpstr>
      <vt:lpstr>Publication bias</vt:lpstr>
      <vt:lpstr>Publication Bias</vt:lpstr>
      <vt:lpstr>How Can We Assess for Publication Bias?</vt:lpstr>
      <vt:lpstr>What is a funnel plot?</vt:lpstr>
      <vt:lpstr>Symmetrical funnel plot</vt:lpstr>
      <vt:lpstr>Asymmetrical Funnel Plot</vt:lpstr>
      <vt:lpstr>Measures of Funnel Plot Asymmetry</vt:lpstr>
      <vt:lpstr>How Can We Avoid Publication Bias?</vt:lpstr>
      <vt:lpstr>How To Deal With Publication Bias</vt:lpstr>
      <vt:lpstr>Stratification</vt:lpstr>
      <vt:lpstr>Thank you!  Questions?   Mathilda.alsen@mountsinai.org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Alsen, Mathilda</cp:lastModifiedBy>
  <cp:revision>119</cp:revision>
  <dcterms:created xsi:type="dcterms:W3CDTF">2018-04-09T14:53:48Z</dcterms:created>
  <dcterms:modified xsi:type="dcterms:W3CDTF">2021-11-01T20:46:47Z</dcterms:modified>
</cp:coreProperties>
</file>