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56" r:id="rId3"/>
    <p:sldId id="257" r:id="rId4"/>
    <p:sldId id="258" r:id="rId5"/>
    <p:sldId id="260" r:id="rId6"/>
    <p:sldId id="259" r:id="rId7"/>
    <p:sldId id="277" r:id="rId8"/>
    <p:sldId id="261" r:id="rId9"/>
    <p:sldId id="266" r:id="rId10"/>
    <p:sldId id="262" r:id="rId11"/>
    <p:sldId id="263" r:id="rId12"/>
    <p:sldId id="264" r:id="rId13"/>
    <p:sldId id="278" r:id="rId14"/>
    <p:sldId id="274" r:id="rId15"/>
    <p:sldId id="265" r:id="rId16"/>
    <p:sldId id="268" r:id="rId17"/>
    <p:sldId id="269" r:id="rId18"/>
    <p:sldId id="270" r:id="rId19"/>
    <p:sldId id="271" r:id="rId20"/>
    <p:sldId id="272" r:id="rId21"/>
    <p:sldId id="273" r:id="rId22"/>
    <p:sldId id="27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8" autoAdjust="0"/>
    <p:restoredTop sz="94660"/>
  </p:normalViewPr>
  <p:slideViewPr>
    <p:cSldViewPr snapToGrid="0">
      <p:cViewPr varScale="1">
        <p:scale>
          <a:sx n="97" d="100"/>
          <a:sy n="97" d="100"/>
        </p:scale>
        <p:origin x="96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836" y="0"/>
            <a:ext cx="123871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435315"/>
            <a:ext cx="7702633" cy="2148635"/>
          </a:xfrm>
        </p:spPr>
        <p:txBody>
          <a:bodyPr anchor="t">
            <a:normAutofit/>
          </a:bodyPr>
          <a:lstStyle>
            <a:lvl1pPr algn="l">
              <a:lnSpc>
                <a:spcPts val="4800"/>
              </a:lnSpc>
              <a:defRPr sz="4500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705734"/>
            <a:ext cx="6241333" cy="1791975"/>
          </a:xfrm>
        </p:spPr>
        <p:txBody>
          <a:bodyPr>
            <a:normAutofit/>
          </a:bodyPr>
          <a:lstStyle>
            <a:lvl1pPr marL="0" indent="0" algn="l">
              <a:lnSpc>
                <a:spcPts val="2700"/>
              </a:lnSpc>
              <a:buNone/>
              <a:defRPr sz="2300">
                <a:solidFill>
                  <a:srgbClr val="FFFFFF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FE317E-A270-B144-BF6B-332B7538A0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65445" y="4715583"/>
            <a:ext cx="1283991" cy="178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893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453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0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435315"/>
            <a:ext cx="7702633" cy="2148635"/>
          </a:xfrm>
        </p:spPr>
        <p:txBody>
          <a:bodyPr anchor="t">
            <a:normAutofit/>
          </a:bodyPr>
          <a:lstStyle>
            <a:lvl1pPr algn="l">
              <a:lnSpc>
                <a:spcPts val="4800"/>
              </a:lnSpc>
              <a:defRPr sz="4500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705734"/>
            <a:ext cx="6241333" cy="1791975"/>
          </a:xfrm>
        </p:spPr>
        <p:txBody>
          <a:bodyPr>
            <a:normAutofit/>
          </a:bodyPr>
          <a:lstStyle>
            <a:lvl1pPr marL="0" indent="0" algn="l">
              <a:lnSpc>
                <a:spcPts val="2700"/>
              </a:lnSpc>
              <a:buNone/>
              <a:defRPr sz="2300">
                <a:solidFill>
                  <a:srgbClr val="FFFFFF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FE317E-A270-B144-BF6B-332B7538A0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45293" y="4725659"/>
            <a:ext cx="1283991" cy="178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440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0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435315"/>
            <a:ext cx="7702633" cy="2148635"/>
          </a:xfrm>
        </p:spPr>
        <p:txBody>
          <a:bodyPr anchor="t">
            <a:normAutofit/>
          </a:bodyPr>
          <a:lstStyle>
            <a:lvl1pPr algn="l">
              <a:lnSpc>
                <a:spcPts val="4800"/>
              </a:lnSpc>
              <a:defRPr sz="4500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705734"/>
            <a:ext cx="6241333" cy="1791975"/>
          </a:xfrm>
        </p:spPr>
        <p:txBody>
          <a:bodyPr>
            <a:normAutofit/>
          </a:bodyPr>
          <a:lstStyle>
            <a:lvl1pPr marL="0" indent="0" algn="l">
              <a:lnSpc>
                <a:spcPts val="2700"/>
              </a:lnSpc>
              <a:buNone/>
              <a:defRPr sz="2300">
                <a:solidFill>
                  <a:schemeClr val="accent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FE317E-A270-B144-BF6B-332B7538A0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15065" y="4725659"/>
            <a:ext cx="1283991" cy="178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425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S_Powerpoint_Opt1-5.jpg"/>
          <p:cNvPicPr>
            <a:picLocks noChangeAspect="1"/>
          </p:cNvPicPr>
          <p:nvPr userDrawn="1"/>
        </p:nvPicPr>
        <p:blipFill rotWithShape="1">
          <a:blip r:embed="rId2"/>
          <a:srcRect r="9819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1684143"/>
            <a:ext cx="10363200" cy="2700107"/>
          </a:xfrm>
        </p:spPr>
        <p:txBody>
          <a:bodyPr anchor="t">
            <a:noAutofit/>
          </a:bodyPr>
          <a:lstStyle>
            <a:lvl1pPr algn="l">
              <a:lnSpc>
                <a:spcPts val="4800"/>
              </a:lnSpc>
              <a:defRPr sz="4500" b="1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70A198-6888-F548-AC25-D27FE505FB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21476"/>
            <a:ext cx="12192000" cy="14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073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F3C53B5-8603-724C-84BF-A302DC9D1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1684143"/>
            <a:ext cx="10363200" cy="2700107"/>
          </a:xfrm>
        </p:spPr>
        <p:txBody>
          <a:bodyPr anchor="t">
            <a:noAutofit/>
          </a:bodyPr>
          <a:lstStyle>
            <a:lvl1pPr algn="l">
              <a:lnSpc>
                <a:spcPts val="4800"/>
              </a:lnSpc>
              <a:defRPr sz="4500" b="1" cap="none">
                <a:solidFill>
                  <a:srgbClr val="00AEE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59FABB-F72F-0448-87B6-3441F362A0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21476"/>
            <a:ext cx="12192000" cy="14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898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S_Powerpoint_Opt1-5.jpg">
            <a:extLst>
              <a:ext uri="{FF2B5EF4-FFF2-40B4-BE49-F238E27FC236}">
                <a16:creationId xmlns:a16="http://schemas.microsoft.com/office/drawing/2014/main" id="{064A5FB4-15AF-D34E-B8F8-4F87E2C489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9614"/>
          <a:stretch/>
        </p:blipFill>
        <p:spPr>
          <a:xfrm>
            <a:off x="-1451113" y="0"/>
            <a:ext cx="13643113" cy="6858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9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600" y="1493585"/>
            <a:ext cx="10972800" cy="4688267"/>
          </a:xfrm>
        </p:spPr>
        <p:txBody>
          <a:bodyPr>
            <a:normAutofit/>
          </a:bodyPr>
          <a:lstStyle>
            <a:lvl1pPr marL="457189" indent="-457189">
              <a:lnSpc>
                <a:spcPct val="150000"/>
              </a:lnSpc>
              <a:buSzPct val="100000"/>
              <a:buFont typeface="+mj-lt"/>
              <a:buAutoNum type="arabicPeriod"/>
              <a:defRPr sz="2300">
                <a:solidFill>
                  <a:schemeClr val="bg1"/>
                </a:solidFill>
              </a:defRPr>
            </a:lvl1pPr>
            <a:lvl2pPr marL="800080" indent="-342891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1257269" indent="-342891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DD8C06-D9D6-174C-AD56-BDCF9953C7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21476"/>
            <a:ext cx="12192000" cy="14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457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3C53B5-8603-724C-84BF-A302DC9D1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9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600" y="1493585"/>
            <a:ext cx="10972800" cy="4688267"/>
          </a:xfrm>
        </p:spPr>
        <p:txBody>
          <a:bodyPr>
            <a:normAutofit/>
          </a:bodyPr>
          <a:lstStyle>
            <a:lvl1pPr marL="457189" indent="-457189">
              <a:lnSpc>
                <a:spcPct val="150000"/>
              </a:lnSpc>
              <a:buSzPct val="100000"/>
              <a:buFont typeface="+mj-lt"/>
              <a:buAutoNum type="arabicPeriod"/>
              <a:defRPr sz="23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800080" indent="-342891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1257269" indent="-342891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2E92B5-FFED-094E-AC29-74204DB123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21476"/>
            <a:ext cx="12192000" cy="14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89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Mount Sinai / Presentation Name / Date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39782"/>
            <a:ext cx="10972800" cy="4197252"/>
          </a:xfrm>
        </p:spPr>
        <p:txBody>
          <a:bodyPr anchor="t">
            <a:normAutofit/>
          </a:bodyPr>
          <a:lstStyle>
            <a:lvl1pPr marL="0" indent="0">
              <a:lnSpc>
                <a:spcPts val="5200"/>
              </a:lnSpc>
              <a:buNone/>
              <a:defRPr sz="5100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2DAC288-6A69-694F-AEEF-A7FAC385D6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721476"/>
            <a:ext cx="12192000" cy="14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2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Mount Sinai / Presentation Name / Date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39782"/>
            <a:ext cx="10972800" cy="4197252"/>
          </a:xfrm>
        </p:spPr>
        <p:txBody>
          <a:bodyPr anchor="t">
            <a:normAutofit/>
          </a:bodyPr>
          <a:lstStyle>
            <a:lvl1pPr marL="0" indent="0">
              <a:lnSpc>
                <a:spcPts val="4200"/>
              </a:lnSpc>
              <a:buNone/>
              <a:defRPr sz="3600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9BAE22-E8EB-394C-9EEC-E96140120A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721476"/>
            <a:ext cx="12192000" cy="14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95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>
            <a:lvl1pPr marL="347463" indent="-347463">
              <a:lnSpc>
                <a:spcPts val="23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Mount Sinai / Presentation Name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4E928D-DE5F-6341-99DF-FD23827870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721476"/>
            <a:ext cx="12192000" cy="14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45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4693920" cy="4525963"/>
          </a:xfrm>
        </p:spPr>
        <p:txBody>
          <a:bodyPr>
            <a:noAutofit/>
          </a:bodyPr>
          <a:lstStyle>
            <a:lvl1pPr marL="0" indent="0">
              <a:lnSpc>
                <a:spcPts val="2300"/>
              </a:lnSpc>
              <a:spcBef>
                <a:spcPts val="0"/>
              </a:spcBef>
              <a:buNone/>
              <a:defRPr sz="1700"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Mount Sinai / Presentation Name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754368" y="1600201"/>
            <a:ext cx="4693920" cy="4525963"/>
          </a:xfrm>
        </p:spPr>
        <p:txBody>
          <a:bodyPr>
            <a:noAutofit/>
          </a:bodyPr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1E412D-61EC-A14F-B4D5-9D2D971C47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721476"/>
            <a:ext cx="12192000" cy="14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684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4693920" cy="4525963"/>
          </a:xfrm>
        </p:spPr>
        <p:txBody>
          <a:bodyPr>
            <a:noAutofit/>
          </a:bodyPr>
          <a:lstStyle>
            <a:lvl1pPr marL="0" marR="0" indent="0" algn="l" defTabSz="457189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Lucida Grande"/>
              <a:buNone/>
              <a:tabLst/>
              <a:defRPr sz="1400"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Mount Sinai / Presentation Name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754368" y="1600201"/>
            <a:ext cx="4693920" cy="4525963"/>
          </a:xfrm>
        </p:spPr>
        <p:txBody>
          <a:bodyPr>
            <a:noAutofit/>
          </a:bodyPr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4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D134C4-CF8B-1B4E-868D-6852181A9A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721476"/>
            <a:ext cx="12192000" cy="14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3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Mount Sinai / Presentation Name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609600" y="1371599"/>
            <a:ext cx="10972800" cy="4800600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1DD04F-A58E-0C46-BD0C-07A67AA79C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721476"/>
            <a:ext cx="12192000" cy="14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6327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Mount Sinai / Presentation Name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4"/>
          </p:nvPr>
        </p:nvSpPr>
        <p:spPr>
          <a:xfrm>
            <a:off x="609600" y="1913468"/>
            <a:ext cx="10972800" cy="4258731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609600" y="1170433"/>
            <a:ext cx="10972800" cy="743035"/>
          </a:xfrm>
        </p:spPr>
        <p:txBody>
          <a:bodyPr>
            <a:noAutofit/>
          </a:bodyPr>
          <a:lstStyle>
            <a:lvl1pPr marL="0" indent="0">
              <a:lnSpc>
                <a:spcPts val="1900"/>
              </a:lnSpc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D9162A-FBEB-A942-ADD9-344F2FA09A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721476"/>
            <a:ext cx="12192000" cy="14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34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Mount Sinai / Presentation Name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609600" y="2651760"/>
            <a:ext cx="4693920" cy="3149600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09602" y="1170432"/>
            <a:ext cx="4694767" cy="153193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5"/>
          </p:nvPr>
        </p:nvSpPr>
        <p:spPr>
          <a:xfrm>
            <a:off x="6754368" y="2651760"/>
            <a:ext cx="4693920" cy="3149600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6754370" y="1143000"/>
            <a:ext cx="4694767" cy="153193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B60EE92-59E1-274A-8C39-F98C614236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721476"/>
            <a:ext cx="12192000" cy="14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717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B178-9478-49DB-A5C3-CFC240E84DEC}" type="datetimeFigureOut">
              <a:rPr lang="en-US" smtClean="0"/>
              <a:t>10/30/2020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1FD1E-4006-404C-B449-1F2C4D7D58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460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B178-9478-49DB-A5C3-CFC240E84DEC}" type="datetimeFigureOut">
              <a:rPr lang="en-US" smtClean="0"/>
              <a:t>10/30/2020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1FD1E-4006-404C-B449-1F2C4D7D58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344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811D-7FEB-430D-A582-9439C49C206A}" type="datetimeFigureOut">
              <a:rPr lang="en-US" smtClean="0"/>
              <a:t>10/30/2020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42819-B7B6-42B7-895F-9F534F7737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40685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9F8FBD0B-D5BA-AC4A-B182-CCF391B558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Mount Sinai / Presentation Name / Date</a:t>
            </a:r>
          </a:p>
        </p:txBody>
      </p:sp>
    </p:spTree>
    <p:extLst>
      <p:ext uri="{BB962C8B-B14F-4D97-AF65-F5344CB8AC3E}">
        <p14:creationId xmlns:p14="http://schemas.microsoft.com/office/powerpoint/2010/main" val="110256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hdr="0" dt="0"/>
  <p:txStyles>
    <p:titleStyle>
      <a:lvl1pPr algn="l" defTabSz="457189" rtl="0" eaLnBrk="1" latinLnBrk="0" hangingPunct="1">
        <a:spcBef>
          <a:spcPct val="0"/>
        </a:spcBef>
        <a:buNone/>
        <a:defRPr sz="2000" b="1" kern="1200">
          <a:solidFill>
            <a:schemeClr val="accent1"/>
          </a:solidFill>
          <a:latin typeface="Times New Roman"/>
          <a:ea typeface="+mj-ea"/>
          <a:cs typeface="Times New Roman"/>
        </a:defRPr>
      </a:lvl1pPr>
    </p:titleStyle>
    <p:bodyStyle>
      <a:lvl1pPr marL="256026" indent="-347463" algn="l" defTabSz="457189" rtl="0" eaLnBrk="1" latinLnBrk="0" hangingPunct="1">
        <a:spcBef>
          <a:spcPct val="20000"/>
        </a:spcBef>
        <a:buSzPct val="70000"/>
        <a:buFont typeface="Lucida Grande"/>
        <a:buChar char="▶"/>
        <a:defRPr sz="18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0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https://www.bmj.com/content/bmj/343/bmj.d4002/F1.large.jpg?width=800&amp;height=600" TargetMode="Externa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hyperlink" Target="https://www.bmj.com/content/bmj/343/bmj.d4002/F2.large.jpg?width=800&amp;height=600" TargetMode="Externa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1223" y="2139480"/>
            <a:ext cx="7702633" cy="2148635"/>
          </a:xfrm>
        </p:spPr>
        <p:txBody>
          <a:bodyPr/>
          <a:lstStyle/>
          <a:p>
            <a:r>
              <a:rPr lang="en-US" sz="5333" dirty="0">
                <a:latin typeface="+mn-lt"/>
              </a:rPr>
              <a:t>8. Meta-analysis Statistical Analysis </a:t>
            </a:r>
            <a:endParaRPr lang="en-US" dirty="0">
              <a:latin typeface="+mn-lt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EA419C3-816D-468D-B7E3-A339536407C5}"/>
              </a:ext>
            </a:extLst>
          </p:cNvPr>
          <p:cNvSpPr txBox="1">
            <a:spLocks/>
          </p:cNvSpPr>
          <p:nvPr/>
        </p:nvSpPr>
        <p:spPr>
          <a:xfrm>
            <a:off x="702602" y="5381295"/>
            <a:ext cx="7360745" cy="533439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342900" rtl="0" eaLnBrk="1" latinLnBrk="0" hangingPunct="1">
              <a:lnSpc>
                <a:spcPts val="2025"/>
              </a:lnSpc>
              <a:spcBef>
                <a:spcPct val="20000"/>
              </a:spcBef>
              <a:buSzPct val="70000"/>
              <a:buFont typeface="Lucida Grande"/>
              <a:buNone/>
              <a:defRPr sz="1725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3429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6858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0287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3716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75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17145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189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</a:pPr>
            <a:r>
              <a:rPr lang="en-US" sz="2667" dirty="0">
                <a:solidFill>
                  <a:srgbClr val="DDDEDD">
                    <a:lumMod val="25000"/>
                  </a:srgbClr>
                </a:solidFill>
                <a:latin typeface="Times New Roman"/>
                <a:ea typeface="Calibri" panose="020F0502020204030204" pitchFamily="34" charset="0"/>
                <a:cs typeface="Times New Roman" panose="02020603050405020304" pitchFamily="18" charset="0"/>
              </a:rPr>
              <a:t>Emanuela Taioli, MD, PhD</a:t>
            </a:r>
          </a:p>
        </p:txBody>
      </p:sp>
    </p:spTree>
    <p:extLst>
      <p:ext uri="{BB962C8B-B14F-4D97-AF65-F5344CB8AC3E}">
        <p14:creationId xmlns:p14="http://schemas.microsoft.com/office/powerpoint/2010/main" val="3270147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1242892" y="1189744"/>
            <a:ext cx="86868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25098"/>
                  </a:schemeClr>
                </a:solidFill>
              </a14:hiddenFill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/>
              <a:t>The main outcome of the analysis is the overall magnitude of the effect</a:t>
            </a:r>
          </a:p>
          <a:p>
            <a:endParaRPr lang="en-US" altLang="en-US" sz="2800" dirty="0"/>
          </a:p>
          <a:p>
            <a:r>
              <a:rPr lang="en-US" altLang="en-US" sz="2800" dirty="0"/>
              <a:t>It's not a simple average of the magnitude in all the studies.</a:t>
            </a:r>
          </a:p>
          <a:p>
            <a:endParaRPr lang="en-US" altLang="en-US" sz="2800" dirty="0"/>
          </a:p>
          <a:p>
            <a:r>
              <a:rPr lang="en-US" altLang="en-US" sz="2800" dirty="0"/>
              <a:t>Meta-analysis gives more weight to studies with more precise estimates. </a:t>
            </a:r>
          </a:p>
          <a:p>
            <a:endParaRPr lang="en-US" altLang="en-US" sz="2800" dirty="0"/>
          </a:p>
          <a:p>
            <a:pPr lvl="1"/>
            <a:r>
              <a:rPr lang="en-US" altLang="en-US" sz="2800" dirty="0"/>
              <a:t>The weighting factor is 1/(standard error)</a:t>
            </a:r>
            <a:r>
              <a:rPr lang="en-US" altLang="en-US" sz="2800" baseline="30000" dirty="0"/>
              <a:t>2</a:t>
            </a:r>
            <a:endParaRPr lang="en-US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054096" y="201168"/>
            <a:ext cx="7351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Times New Roman"/>
                <a:ea typeface="+mj-ea"/>
                <a:cs typeface="Times New Roman"/>
              </a:rPr>
              <a:t>SOME GENERAL CONCEPTS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642616" y="5008796"/>
            <a:ext cx="6510528" cy="5894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875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07254" y="1481737"/>
            <a:ext cx="9144000" cy="5562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Descriptive</a:t>
            </a:r>
          </a:p>
          <a:p>
            <a:pPr>
              <a:lnSpc>
                <a:spcPct val="80000"/>
              </a:lnSpc>
              <a:defRPr/>
            </a:pPr>
            <a:r>
              <a:rPr lang="en-US" dirty="0"/>
              <a:t>	Mean</a:t>
            </a:r>
          </a:p>
          <a:p>
            <a:pPr>
              <a:lnSpc>
                <a:spcPct val="80000"/>
              </a:lnSpc>
              <a:defRPr/>
            </a:pPr>
            <a:r>
              <a:rPr lang="en-US" dirty="0"/>
              <a:t>	Prevalence</a:t>
            </a:r>
          </a:p>
          <a:p>
            <a:pPr>
              <a:lnSpc>
                <a:spcPct val="80000"/>
              </a:lnSpc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Analytical</a:t>
            </a:r>
          </a:p>
          <a:p>
            <a:pPr>
              <a:lnSpc>
                <a:spcPct val="80000"/>
              </a:lnSpc>
              <a:defRPr/>
            </a:pPr>
            <a:r>
              <a:rPr lang="en-US" dirty="0"/>
              <a:t>	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Additive</a:t>
            </a:r>
          </a:p>
          <a:p>
            <a:pPr>
              <a:lnSpc>
                <a:spcPct val="80000"/>
              </a:lnSpc>
              <a:defRPr/>
            </a:pPr>
            <a:r>
              <a:rPr lang="en-US" dirty="0"/>
              <a:t>		Mean difference</a:t>
            </a:r>
          </a:p>
          <a:p>
            <a:pPr>
              <a:lnSpc>
                <a:spcPct val="80000"/>
              </a:lnSpc>
              <a:defRPr/>
            </a:pPr>
            <a:r>
              <a:rPr lang="en-US" dirty="0"/>
              <a:t>		Standardized mean difference</a:t>
            </a:r>
          </a:p>
          <a:p>
            <a:pPr>
              <a:lnSpc>
                <a:spcPct val="80000"/>
              </a:lnSpc>
              <a:defRPr/>
            </a:pPr>
            <a:r>
              <a:rPr lang="en-US" dirty="0"/>
              <a:t>		Risk, rate or hazard difference</a:t>
            </a:r>
          </a:p>
          <a:p>
            <a:pPr>
              <a:lnSpc>
                <a:spcPct val="80000"/>
              </a:lnSpc>
              <a:defRPr/>
            </a:pPr>
            <a:r>
              <a:rPr lang="en-US" dirty="0"/>
              <a:t>		Correlation coefficient</a:t>
            </a:r>
          </a:p>
          <a:p>
            <a:pPr>
              <a:lnSpc>
                <a:spcPct val="80000"/>
              </a:lnSpc>
              <a:defRPr/>
            </a:pPr>
            <a:r>
              <a:rPr lang="en-US" dirty="0"/>
              <a:t>	</a:t>
            </a:r>
            <a:r>
              <a:rPr lang="en-US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Multiplicative</a:t>
            </a:r>
          </a:p>
          <a:p>
            <a:pPr>
              <a:lnSpc>
                <a:spcPct val="80000"/>
              </a:lnSpc>
              <a:defRPr/>
            </a:pPr>
            <a:r>
              <a:rPr lang="en-US" dirty="0"/>
              <a:t>		Odds ratio, Risk, Rate or Hazard Ratio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dirty="0"/>
              <a:t>		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Main magnitude of effects</a:t>
            </a:r>
          </a:p>
        </p:txBody>
      </p:sp>
    </p:spTree>
    <p:extLst>
      <p:ext uri="{BB962C8B-B14F-4D97-AF65-F5344CB8AC3E}">
        <p14:creationId xmlns:p14="http://schemas.microsoft.com/office/powerpoint/2010/main" val="2268805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78756" y="1895215"/>
            <a:ext cx="9370500" cy="4273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/>
              <a:t>We can combine effects from different studies only when they are expressed in the same units (remember table 1….).</a:t>
            </a:r>
          </a:p>
          <a:p>
            <a:pPr marL="0" indent="0">
              <a:buNone/>
            </a:pPr>
            <a:endParaRPr lang="en-US" altLang="en-US" dirty="0"/>
          </a:p>
          <a:p>
            <a:r>
              <a:rPr lang="en-US" altLang="en-US" dirty="0"/>
              <a:t>Meta-analysis uses the magnitude of the effect and its precision from each study to produce a </a:t>
            </a:r>
            <a:r>
              <a:rPr lang="en-US" altLang="en-US" b="1" dirty="0"/>
              <a:t>weighted mean</a:t>
            </a:r>
            <a:r>
              <a:rPr lang="en-US" altLang="en-US" dirty="0"/>
              <a:t>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Statistical concepts</a:t>
            </a:r>
          </a:p>
        </p:txBody>
      </p:sp>
      <p:sp>
        <p:nvSpPr>
          <p:cNvPr id="2" name="Rectangle 1"/>
          <p:cNvSpPr/>
          <p:nvPr/>
        </p:nvSpPr>
        <p:spPr>
          <a:xfrm>
            <a:off x="2316006" y="4652731"/>
            <a:ext cx="68828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en-US" sz="2800" dirty="0"/>
              <a:t>The weighting factor is 1/(standard error)</a:t>
            </a:r>
            <a:r>
              <a:rPr lang="en-US" altLang="en-US" sz="2800" baseline="30000" dirty="0"/>
              <a:t>2</a:t>
            </a:r>
            <a:endParaRPr lang="en-US" altLang="en-US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2688336" y="4619617"/>
            <a:ext cx="6510528" cy="5894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330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3600" dirty="0"/>
              <a:t>Statistical concepts</a:t>
            </a:r>
            <a:endParaRPr lang="en-US" sz="3600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71500" indent="-571500" eaLnBrk="1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800" b="0" dirty="0">
                <a:solidFill>
                  <a:schemeClr val="tx1"/>
                </a:solidFill>
              </a:rPr>
              <a:t>Most common approach to Quantitative meta –analysis:</a:t>
            </a:r>
          </a:p>
          <a:p>
            <a:pPr marL="571500" indent="-571500" eaLnBrk="1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en-US" sz="2800" b="0" dirty="0">
              <a:solidFill>
                <a:schemeClr val="tx1"/>
              </a:solidFill>
            </a:endParaRPr>
          </a:p>
          <a:p>
            <a:pPr marL="571500" indent="-5715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800" b="0" dirty="0">
                <a:solidFill>
                  <a:schemeClr val="tx1"/>
                </a:solidFill>
              </a:rPr>
              <a:t>Weighted-sum (</a:t>
            </a:r>
            <a:r>
              <a:rPr lang="en-US" sz="2800" b="0" dirty="0">
                <a:solidFill>
                  <a:schemeClr val="tx1"/>
                </a:solidFill>
              </a:rPr>
              <a:t>the weight given to each study is chosen to be the inverse of the variance of the effect estimate: 1/standard error</a:t>
            </a:r>
            <a:r>
              <a:rPr lang="en-US" sz="2800" b="0" baseline="30000" dirty="0">
                <a:solidFill>
                  <a:schemeClr val="tx1"/>
                </a:solidFill>
              </a:rPr>
              <a:t>2</a:t>
            </a:r>
            <a:r>
              <a:rPr lang="en-US" sz="2800" b="0" dirty="0">
                <a:solidFill>
                  <a:schemeClr val="tx1"/>
                </a:solidFill>
              </a:rPr>
              <a:t>). </a:t>
            </a:r>
            <a:endParaRPr lang="en-US" sz="2000" b="0" dirty="0">
              <a:solidFill>
                <a:schemeClr val="tx1"/>
              </a:solidFill>
            </a:endParaRPr>
          </a:p>
          <a:p>
            <a:pPr marL="457200" lvl="1"/>
            <a:r>
              <a:rPr lang="en-US" sz="1050" dirty="0">
                <a:solidFill>
                  <a:schemeClr val="tx1"/>
                </a:solidFill>
              </a:rPr>
              <a:t>	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tx1"/>
                </a:solidFill>
              </a:rPr>
              <a:t>Larger studies 	   	smaller standard errors 	 		more weight 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784003" y="4030581"/>
            <a:ext cx="49377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6096000" y="4030580"/>
            <a:ext cx="49377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093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30936" y="1313073"/>
            <a:ext cx="9189720" cy="4620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/>
              <a:t>the graphical display of results from individual studies on a common scale is a “</a:t>
            </a:r>
            <a:r>
              <a:rPr lang="en-US" altLang="en-US" dirty="0">
                <a:solidFill>
                  <a:srgbClr val="FF0066"/>
                </a:solidFill>
              </a:rPr>
              <a:t>Forest plot”.</a:t>
            </a:r>
          </a:p>
          <a:p>
            <a:r>
              <a:rPr lang="en-US" altLang="en-US" dirty="0"/>
              <a:t>In the forest plot each study is represented by a black square and a horizontal line (95%CI).The area of the black square reflects the weight of the study in the meta-analysis.</a:t>
            </a:r>
          </a:p>
          <a:p>
            <a:r>
              <a:rPr lang="en-US" altLang="en-US" dirty="0"/>
              <a:t>A logarithmic scale is used for plotting the Relative Risk.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3600" dirty="0"/>
              <a:t>Forest plot</a:t>
            </a:r>
          </a:p>
        </p:txBody>
      </p:sp>
    </p:spTree>
    <p:extLst>
      <p:ext uri="{BB962C8B-B14F-4D97-AF65-F5344CB8AC3E}">
        <p14:creationId xmlns:p14="http://schemas.microsoft.com/office/powerpoint/2010/main" val="872247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314157" y="258525"/>
            <a:ext cx="7806240" cy="1143480"/>
          </a:xfrm>
        </p:spPr>
        <p:txBody>
          <a:bodyPr>
            <a:normAutofit/>
          </a:bodyPr>
          <a:lstStyle/>
          <a:p>
            <a:r>
              <a:rPr lang="en-US" sz="2667" dirty="0">
                <a:solidFill>
                  <a:srgbClr val="000099"/>
                </a:solidFill>
              </a:rPr>
              <a:t>Forest Plot</a:t>
            </a:r>
            <a:endParaRPr lang="en-US" sz="2667" dirty="0"/>
          </a:p>
        </p:txBody>
      </p:sp>
      <p:pic>
        <p:nvPicPr>
          <p:cNvPr id="62467" name="Picture 3" descr="fpl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3440" y="-34448"/>
            <a:ext cx="6428160" cy="6428835"/>
          </a:xfrm>
          <a:prstGeom prst="rect">
            <a:avLst/>
          </a:prstGeo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7117840" y="1214489"/>
            <a:ext cx="3870720" cy="3930963"/>
          </a:xfrm>
          <a:prstGeom prst="rect">
            <a:avLst/>
          </a:prstGeom>
          <a:solidFill>
            <a:schemeClr val="accent3">
              <a:lumMod val="40000"/>
              <a:lumOff val="60000"/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82945" tIns="41473" rIns="82945" bIns="41473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The dotted vertical line is risk 1.0 (No risk)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The Risk Estimate of each study is lined up, with 95% CI</a:t>
            </a:r>
          </a:p>
          <a:p>
            <a:pPr>
              <a:spcBef>
                <a:spcPct val="50000"/>
              </a:spcBef>
            </a:pPr>
            <a:endParaRPr lang="en-US" sz="2000" dirty="0"/>
          </a:p>
          <a:p>
            <a:pPr>
              <a:spcBef>
                <a:spcPct val="50000"/>
              </a:spcBef>
            </a:pPr>
            <a:endParaRPr lang="en-US" sz="2000" dirty="0"/>
          </a:p>
          <a:p>
            <a:pPr>
              <a:spcBef>
                <a:spcPct val="50000"/>
              </a:spcBef>
            </a:pPr>
            <a:r>
              <a:rPr lang="en-US" sz="2000" dirty="0"/>
              <a:t>This diamond is the summary estimate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The two ends of the diamond are 95% CI</a:t>
            </a:r>
          </a:p>
        </p:txBody>
      </p:sp>
      <p:sp>
        <p:nvSpPr>
          <p:cNvPr id="62470" name="Line 6"/>
          <p:cNvSpPr>
            <a:spLocks noChangeShapeType="1"/>
          </p:cNvSpPr>
          <p:nvPr/>
        </p:nvSpPr>
        <p:spPr bwMode="auto">
          <a:xfrm flipV="1">
            <a:off x="6130560" y="1460369"/>
            <a:ext cx="6220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62471" name="Line 7"/>
          <p:cNvSpPr>
            <a:spLocks noChangeShapeType="1"/>
          </p:cNvSpPr>
          <p:nvPr/>
        </p:nvSpPr>
        <p:spPr bwMode="auto">
          <a:xfrm>
            <a:off x="6407040" y="2281216"/>
            <a:ext cx="48384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62472" name="Line 8"/>
          <p:cNvSpPr>
            <a:spLocks noChangeShapeType="1"/>
          </p:cNvSpPr>
          <p:nvPr/>
        </p:nvSpPr>
        <p:spPr bwMode="auto">
          <a:xfrm rot="539084" flipV="1">
            <a:off x="6063338" y="4292031"/>
            <a:ext cx="693151" cy="4953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62473" name="Line 9"/>
          <p:cNvSpPr>
            <a:spLocks noChangeShapeType="1"/>
          </p:cNvSpPr>
          <p:nvPr/>
        </p:nvSpPr>
        <p:spPr bwMode="auto">
          <a:xfrm>
            <a:off x="6096000" y="4846852"/>
            <a:ext cx="69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62474" name="Text Box 10"/>
          <p:cNvSpPr txBox="1">
            <a:spLocks noChangeArrowheads="1"/>
          </p:cNvSpPr>
          <p:nvPr/>
        </p:nvSpPr>
        <p:spPr bwMode="auto">
          <a:xfrm>
            <a:off x="1905000" y="6172202"/>
            <a:ext cx="8305800" cy="391533"/>
          </a:xfrm>
          <a:prstGeom prst="rect">
            <a:avLst/>
          </a:prstGeom>
          <a:solidFill>
            <a:schemeClr val="accent3">
              <a:lumMod val="40000"/>
              <a:lumOff val="60000"/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82945" tIns="41473" rIns="82945" bIns="41473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Lucida Bright" pitchFamily="16" charset="0"/>
              </a:rPr>
              <a:t>The size of each black square box indicates weight of the study</a:t>
            </a:r>
          </a:p>
        </p:txBody>
      </p:sp>
    </p:spTree>
    <p:extLst>
      <p:ext uri="{BB962C8B-B14F-4D97-AF65-F5344CB8AC3E}">
        <p14:creationId xmlns:p14="http://schemas.microsoft.com/office/powerpoint/2010/main" val="3616303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38799" y="554443"/>
            <a:ext cx="10972800" cy="419725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en-US" sz="9600" b="0" dirty="0">
                <a:latin typeface="+mn-lt"/>
                <a:ea typeface="+mj-ea"/>
                <a:cs typeface="+mj-cs"/>
              </a:rPr>
              <a:t>Fixed effect model</a:t>
            </a:r>
          </a:p>
          <a:p>
            <a:pPr marL="857250" indent="-8572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8000" b="0" dirty="0">
                <a:solidFill>
                  <a:schemeClr val="tx1"/>
                </a:solidFill>
              </a:rPr>
              <a:t>In this model, the </a:t>
            </a:r>
            <a:r>
              <a:rPr lang="en-US" sz="8000" b="0" dirty="0">
                <a:solidFill>
                  <a:schemeClr val="tx1"/>
                </a:solidFill>
              </a:rPr>
              <a:t>assumption is that all effect estimates are measuring the same underlying intervention effect, which is referred to variously as a ‘fixed-effect’ assumption, a ‘common-effect’ assumption or an ‘equal-effects’ assumption</a:t>
            </a:r>
          </a:p>
          <a:p>
            <a:pPr marL="857250" indent="-8572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8000" b="0" dirty="0">
                <a:solidFill>
                  <a:schemeClr val="tx1"/>
                </a:solidFill>
              </a:rPr>
              <a:t>All of the observed difference between the studies is due to chance</a:t>
            </a:r>
          </a:p>
          <a:p>
            <a:pPr marL="857250" indent="-8572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8000" b="0" dirty="0">
                <a:solidFill>
                  <a:schemeClr val="tx1"/>
                </a:solidFill>
              </a:rPr>
              <a:t>Each study is a stratum</a:t>
            </a:r>
          </a:p>
          <a:p>
            <a:pPr marL="0" indent="0">
              <a:buNone/>
            </a:pPr>
            <a:endParaRPr lang="en-US" altLang="en-US" sz="9600" b="0" dirty="0">
              <a:latin typeface="+mn-lt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US" altLang="en-US" sz="9600" b="0" dirty="0">
                <a:latin typeface="+mn-lt"/>
                <a:ea typeface="+mj-ea"/>
                <a:cs typeface="+mj-cs"/>
              </a:rPr>
              <a:t>Random effect model</a:t>
            </a:r>
            <a:endParaRPr lang="en-US" sz="9600" b="0" dirty="0">
              <a:latin typeface="+mn-lt"/>
              <a:ea typeface="+mj-ea"/>
              <a:cs typeface="+mj-cs"/>
            </a:endParaRPr>
          </a:p>
          <a:p>
            <a:pPr marL="857250" indent="-8572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8000" b="0" dirty="0">
                <a:solidFill>
                  <a:schemeClr val="tx1"/>
                </a:solidFill>
              </a:rPr>
              <a:t>The “random effect” model assumes a different underlying effect for each study; </a:t>
            </a:r>
            <a:r>
              <a:rPr lang="en-US" sz="8000" b="0" dirty="0">
                <a:solidFill>
                  <a:schemeClr val="tx1"/>
                </a:solidFill>
              </a:rPr>
              <a:t>the different studies are estimating different, yet related, intervention effects </a:t>
            </a:r>
            <a:endParaRPr lang="en-US" altLang="en-US" sz="8000" b="0" dirty="0">
              <a:solidFill>
                <a:schemeClr val="tx1"/>
              </a:solidFill>
            </a:endParaRPr>
          </a:p>
          <a:p>
            <a:pPr marL="857250" indent="-857250" ea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8000" b="0" dirty="0">
                <a:solidFill>
                  <a:schemeClr val="tx1"/>
                </a:solidFill>
              </a:rPr>
              <a:t>This model leads to relatively more weight being given to smaller studies and to wider confidence intervals than the fixed effects models.</a:t>
            </a:r>
          </a:p>
          <a:p>
            <a:pPr marL="857250" indent="-8572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8000" b="0" dirty="0">
                <a:solidFill>
                  <a:schemeClr val="tx1"/>
                </a:solidFill>
              </a:rPr>
              <a:t>The use of this model has been advocated if there is </a:t>
            </a:r>
            <a:r>
              <a:rPr lang="en-US" altLang="en-US" sz="8000" b="0" i="1" dirty="0">
                <a:solidFill>
                  <a:schemeClr val="tx1"/>
                </a:solidFill>
              </a:rPr>
              <a:t>heterogeneity</a:t>
            </a:r>
            <a:r>
              <a:rPr lang="en-US" altLang="en-US" sz="8000" b="0" dirty="0">
                <a:solidFill>
                  <a:schemeClr val="tx1"/>
                </a:solidFill>
              </a:rPr>
              <a:t> between study results</a:t>
            </a:r>
          </a:p>
          <a:p>
            <a:pPr marL="685800" indent="-6858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en-US" sz="8000" b="0" dirty="0">
              <a:solidFill>
                <a:schemeClr val="tx1"/>
              </a:solidFill>
            </a:endParaRPr>
          </a:p>
          <a:p>
            <a:pPr marL="685800" indent="-6858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en-US" sz="7200" b="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838200" y="3582194"/>
            <a:ext cx="8686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51239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3600" b="1" dirty="0"/>
              <a:t>Random versus fixed effect models</a:t>
            </a:r>
            <a:endParaRPr lang="en-US" sz="3600" b="1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31048"/>
            <a:ext cx="10972800" cy="4197252"/>
          </a:xfrm>
        </p:spPr>
        <p:txBody>
          <a:bodyPr>
            <a:normAutofit/>
          </a:bodyPr>
          <a:lstStyle/>
          <a:p>
            <a:pPr indent="-685800" ea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600" b="0" dirty="0">
                <a:solidFill>
                  <a:schemeClr val="tx1"/>
                </a:solidFill>
              </a:rPr>
              <a:t>Neither fixed nor random effect analysis can be considered ideal.</a:t>
            </a:r>
          </a:p>
          <a:p>
            <a:pPr indent="-685800" ea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en-US" sz="2600" b="0" dirty="0">
              <a:solidFill>
                <a:schemeClr val="tx1"/>
              </a:solidFill>
            </a:endParaRPr>
          </a:p>
          <a:p>
            <a:pPr indent="-685800" ea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600" b="0" dirty="0">
                <a:solidFill>
                  <a:schemeClr val="tx1"/>
                </a:solidFill>
              </a:rPr>
              <a:t>Random effect models has been criticized on grounds that </a:t>
            </a:r>
            <a:r>
              <a:rPr lang="en-US" altLang="en-US" sz="2600" b="0" dirty="0">
                <a:solidFill>
                  <a:schemeClr val="accent2"/>
                </a:solidFill>
              </a:rPr>
              <a:t>unrealistic distributional assumption </a:t>
            </a:r>
            <a:r>
              <a:rPr lang="en-US" altLang="en-US" sz="2600" b="0" dirty="0">
                <a:solidFill>
                  <a:schemeClr val="tx1"/>
                </a:solidFill>
              </a:rPr>
              <a:t>have to be made. (very conservative)</a:t>
            </a:r>
          </a:p>
          <a:p>
            <a:pPr indent="-685800" ea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en-US" sz="2600" b="0" dirty="0">
              <a:solidFill>
                <a:schemeClr val="tx1"/>
              </a:solidFill>
            </a:endParaRPr>
          </a:p>
          <a:p>
            <a:pPr indent="-685800" ea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600" b="0" dirty="0">
                <a:solidFill>
                  <a:schemeClr val="tx1"/>
                </a:solidFill>
              </a:rPr>
              <a:t>Random effect models are consistent with the specific aim of generalization. 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endParaRPr lang="en-US" altLang="en-US" sz="26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35024" y="5678424"/>
            <a:ext cx="90708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New Roman"/>
                <a:cs typeface="Times New Roman"/>
              </a:rPr>
              <a:t>Rule of thumb: when there is heterogeneity, use random effect</a:t>
            </a:r>
          </a:p>
        </p:txBody>
      </p:sp>
    </p:spTree>
    <p:extLst>
      <p:ext uri="{BB962C8B-B14F-4D97-AF65-F5344CB8AC3E}">
        <p14:creationId xmlns:p14="http://schemas.microsoft.com/office/powerpoint/2010/main" val="638205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Source of heterogeneity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25098"/>
                  </a:schemeClr>
                </a:solidFill>
              </a14:hiddenFill>
            </a:ext>
          </a:extLst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GB" altLang="en-US" sz="2800" b="0" dirty="0">
                <a:solidFill>
                  <a:schemeClr val="tx1"/>
                </a:solidFill>
              </a:rPr>
              <a:t>Results of studies of similar interventions usually differ to some degree  </a:t>
            </a:r>
          </a:p>
          <a:p>
            <a:pPr eaLnBrk="1" hangingPunct="1">
              <a:lnSpc>
                <a:spcPct val="90000"/>
              </a:lnSpc>
            </a:pPr>
            <a:endParaRPr lang="en-GB" altLang="en-US" sz="2800" b="0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en-US" sz="2800" b="0" dirty="0">
                <a:solidFill>
                  <a:schemeClr val="tx1"/>
                </a:solidFill>
              </a:rPr>
              <a:t>Differences may be due to: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 b="0" dirty="0">
                <a:solidFill>
                  <a:schemeClr val="tx1"/>
                </a:solidFill>
              </a:rPr>
              <a:t>	- inadequate sample size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 b="0" dirty="0">
                <a:solidFill>
                  <a:schemeClr val="tx1"/>
                </a:solidFill>
              </a:rPr>
              <a:t>	- different study design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 b="0" dirty="0">
                <a:solidFill>
                  <a:schemeClr val="tx1"/>
                </a:solidFill>
              </a:rPr>
              <a:t>	- different treatment protocols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 b="0" dirty="0">
                <a:solidFill>
                  <a:schemeClr val="tx1"/>
                </a:solidFill>
              </a:rPr>
              <a:t>	- different patient follow-up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 b="0" dirty="0">
                <a:solidFill>
                  <a:schemeClr val="tx1"/>
                </a:solidFill>
              </a:rPr>
              <a:t>	- different statistical analysis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 b="0" dirty="0">
                <a:solidFill>
                  <a:schemeClr val="tx1"/>
                </a:solidFill>
              </a:rPr>
              <a:t>	- different reporting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 b="0" dirty="0">
                <a:solidFill>
                  <a:schemeClr val="tx1"/>
                </a:solidFill>
              </a:rPr>
              <a:t>	- different patient response</a:t>
            </a:r>
          </a:p>
        </p:txBody>
      </p:sp>
    </p:spTree>
    <p:extLst>
      <p:ext uri="{BB962C8B-B14F-4D97-AF65-F5344CB8AC3E}">
        <p14:creationId xmlns:p14="http://schemas.microsoft.com/office/powerpoint/2010/main" val="386784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3600" dirty="0"/>
              <a:t>Test of Homogeneity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609600" y="1566046"/>
            <a:ext cx="10972800" cy="4197252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3200" b="0" dirty="0">
                <a:solidFill>
                  <a:schemeClr val="tx1"/>
                </a:solidFill>
              </a:rPr>
              <a:t>This tests the hypothesis that observed scatter of study results is consistent with all of them estimating the same underlying effect</a:t>
            </a:r>
          </a:p>
          <a:p>
            <a:endParaRPr lang="en-US" sz="3200" b="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b="0" dirty="0">
                <a:solidFill>
                  <a:srgbClr val="FF0000"/>
                </a:solidFill>
              </a:rPr>
              <a:t>Cochran’s Q statistic </a:t>
            </a:r>
            <a:r>
              <a:rPr lang="en-US" sz="3200" b="0" dirty="0">
                <a:solidFill>
                  <a:schemeClr val="tx1"/>
                </a:solidFill>
              </a:rPr>
              <a:t>– distributed like a chi-square (DF: k-1 n of studies)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b="0" dirty="0">
                <a:solidFill>
                  <a:srgbClr val="FF0000"/>
                </a:solidFill>
              </a:rPr>
              <a:t>I</a:t>
            </a:r>
            <a:r>
              <a:rPr lang="en-US" sz="3200" b="0" baseline="30000" dirty="0">
                <a:solidFill>
                  <a:srgbClr val="FF0000"/>
                </a:solidFill>
              </a:rPr>
              <a:t>2</a:t>
            </a:r>
            <a:r>
              <a:rPr lang="en-US" sz="3200" b="0" baseline="30000" dirty="0">
                <a:solidFill>
                  <a:schemeClr val="tx1"/>
                </a:solidFill>
              </a:rPr>
              <a:t> </a:t>
            </a:r>
            <a:r>
              <a:rPr lang="en-US" sz="3200" b="0" dirty="0">
                <a:solidFill>
                  <a:schemeClr val="tx1"/>
                </a:solidFill>
              </a:rPr>
              <a:t>-</a:t>
            </a:r>
            <a:r>
              <a:rPr lang="en-US" sz="3200" b="0" baseline="30000" dirty="0">
                <a:solidFill>
                  <a:schemeClr val="tx1"/>
                </a:solidFill>
              </a:rPr>
              <a:t> </a:t>
            </a:r>
            <a:r>
              <a:rPr lang="en-US" sz="3200" b="0" dirty="0">
                <a:solidFill>
                  <a:schemeClr val="tx1"/>
                </a:solidFill>
              </a:rPr>
              <a:t>describes the percentage of variation across studies that is due to heterogeneity rather than chance</a:t>
            </a:r>
            <a:endParaRPr lang="en-US" sz="3200" b="0" baseline="30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424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Dealing with statistical heterogeneity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85800" indent="-6858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400" b="0" dirty="0">
                <a:solidFill>
                  <a:schemeClr val="tx1"/>
                </a:solidFill>
              </a:rPr>
              <a:t>The studies must be examined closely to see if the reason for their wide variation is obvious. If it’s found, the analysis can be stratified by that factor.</a:t>
            </a:r>
          </a:p>
          <a:p>
            <a:pPr marL="685800" indent="-6858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altLang="en-US" sz="2400" b="0" i="1" dirty="0">
              <a:solidFill>
                <a:schemeClr val="tx1"/>
              </a:solidFill>
            </a:endParaRPr>
          </a:p>
          <a:p>
            <a:pPr marL="685800" indent="-6858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400" b="0" i="1" dirty="0">
                <a:solidFill>
                  <a:schemeClr val="tx1"/>
                </a:solidFill>
              </a:rPr>
              <a:t>Subgroup analysis</a:t>
            </a:r>
          </a:p>
          <a:p>
            <a:pPr marL="685800" indent="-6858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400" b="0" i="1" dirty="0">
                <a:solidFill>
                  <a:schemeClr val="tx1"/>
                </a:solidFill>
              </a:rPr>
              <a:t>Sensitivity analysis / Exclusion of study</a:t>
            </a:r>
          </a:p>
          <a:p>
            <a:pPr marL="685800" indent="-6858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400" b="0" i="1" dirty="0">
                <a:solidFill>
                  <a:schemeClr val="tx1"/>
                </a:solidFill>
              </a:rPr>
              <a:t>Choose another scale</a:t>
            </a:r>
          </a:p>
          <a:p>
            <a:pPr marL="685800" indent="-6858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altLang="en-US" sz="2400" b="0" dirty="0">
              <a:solidFill>
                <a:schemeClr val="tx1"/>
              </a:solidFill>
            </a:endParaRPr>
          </a:p>
          <a:p>
            <a:pPr marL="685800" indent="-6858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400" b="0" dirty="0">
                <a:solidFill>
                  <a:schemeClr val="tx1"/>
                </a:solidFill>
              </a:rPr>
              <a:t> </a:t>
            </a:r>
            <a:r>
              <a:rPr lang="en-US" altLang="en-US" sz="2400" b="0" i="1" dirty="0">
                <a:solidFill>
                  <a:schemeClr val="tx1"/>
                </a:solidFill>
              </a:rPr>
              <a:t>Random effect model</a:t>
            </a:r>
          </a:p>
          <a:p>
            <a:pPr marL="685800" indent="-6858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400" b="0" i="1" dirty="0">
                <a:solidFill>
                  <a:schemeClr val="tx1"/>
                </a:solidFill>
              </a:rPr>
              <a:t>Meta-regression</a:t>
            </a:r>
          </a:p>
          <a:p>
            <a:pPr marL="685800" indent="-6858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400" b="0" i="1" dirty="0">
                <a:solidFill>
                  <a:schemeClr val="tx1"/>
                </a:solidFill>
              </a:rPr>
              <a:t>Credibility limits</a:t>
            </a:r>
            <a:endParaRPr lang="en-US" altLang="en-US" sz="24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394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76" y="875009"/>
            <a:ext cx="2471928" cy="1767607"/>
          </a:xfrm>
        </p:spPr>
        <p:txBody>
          <a:bodyPr>
            <a:normAutofit/>
          </a:bodyPr>
          <a:lstStyle/>
          <a:p>
            <a:r>
              <a:rPr lang="en-US" dirty="0"/>
              <a:t>EXAMPLE OF STATISTICAL HETEROGENEITY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2960" y="311849"/>
            <a:ext cx="8490767" cy="622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18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Heterogeneity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574151" y="1739782"/>
            <a:ext cx="7626350" cy="4351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68880" y="5093208"/>
            <a:ext cx="1911096" cy="5669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965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Bias In Meta-analysis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8434" y="1724414"/>
            <a:ext cx="10972800" cy="352424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25098"/>
                  </a:schemeClr>
                </a:solidFill>
              </a14:hiddenFill>
            </a:ext>
          </a:extLst>
        </p:spPr>
        <p:txBody>
          <a:bodyPr>
            <a:normAutofit/>
          </a:bodyPr>
          <a:lstStyle/>
          <a:p>
            <a:pPr marL="571500" indent="-5715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en-US" sz="2400" b="0" dirty="0">
                <a:solidFill>
                  <a:schemeClr val="tx1"/>
                </a:solidFill>
              </a:rPr>
              <a:t>English language bias </a:t>
            </a:r>
          </a:p>
          <a:p>
            <a:pPr marL="571500" indent="-5715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en-US" sz="2400" b="0" dirty="0">
                <a:solidFill>
                  <a:schemeClr val="tx1"/>
                </a:solidFill>
              </a:rPr>
              <a:t>Database bias</a:t>
            </a:r>
          </a:p>
          <a:p>
            <a:pPr marL="571500" indent="-5715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en-US" sz="2400" b="0" dirty="0">
                <a:solidFill>
                  <a:schemeClr val="tx1"/>
                </a:solidFill>
              </a:rPr>
              <a:t>Publication bias</a:t>
            </a:r>
          </a:p>
          <a:p>
            <a:pPr marL="571500" indent="-5715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en-US" sz="2400" b="0" dirty="0">
                <a:solidFill>
                  <a:schemeClr val="tx1"/>
                </a:solidFill>
              </a:rPr>
              <a:t>Bias in reporting of data </a:t>
            </a:r>
          </a:p>
          <a:p>
            <a:pPr marL="571500" indent="-5715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en-US" sz="2400" b="0" dirty="0">
                <a:solidFill>
                  <a:schemeClr val="tx1"/>
                </a:solidFill>
              </a:rPr>
              <a:t>Citation bias/Multiple publication bias</a:t>
            </a:r>
          </a:p>
          <a:p>
            <a:pPr marL="571500" indent="-5715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en-US" sz="2400" b="0" dirty="0">
                <a:solidFill>
                  <a:schemeClr val="tx1"/>
                </a:solidFill>
              </a:rPr>
              <a:t>Sample size</a:t>
            </a:r>
          </a:p>
        </p:txBody>
      </p:sp>
    </p:spTree>
    <p:extLst>
      <p:ext uri="{BB962C8B-B14F-4D97-AF65-F5344CB8AC3E}">
        <p14:creationId xmlns:p14="http://schemas.microsoft.com/office/powerpoint/2010/main" val="1582988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Publication Bias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en-US" sz="2800" b="0" dirty="0">
                <a:solidFill>
                  <a:schemeClr val="tx1"/>
                </a:solidFill>
              </a:rPr>
              <a:t>The results of a meta-analysis may be biased if the included studies are a biased sample of studies in general.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en-US" sz="2800" b="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en-US" sz="2800" b="0" dirty="0">
                <a:solidFill>
                  <a:schemeClr val="tx1"/>
                </a:solidFill>
              </a:rPr>
              <a:t>The classic form of this problem is publication bias, a tendency of journals to accept preferentially papers reporting an association over papers reporting no association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402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685800" indent="-6858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800" b="0" dirty="0">
                <a:solidFill>
                  <a:schemeClr val="tx1"/>
                </a:solidFill>
              </a:rPr>
              <a:t>If such a bias is operating, a meta-analysis based on only published reports will yield results biased away from the null.</a:t>
            </a:r>
          </a:p>
          <a:p>
            <a:pPr marL="685800" indent="-6858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en-US" sz="2800" b="0" dirty="0">
              <a:solidFill>
                <a:schemeClr val="tx1"/>
              </a:solidFill>
            </a:endParaRPr>
          </a:p>
          <a:p>
            <a:pPr marL="685800" indent="-6858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800" b="0" dirty="0">
                <a:solidFill>
                  <a:schemeClr val="tx1"/>
                </a:solidFill>
              </a:rPr>
              <a:t>Because small studies tend to display more publication bias, some authors attempt to avoid or minimize the problem by excluding studies below a certain size.</a:t>
            </a:r>
          </a:p>
          <a:p>
            <a:pPr marL="685800" indent="-6858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2920" y="512064"/>
            <a:ext cx="10945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Times New Roman"/>
                <a:ea typeface="+mj-ea"/>
                <a:cs typeface="Times New Roman"/>
              </a:rPr>
              <a:t>HOW TO DEAL WITH PUBLICATION BIAS</a:t>
            </a:r>
          </a:p>
        </p:txBody>
      </p:sp>
    </p:spTree>
    <p:extLst>
      <p:ext uri="{BB962C8B-B14F-4D97-AF65-F5344CB8AC3E}">
        <p14:creationId xmlns:p14="http://schemas.microsoft.com/office/powerpoint/2010/main" val="2766750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Funnel Plots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25098"/>
                  </a:schemeClr>
                </a:solidFill>
              </a14:hiddenFill>
            </a:ext>
          </a:extLst>
        </p:spPr>
        <p:txBody>
          <a:bodyPr>
            <a:noAutofit/>
          </a:bodyPr>
          <a:lstStyle/>
          <a:p>
            <a:pPr marL="685800" indent="-6858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b="0" dirty="0">
                <a:solidFill>
                  <a:schemeClr val="tx1"/>
                </a:solidFill>
              </a:rPr>
              <a:t>Some meta-analyses present the effect magnitude of all the studies as a funnel plot, to address the issue of </a:t>
            </a:r>
            <a:r>
              <a:rPr lang="en-US" altLang="en-US" sz="3200" b="0" dirty="0">
                <a:solidFill>
                  <a:srgbClr val="FF0000"/>
                </a:solidFill>
              </a:rPr>
              <a:t>publication bias</a:t>
            </a:r>
            <a:r>
              <a:rPr lang="en-US" altLang="en-US" sz="3200" b="0" dirty="0">
                <a:solidFill>
                  <a:schemeClr val="tx1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n-US" altLang="en-US" sz="3200" b="0" dirty="0">
              <a:solidFill>
                <a:schemeClr val="tx1"/>
              </a:solidFill>
            </a:endParaRPr>
          </a:p>
          <a:p>
            <a:pPr marL="685800" indent="-6858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dirty="0"/>
              <a:t>A plot of 1/(standard error) vs effect magnitude has an inverted funnel shape</a:t>
            </a:r>
          </a:p>
          <a:p>
            <a:pPr>
              <a:lnSpc>
                <a:spcPct val="90000"/>
              </a:lnSpc>
            </a:pPr>
            <a:endParaRPr lang="en-US" altLang="en-US" sz="3200" b="0" dirty="0">
              <a:solidFill>
                <a:schemeClr val="tx1"/>
              </a:solidFill>
            </a:endParaRPr>
          </a:p>
          <a:p>
            <a:pPr marL="685800" indent="-6858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b="0" dirty="0">
                <a:solidFill>
                  <a:schemeClr val="tx1"/>
                </a:solidFill>
              </a:rPr>
              <a:t>Asymmetry in the plot can indicate non-significant studies that weren’t published.</a:t>
            </a:r>
          </a:p>
        </p:txBody>
      </p:sp>
    </p:spTree>
    <p:extLst>
      <p:ext uri="{BB962C8B-B14F-4D97-AF65-F5344CB8AC3E}">
        <p14:creationId xmlns:p14="http://schemas.microsoft.com/office/powerpoint/2010/main" val="3932488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Symmetrical funnel plot</a:t>
            </a:r>
          </a:p>
        </p:txBody>
      </p:sp>
      <p:pic>
        <p:nvPicPr>
          <p:cNvPr id="3074" name="Picture 2" descr="Figure1">
            <a:hlinkClick r:id="rId2" tooltip="Fig 1 Example of symmetrical funnel plot. The outer dashed lines indicate the triangular region within which 95% of studies are expected to lie in the absence of both biases and heterogeneity (fixed effect summary log odds ratio±1.96×standard error of summary log odds ratio). The solid vertical line corresponds to no intervention effect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781" y="1611290"/>
            <a:ext cx="5259392" cy="320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/>
          <p:cNvSpPr/>
          <p:nvPr/>
        </p:nvSpPr>
        <p:spPr>
          <a:xfrm>
            <a:off x="222888" y="5364760"/>
            <a:ext cx="9890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33333"/>
                </a:solidFill>
                <a:effectLst/>
              </a:rPr>
              <a:t>The outer dashed lines indicate the triangular region within which 95% of studies are expected to lie in the absence of both biases and heterogeneity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241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Asymmetrical Funnel Plot</a:t>
            </a:r>
          </a:p>
        </p:txBody>
      </p:sp>
      <p:pic>
        <p:nvPicPr>
          <p:cNvPr id="2050" name="Picture 2" descr="Figure2">
            <a:hlinkClick r:id="rId2" tooltip="Fig 2 Illustration of funnel plot asymmetry due to heterogeneity, in the form of three distinct subgroups of studies. Funnel plot including all studies (top left) shows clear asymmetry (P&amp;lt;0.001 from Egger test for funnel plot asymmetry). P values for each subgroup are all &amp;gt;0.49.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512" y="2011362"/>
            <a:ext cx="7498271" cy="444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626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/>
              <a:t>Measures of Funnel Plot Asymmetry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400" b="0" dirty="0">
                <a:solidFill>
                  <a:schemeClr val="tx1"/>
                </a:solidFill>
              </a:rPr>
              <a:t>A rank correlation test</a:t>
            </a:r>
          </a:p>
          <a:p>
            <a:pPr marL="571500" indent="-571500" eaLnBrk="1" hangingPunct="1">
              <a:buFont typeface="Arial" panose="020B0604020202020204" pitchFamily="34" charset="0"/>
              <a:buChar char="•"/>
            </a:pPr>
            <a:r>
              <a:rPr lang="en-US" altLang="en-US" sz="2400" b="0" dirty="0">
                <a:solidFill>
                  <a:schemeClr val="tx1"/>
                </a:solidFill>
              </a:rPr>
              <a:t>   This method is based on association between the size of effect estimates and their variance. If publication bias is present, a positive correlation between effect size and variance emerges because the variance of the estimates from smaller studies will  be large.</a:t>
            </a:r>
          </a:p>
        </p:txBody>
      </p:sp>
    </p:spTree>
    <p:extLst>
      <p:ext uri="{BB962C8B-B14F-4D97-AF65-F5344CB8AC3E}">
        <p14:creationId xmlns:p14="http://schemas.microsoft.com/office/powerpoint/2010/main" val="8297210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A6C51F-0E8E-4590-891B-92A1AB7B1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9834"/>
            <a:ext cx="12192000" cy="42061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520EE6-8AFB-4EE4-97F3-211F16E0F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4" y="983843"/>
            <a:ext cx="10282066" cy="5929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ABA1C4-650D-4D37-9035-BF89B00DD1DE}"/>
              </a:ext>
            </a:extLst>
          </p:cNvPr>
          <p:cNvSpPr txBox="1"/>
          <p:nvPr/>
        </p:nvSpPr>
        <p:spPr>
          <a:xfrm>
            <a:off x="980184" y="506538"/>
            <a:ext cx="1407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Read in code</a:t>
            </a:r>
          </a:p>
        </p:txBody>
      </p:sp>
    </p:spTree>
    <p:extLst>
      <p:ext uri="{BB962C8B-B14F-4D97-AF65-F5344CB8AC3E}">
        <p14:creationId xmlns:p14="http://schemas.microsoft.com/office/powerpoint/2010/main" val="287035501"/>
      </p:ext>
    </p:extLst>
  </p:cSld>
  <p:clrMapOvr>
    <a:masterClrMapping/>
  </p:clrMapOvr>
</p:sld>
</file>

<file path=ppt/theme/theme1.xml><?xml version="1.0" encoding="utf-8"?>
<a:theme xmlns:a="http://schemas.openxmlformats.org/drawingml/2006/main" name="MountSinai">
  <a:themeElements>
    <a:clrScheme name="Mount Sinai">
      <a:dk1>
        <a:srgbClr val="000000"/>
      </a:dk1>
      <a:lt1>
        <a:srgbClr val="FFFFFF"/>
      </a:lt1>
      <a:dk2>
        <a:srgbClr val="221F72"/>
      </a:dk2>
      <a:lt2>
        <a:srgbClr val="FFFFFF"/>
      </a:lt2>
      <a:accent1>
        <a:srgbClr val="00AEEF"/>
      </a:accent1>
      <a:accent2>
        <a:srgbClr val="D80B8C"/>
      </a:accent2>
      <a:accent3>
        <a:srgbClr val="221F72"/>
      </a:accent3>
      <a:accent4>
        <a:srgbClr val="B2B3B2"/>
      </a:accent4>
      <a:accent5>
        <a:srgbClr val="DDDEDD"/>
      </a:accent5>
      <a:accent6>
        <a:srgbClr val="00B9F2"/>
      </a:accent6>
      <a:hlink>
        <a:srgbClr val="767776"/>
      </a:hlink>
      <a:folHlink>
        <a:srgbClr val="777877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1435</TotalTime>
  <Words>975</Words>
  <Application>Microsoft Office PowerPoint</Application>
  <PresentationFormat>Widescreen</PresentationFormat>
  <Paragraphs>120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Lucida Bright</vt:lpstr>
      <vt:lpstr>Lucida Grande</vt:lpstr>
      <vt:lpstr>Times New Roman</vt:lpstr>
      <vt:lpstr>MountSinai</vt:lpstr>
      <vt:lpstr>8. Meta-analysis Statistical Analysis </vt:lpstr>
      <vt:lpstr>PowerPoint Presentation</vt:lpstr>
      <vt:lpstr>Main magnitude of effects</vt:lpstr>
      <vt:lpstr>Statistical concepts</vt:lpstr>
      <vt:lpstr>Statistical concepts</vt:lpstr>
      <vt:lpstr>Forest plot</vt:lpstr>
      <vt:lpstr>Forest Plot</vt:lpstr>
      <vt:lpstr>PowerPoint Presentation</vt:lpstr>
      <vt:lpstr>Random versus fixed effect models</vt:lpstr>
      <vt:lpstr>Source of heterogeneity</vt:lpstr>
      <vt:lpstr>Test of Homogeneity</vt:lpstr>
      <vt:lpstr>Dealing with statistical heterogeneity</vt:lpstr>
      <vt:lpstr>EXAMPLE OF STATISTICAL HETEROGENEITY</vt:lpstr>
      <vt:lpstr>Heterogeneity</vt:lpstr>
      <vt:lpstr>Bias In Meta-analysis</vt:lpstr>
      <vt:lpstr>Publication Bias</vt:lpstr>
      <vt:lpstr>PowerPoint Presentation</vt:lpstr>
      <vt:lpstr>Funnel Plots</vt:lpstr>
      <vt:lpstr>Symmetrical funnel plot</vt:lpstr>
      <vt:lpstr>Asymmetrical Funnel Plot</vt:lpstr>
      <vt:lpstr>Measures of Funnel Plot Asymmetry</vt:lpstr>
      <vt:lpstr>PowerPoint Presentation</vt:lpstr>
    </vt:vector>
  </TitlesOfParts>
  <Company>The Mount Sinai Health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Taioli, Emanuela</dc:creator>
  <cp:lastModifiedBy>Stephanie Tuminello</cp:lastModifiedBy>
  <cp:revision>25</cp:revision>
  <dcterms:created xsi:type="dcterms:W3CDTF">2020-10-26T14:32:12Z</dcterms:created>
  <dcterms:modified xsi:type="dcterms:W3CDTF">2020-10-30T16:31:52Z</dcterms:modified>
</cp:coreProperties>
</file>