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1"/>
  </p:sldMasterIdLst>
  <p:notesMasterIdLst>
    <p:notesMasterId r:id="rId13"/>
  </p:notesMasterIdLst>
  <p:handoutMasterIdLst>
    <p:handoutMasterId r:id="rId14"/>
  </p:handoutMasterIdLst>
  <p:sldIdLst>
    <p:sldId id="263" r:id="rId2"/>
    <p:sldId id="296" r:id="rId3"/>
    <p:sldId id="297" r:id="rId4"/>
    <p:sldId id="298" r:id="rId5"/>
    <p:sldId id="301" r:id="rId6"/>
    <p:sldId id="309" r:id="rId7"/>
    <p:sldId id="299" r:id="rId8"/>
    <p:sldId id="305" r:id="rId9"/>
    <p:sldId id="306" r:id="rId10"/>
    <p:sldId id="303" r:id="rId11"/>
    <p:sldId id="308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52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gerwen, Maaike" initials="VM" lastIdx="12" clrIdx="0">
    <p:extLst/>
  </p:cmAuthor>
  <p:cmAuthor id="2" name="Alsen, Mathilda" initials="AM" lastIdx="1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03EF"/>
    <a:srgbClr val="B216A7"/>
    <a:srgbClr val="D2D2D2"/>
    <a:srgbClr val="BDBDBD"/>
    <a:srgbClr val="A7A7A7"/>
    <a:srgbClr val="8ED8F8"/>
    <a:srgbClr val="BCBAD6"/>
    <a:srgbClr val="D80B8C"/>
    <a:srgbClr val="E384B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728" autoAdjust="0"/>
    <p:restoredTop sz="83804" autoAdjust="0"/>
  </p:normalViewPr>
  <p:slideViewPr>
    <p:cSldViewPr snapToGrid="0" snapToObjects="1">
      <p:cViewPr>
        <p:scale>
          <a:sx n="87" d="100"/>
          <a:sy n="87" d="100"/>
        </p:scale>
        <p:origin x="312" y="384"/>
      </p:cViewPr>
      <p:guideLst>
        <p:guide orient="horz" pos="2495"/>
        <p:guide pos="5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35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7" y="0"/>
            <a:ext cx="929039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9083" y="3536687"/>
            <a:ext cx="962993" cy="1338489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3969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298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S_Powerpoint_Opt1-5.jpg"/>
          <p:cNvPicPr>
            <a:picLocks noChangeAspect="1"/>
          </p:cNvPicPr>
          <p:nvPr userDrawn="1"/>
        </p:nvPicPr>
        <p:blipFill rotWithShape="1">
          <a:blip r:embed="rId2"/>
          <a:srcRect r="981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0A198-6888-F548-AC25-D27FE505F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9FABB-F72F-0448-87B6-3441F362A0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14"/>
          <a:stretch/>
        </p:blipFill>
        <p:spPr>
          <a:xfrm>
            <a:off x="-1088335" y="0"/>
            <a:ext cx="10232335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bg1"/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D8C06-D9D6-174C-AD56-BDCF9953C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92B5-FFED-094E-AC29-74204DB12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900"/>
              </a:lnSpc>
              <a:buNone/>
              <a:defRPr sz="382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DAC288-6A69-694F-AEEF-A7FAC385D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150"/>
              </a:lnSpc>
              <a:buNone/>
              <a:defRPr sz="27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BAE22-E8EB-394C-9EEC-E9614012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>
            <a:lvl1pPr marL="260604" indent="-260604">
              <a:lnSpc>
                <a:spcPts val="1725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928D-DE5F-6341-99DF-FD238278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725"/>
              </a:lnSpc>
              <a:spcBef>
                <a:spcPts val="0"/>
              </a:spcBef>
              <a:buNone/>
              <a:defRPr sz="1275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E412D-61EC-A14F-B4D5-9D2D971C4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05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134C4-CF8B-1B4E-868D-6852181A9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028699"/>
            <a:ext cx="8229600" cy="360045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1DD04F-A58E-0C46-BD0C-07A67AA79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435101"/>
            <a:ext cx="8229600" cy="319404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877825"/>
            <a:ext cx="8229600" cy="557276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D9162A-FBEB-A942-ADD9-344F2FA09A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1988820"/>
            <a:ext cx="352044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1" y="877824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1988820"/>
            <a:ext cx="352044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7" y="857250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0EE92-59E1-274A-8C39-F98C61423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27073"/>
            <a:ext cx="8229600" cy="46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Mount Sinai / Presentation Name / Date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15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192024" indent="-260604" algn="l" defTabSz="342900" rtl="0" eaLnBrk="1" latinLnBrk="0" hangingPunct="1">
        <a:spcBef>
          <a:spcPct val="20000"/>
        </a:spcBef>
        <a:buSzPct val="70000"/>
        <a:buFont typeface="Lucida Grande"/>
        <a:buChar char="▶"/>
        <a:defRPr sz="13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9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7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8.png"/><Relationship Id="rId4" Type="http://schemas.openxmlformats.org/officeDocument/2006/relationships/hyperlink" Target="mailto:mathilda.alsen@mountsinai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Quality Assessment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364828"/>
            <a:ext cx="4681000" cy="2339374"/>
          </a:xfrm>
        </p:spPr>
        <p:txBody>
          <a:bodyPr/>
          <a:lstStyle/>
          <a:p>
            <a:r>
              <a:rPr lang="en-US" dirty="0" smtClean="0"/>
              <a:t>Mathilda Alsen, MPH</a:t>
            </a:r>
          </a:p>
          <a:p>
            <a:r>
              <a:rPr lang="en-US" dirty="0" smtClean="0"/>
              <a:t>Christina Gillezeau, MPH</a:t>
            </a:r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11"/>
    </mc:Choice>
    <mc:Fallback xmlns="">
      <p:transition spd="slow" advTm="14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a Quality Assessment?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An important step to evaluate the quality of studies in the meta-analysis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Distinguish between good and poor quality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Not all studies are of the same quality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But judgment of study quality can be subjective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There are several standardized tools that can help provide a clear and objective way to assess study quality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By utilizing a quality assessment tool, you can do a subgroup analysis or adjust for study quality during </a:t>
            </a:r>
            <a:r>
              <a:rPr lang="en-US" sz="1400" dirty="0" smtClean="0"/>
              <a:t>meta-analysis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The NIH provides a list of resources</a:t>
            </a:r>
            <a:endParaRPr lang="en-US" sz="875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3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48"/>
    </mc:Choice>
    <mc:Fallback xmlns="">
      <p:transition spd="slow" advTm="70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Tools for Quality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Checklists/Scales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 smtClean="0"/>
              <a:t>Simple yes/no to whether specific attributes are present in the study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smtClean="0"/>
              <a:t>Components of quality are scored and combined to give a summary score</a:t>
            </a:r>
          </a:p>
          <a:p>
            <a:pPr marL="0" indent="0"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Domain-based evaluation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 smtClean="0"/>
              <a:t>Critical assessments made for assessing risk of bias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smtClean="0"/>
              <a:t>Cochrane Collaborative</a:t>
            </a:r>
            <a:endParaRPr lang="en-US" sz="1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64"/>
    </mc:Choice>
    <mc:Fallback xmlns="">
      <p:transition spd="slow" advTm="49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Checklists and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795951"/>
            <a:ext cx="8229600" cy="38404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Many types of checklists available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A 1995 study reviewed available scales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 smtClean="0"/>
              <a:t>		- 34 scales and checklists found range of 3-57 questions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 smtClean="0"/>
              <a:t>		- Can take 10-45 minutes per study</a:t>
            </a:r>
            <a:endParaRPr lang="en-US" sz="12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Common Examples: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 smtClean="0"/>
              <a:t>		- AMSTAR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 smtClean="0"/>
              <a:t>		- JADAD </a:t>
            </a:r>
            <a:r>
              <a:rPr lang="en-US" sz="1200" dirty="0"/>
              <a:t>SCALE for Reporting </a:t>
            </a:r>
            <a:r>
              <a:rPr lang="en-US" sz="1200" dirty="0" smtClean="0"/>
              <a:t>Randomized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/>
              <a:t>		 </a:t>
            </a:r>
            <a:r>
              <a:rPr lang="en-US" sz="1200" dirty="0" smtClean="0"/>
              <a:t>  Control Trials</a:t>
            </a: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 smtClean="0"/>
              <a:t>		- Newcastle-Ottawa </a:t>
            </a:r>
            <a:r>
              <a:rPr lang="en-US" sz="1200" dirty="0"/>
              <a:t>Scale (NOS) for Assessing </a:t>
            </a:r>
            <a:endParaRPr lang="en-US" sz="12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/>
              <a:t>	</a:t>
            </a:r>
            <a:r>
              <a:rPr lang="en-US" sz="1200" dirty="0" smtClean="0"/>
              <a:t>	   the </a:t>
            </a:r>
            <a:r>
              <a:rPr lang="en-US" sz="1200" dirty="0"/>
              <a:t>Quality </a:t>
            </a:r>
            <a:r>
              <a:rPr lang="en-US" sz="1200" dirty="0" smtClean="0"/>
              <a:t>of </a:t>
            </a:r>
            <a:r>
              <a:rPr lang="en-US" sz="1200" dirty="0"/>
              <a:t> </a:t>
            </a:r>
            <a:r>
              <a:rPr lang="en-US" sz="1200" dirty="0" smtClean="0"/>
              <a:t>Nonrandomized Studies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 smtClean="0"/>
              <a:t>	Other examples: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/>
              <a:t>	</a:t>
            </a:r>
            <a:r>
              <a:rPr lang="en-US" sz="1200" dirty="0" smtClean="0"/>
              <a:t>	- STROBE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dirty="0"/>
              <a:t>	</a:t>
            </a:r>
            <a:r>
              <a:rPr lang="en-US" sz="1200" dirty="0" smtClean="0"/>
              <a:t>	- CASP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Sometimes particular diseases might have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 smtClean="0"/>
              <a:t>      published checklists from other studies</a:t>
            </a:r>
            <a:endParaRPr lang="en-US" sz="875" dirty="0"/>
          </a:p>
          <a:p>
            <a:pPr marL="0" indent="0">
              <a:lnSpc>
                <a:spcPct val="100000"/>
              </a:lnSpc>
              <a:buNone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1028" name="Picture 4" descr="https://lh4.googleusercontent.com/kw6dbXZ3UrLjajBgwbKWAJE_HVcsbyd_j73bWJQ4aH-DwkwjxS6g6b5PqSE4KsuVYKNEmz7Xdcm0XdFVUPjM1EtBxr0M4o5rUbeKYzfqqECtSFtzGlCLgv5QRaG_UILwbpam0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20" y="1737360"/>
            <a:ext cx="4181022" cy="241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8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83"/>
    </mc:Choice>
    <mc:Fallback xmlns="">
      <p:transition spd="slow" advTm="137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Cochrane Collaboration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734523"/>
            <a:ext cx="7726680" cy="212758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Asks for researcher to evaluate the likelihood of bias in the study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mtClean="0"/>
              <a:t>Also describe the specific method used in the study</a:t>
            </a:r>
            <a:endParaRPr lang="en-US" dirty="0"/>
          </a:p>
        </p:txBody>
      </p:sp>
      <p:pic>
        <p:nvPicPr>
          <p:cNvPr id="1026" name="Picture 2" descr="https://lh3.googleusercontent.com/xoms43RQ-Iumse5olrdYStPAfdEtfxnXD0_5U4r9Ps5O6asGJupxKR1WOATKBoTP6xTFf8OjwXQ58Xq8zyqZloQmQOf0qL5RpoJl37oUq-ZEYr0uARg3JjxIRA2L-dpwKpOVz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98" y="1683991"/>
            <a:ext cx="4864361" cy="300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7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11"/>
    </mc:Choice>
    <mc:Fallback xmlns="">
      <p:transition spd="slow" advTm="100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Cochrane Collaboration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404"/>
            <a:ext cx="4575869" cy="304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15" y="1534136"/>
            <a:ext cx="3663696" cy="1365504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5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55"/>
    </mc:Choice>
    <mc:Fallback xmlns="">
      <p:transition spd="slow" advTm="48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Specific Checklist Example</a:t>
            </a:r>
            <a:endParaRPr lang="en-US" dirty="0"/>
          </a:p>
        </p:txBody>
      </p:sp>
      <p:pic>
        <p:nvPicPr>
          <p:cNvPr id="4" name="Google Shape;816;p80"/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73046" y="795951"/>
            <a:ext cx="4213274" cy="3788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32"/>
    </mc:Choice>
    <mc:Fallback xmlns="">
      <p:transition spd="slow" advTm="61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Article Quality in Manuscripts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1106126"/>
            <a:ext cx="5212172" cy="314750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617" y="1535602"/>
            <a:ext cx="3510116" cy="2288551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956"/>
    </mc:Choice>
    <mc:Fallback xmlns="">
      <p:transition spd="slow" advTm="72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Article Quality in Manuscripts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795951"/>
            <a:ext cx="8229600" cy="3840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Newcastle-Ottawa Scale (NOS) for Assessing the Quality of  Nonrandomized Studies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73038"/>
            <a:ext cx="3618548" cy="34633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61354"/>
            <a:ext cx="3119119" cy="3664646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4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48"/>
    </mc:Choice>
    <mc:Fallback xmlns="">
      <p:transition spd="slow" advTm="55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Two researchers will need to review each study and rate it independently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After two researchers have reviewed, they can either discuss discrepancies or have a third reviewer come in and reconcile any differences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sz="1400" dirty="0" smtClean="0"/>
              <a:t>Can either be done by overall score or by question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Allows for stratification by quality during the analysis phase 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4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53"/>
    </mc:Choice>
    <mc:Fallback xmlns="">
      <p:transition spd="slow" advTm="40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843280"/>
            <a:ext cx="7772400" cy="3119119"/>
          </a:xfrm>
        </p:spPr>
        <p:txBody>
          <a:bodyPr/>
          <a:lstStyle/>
          <a:p>
            <a:pPr algn="ctr"/>
            <a:r>
              <a:rPr lang="en-US" dirty="0" smtClean="0"/>
              <a:t>Thank you!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Questions?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000" dirty="0" smtClean="0">
                <a:hlinkClick r:id="rId4"/>
              </a:rPr>
              <a:t>mathilda.alsen@mountsinai.org</a:t>
            </a:r>
            <a:r>
              <a:rPr lang="en-US" sz="20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2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73"/>
    </mc:Choice>
    <mc:Fallback xmlns="">
      <p:transition spd="slow" advTm="19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5733</TotalTime>
  <Words>362</Words>
  <Application>Microsoft Office PowerPoint</Application>
  <PresentationFormat>On-screen Show (16:9)</PresentationFormat>
  <Paragraphs>49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Lucida Grande</vt:lpstr>
      <vt:lpstr>Times New Roman</vt:lpstr>
      <vt:lpstr>MountSinai</vt:lpstr>
      <vt:lpstr>Quality Assessment </vt:lpstr>
      <vt:lpstr>Why Do a Quality Assessment? </vt:lpstr>
      <vt:lpstr>Types of Tools for Quality Assessments</vt:lpstr>
      <vt:lpstr>Checklists and Scales</vt:lpstr>
      <vt:lpstr>The Cochrane Collaboration </vt:lpstr>
      <vt:lpstr>The Cochrane Collaboration</vt:lpstr>
      <vt:lpstr>Disease Specific Checklist Example</vt:lpstr>
      <vt:lpstr>Reporting Article Quality in Manuscripts</vt:lpstr>
      <vt:lpstr>Reporting Article Quality in Manuscripts</vt:lpstr>
      <vt:lpstr>Best Practices</vt:lpstr>
      <vt:lpstr>Thank you!   Questions?   mathilda.alsen@mountsinai.org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Alsen, Mathilda</cp:lastModifiedBy>
  <cp:revision>121</cp:revision>
  <dcterms:created xsi:type="dcterms:W3CDTF">2018-04-09T14:53:48Z</dcterms:created>
  <dcterms:modified xsi:type="dcterms:W3CDTF">2021-10-30T00:29:22Z</dcterms:modified>
</cp:coreProperties>
</file>