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3C9E1-B14B-45F1-924D-873410941A5D}" type="datetimeFigureOut">
              <a:rPr lang="en-US" smtClean="0"/>
              <a:t>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04B71-55B9-4715-AA18-A15E19E80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2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1389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3" name="Google Shape;693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7312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694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2" name="Google Shape;742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43" name="Google Shape;743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5906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9" name="Google Shape;749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50" name="Google Shape;750;p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1828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6" name="Google Shape;756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57" name="Google Shape;757;p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6182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3" name="Google Shape;763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64" name="Google Shape;764;p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2937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0" name="Google Shape;770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71" name="Google Shape;771;p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4694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0" name="Google Shape;770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771" name="Google Shape;771;p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1744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9836" y="0"/>
            <a:ext cx="123871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95"/>
          <p:cNvSpPr txBox="1">
            <a:spLocks noGrp="1"/>
          </p:cNvSpPr>
          <p:nvPr>
            <p:ph type="ctrTitle"/>
          </p:nvPr>
        </p:nvSpPr>
        <p:spPr>
          <a:xfrm>
            <a:off x="914401" y="1435315"/>
            <a:ext cx="7702633" cy="214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imes New Roman"/>
              <a:buNone/>
              <a:defRPr sz="45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5"/>
          <p:cNvSpPr txBox="1">
            <a:spLocks noGrp="1"/>
          </p:cNvSpPr>
          <p:nvPr>
            <p:ph type="subTitle" idx="1"/>
          </p:nvPr>
        </p:nvSpPr>
        <p:spPr>
          <a:xfrm>
            <a:off x="914400" y="3705734"/>
            <a:ext cx="6241333" cy="179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7391"/>
              </a:lnSpc>
              <a:spcBef>
                <a:spcPts val="460"/>
              </a:spcBef>
              <a:spcAft>
                <a:spcPts val="0"/>
              </a:spcAft>
              <a:buClr>
                <a:srgbClr val="FFFFFF"/>
              </a:buClr>
              <a:buSzPts val="1208"/>
              <a:buNone/>
              <a:defRPr sz="2300">
                <a:solidFill>
                  <a:srgbClr val="FFFFFF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7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18" name="Google Shape;18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65445" y="4715583"/>
            <a:ext cx="1283991" cy="17846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5668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53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96" descr="MS_Powerpoint_Opt1-5.jpg"/>
          <p:cNvPicPr preferRelativeResize="0"/>
          <p:nvPr/>
        </p:nvPicPr>
        <p:blipFill rotWithShape="1">
          <a:blip r:embed="rId2">
            <a:alphaModFix/>
          </a:blip>
          <a:srcRect r="9614"/>
          <a:stretch/>
        </p:blipFill>
        <p:spPr>
          <a:xfrm>
            <a:off x="-1451113" y="0"/>
            <a:ext cx="136431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96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75"/>
              <a:buFont typeface="Times New Roman"/>
              <a:buNone/>
              <a:defRPr sz="29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6"/>
          <p:cNvSpPr txBox="1">
            <a:spLocks noGrp="1"/>
          </p:cNvSpPr>
          <p:nvPr>
            <p:ph type="body" idx="1"/>
          </p:nvPr>
        </p:nvSpPr>
        <p:spPr>
          <a:xfrm>
            <a:off x="609600" y="1493585"/>
            <a:ext cx="10972800" cy="4688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0838" algn="l">
              <a:lnSpc>
                <a:spcPct val="150000"/>
              </a:lnSpc>
              <a:spcBef>
                <a:spcPts val="460"/>
              </a:spcBef>
              <a:spcAft>
                <a:spcPts val="0"/>
              </a:spcAft>
              <a:buClr>
                <a:schemeClr val="lt1"/>
              </a:buClr>
              <a:buSzPts val="1725"/>
              <a:buFont typeface="Arial"/>
              <a:buAutoNum type="arabicPeriod"/>
              <a:defRPr sz="2300">
                <a:solidFill>
                  <a:schemeClr val="lt1"/>
                </a:solidFill>
              </a:defRPr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AutoNum type="arabicPeriod"/>
              <a:defRPr>
                <a:solidFill>
                  <a:schemeClr val="lt1"/>
                </a:solidFill>
              </a:defRPr>
            </a:lvl2pPr>
            <a:lvl3pPr marL="1828754" lvl="2" indent="-39369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AutoNum type="arabicPeriod"/>
              <a:defRPr>
                <a:solidFill>
                  <a:schemeClr val="lt1"/>
                </a:solidFill>
              </a:defRPr>
            </a:lvl3pPr>
            <a:lvl4pPr marL="2438339" lvl="3" indent="-38099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AutoNum type="arabicPeriod"/>
              <a:defRPr>
                <a:solidFill>
                  <a:schemeClr val="lt1"/>
                </a:solidFill>
              </a:defRPr>
            </a:lvl4pPr>
            <a:lvl5pPr marL="3047924" lvl="4" indent="-368291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AutoNum type="arabicPeriod"/>
              <a:defRPr>
                <a:solidFill>
                  <a:schemeClr val="lt1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" name="Google Shape;23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099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00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97"/>
          <p:cNvSpPr txBox="1">
            <a:spLocks noGrp="1"/>
          </p:cNvSpPr>
          <p:nvPr>
            <p:ph type="ctrTitle"/>
          </p:nvPr>
        </p:nvSpPr>
        <p:spPr>
          <a:xfrm>
            <a:off x="914401" y="1435315"/>
            <a:ext cx="7702633" cy="214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75"/>
              <a:buFont typeface="Times New Roman"/>
              <a:buNone/>
              <a:defRPr sz="4500" b="1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7"/>
          <p:cNvSpPr txBox="1">
            <a:spLocks noGrp="1"/>
          </p:cNvSpPr>
          <p:nvPr>
            <p:ph type="subTitle" idx="1"/>
          </p:nvPr>
        </p:nvSpPr>
        <p:spPr>
          <a:xfrm>
            <a:off x="914400" y="3705734"/>
            <a:ext cx="6241333" cy="179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7391"/>
              </a:lnSpc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208"/>
              <a:buNone/>
              <a:defRPr sz="2300">
                <a:solidFill>
                  <a:schemeClr val="accent1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7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28" name="Google Shape;28;p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15065" y="4725659"/>
            <a:ext cx="1283991" cy="17846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1805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8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8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84800" algn="l">
              <a:lnSpc>
                <a:spcPct val="127777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945"/>
              <a:buChar char="▶"/>
              <a:defRPr>
                <a:solidFill>
                  <a:srgbClr val="595959"/>
                </a:solidFill>
              </a:defRPr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–"/>
              <a:defRPr>
                <a:solidFill>
                  <a:srgbClr val="595959"/>
                </a:solidFill>
              </a:defRPr>
            </a:lvl2pPr>
            <a:lvl3pPr marL="1828754" lvl="2" indent="-393690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Char char="•"/>
              <a:defRPr>
                <a:solidFill>
                  <a:srgbClr val="595959"/>
                </a:solidFill>
              </a:defRPr>
            </a:lvl3pPr>
            <a:lvl4pPr marL="2438339" lvl="3" indent="-38099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Char char="–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368291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Char char="»"/>
              <a:defRPr>
                <a:solidFill>
                  <a:srgbClr val="595959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8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Google Shape;34;p9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7874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Only" type="titleOnly">
  <p:cSld name="2_Title 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9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8" name="Google Shape;38;p99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7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 type="blank">
  <p:cSld name="2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0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2" name="Google Shape;42;p100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0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1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1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8" name="Google Shape;48;p101"/>
          <p:cNvSpPr txBox="1">
            <a:spLocks noGrp="1"/>
          </p:cNvSpPr>
          <p:nvPr>
            <p:ph type="body" idx="1"/>
          </p:nvPr>
        </p:nvSpPr>
        <p:spPr>
          <a:xfrm>
            <a:off x="609600" y="1739782"/>
            <a:ext cx="10972800" cy="419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101960"/>
              </a:lnSpc>
              <a:spcBef>
                <a:spcPts val="1020"/>
              </a:spcBef>
              <a:spcAft>
                <a:spcPts val="0"/>
              </a:spcAft>
              <a:buClr>
                <a:schemeClr val="accent1"/>
              </a:buClr>
              <a:buSzPts val="2678"/>
              <a:buNone/>
              <a:defRPr sz="5100" b="1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219170" lvl="1" indent="-304792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800">
                <a:solidFill>
                  <a:srgbClr val="888888"/>
                </a:solidFill>
              </a:defRPr>
            </a:lvl2pPr>
            <a:lvl3pPr marL="1828754" lvl="2" indent="-304792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marL="2438339" lvl="3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marL="3047924" lvl="4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5pPr>
            <a:lvl6pPr marL="3657509" lvl="5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6pPr>
            <a:lvl7pPr marL="4267093" lvl="6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7pPr>
            <a:lvl8pPr marL="4876678" lvl="7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8pPr>
            <a:lvl9pPr marL="5486263" lvl="8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49" name="Google Shape;49;p1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336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2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2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4" name="Google Shape;54;p102"/>
          <p:cNvSpPr txBox="1">
            <a:spLocks noGrp="1"/>
          </p:cNvSpPr>
          <p:nvPr>
            <p:ph type="body" idx="1"/>
          </p:nvPr>
        </p:nvSpPr>
        <p:spPr>
          <a:xfrm>
            <a:off x="609600" y="1739782"/>
            <a:ext cx="10972800" cy="419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116666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890"/>
              <a:buNone/>
              <a:defRPr sz="3600" b="1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1219170" lvl="1" indent="-304792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800">
                <a:solidFill>
                  <a:srgbClr val="888888"/>
                </a:solidFill>
              </a:defRPr>
            </a:lvl2pPr>
            <a:lvl3pPr marL="1828754" lvl="2" indent="-304792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marL="2438339" lvl="3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marL="3047924" lvl="4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5pPr>
            <a:lvl6pPr marL="3657509" lvl="5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6pPr>
            <a:lvl7pPr marL="4267093" lvl="6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7pPr>
            <a:lvl8pPr marL="4876678" lvl="7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8pPr>
            <a:lvl9pPr marL="5486263" lvl="8" indent="-304792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55" name="Google Shape;55;p1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0012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3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469392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lnSpc>
                <a:spcPct val="13529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93"/>
              <a:buNone/>
              <a:defRPr sz="1700">
                <a:solidFill>
                  <a:schemeClr val="accent1"/>
                </a:solidFill>
              </a:defRPr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–"/>
              <a:defRPr>
                <a:solidFill>
                  <a:srgbClr val="595959"/>
                </a:solidFill>
              </a:defRPr>
            </a:lvl2pPr>
            <a:lvl3pPr marL="1828754" lvl="2" indent="-393690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Char char="•"/>
              <a:defRPr>
                <a:solidFill>
                  <a:srgbClr val="595959"/>
                </a:solidFill>
              </a:defRPr>
            </a:lvl3pPr>
            <a:lvl4pPr marL="2438339" lvl="3" indent="-38099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Char char="–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368291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Char char="»"/>
              <a:defRPr>
                <a:solidFill>
                  <a:srgbClr val="595959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03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1" name="Google Shape;61;p103"/>
          <p:cNvSpPr txBox="1">
            <a:spLocks noGrp="1"/>
          </p:cNvSpPr>
          <p:nvPr>
            <p:ph type="body" idx="2"/>
          </p:nvPr>
        </p:nvSpPr>
        <p:spPr>
          <a:xfrm>
            <a:off x="6754368" y="1600201"/>
            <a:ext cx="469392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735"/>
              <a:buNone/>
              <a:defRPr sz="1400"/>
            </a:lvl1pPr>
            <a:lvl2pPr marL="1219170" lvl="1" indent="-304792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None/>
              <a:defRPr/>
            </a:lvl2pPr>
            <a:lvl3pPr marL="1828754" lvl="2" indent="-304792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None/>
              <a:defRPr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None/>
              <a:defRPr/>
            </a:lvl4pPr>
            <a:lvl5pPr marL="3047924" lvl="4" indent="-304792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None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2" name="Google Shape;62;p1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0462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4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4"/>
          <p:cNvSpPr txBox="1">
            <a:spLocks noGrp="1"/>
          </p:cNvSpPr>
          <p:nvPr>
            <p:ph type="body" idx="1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1147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260"/>
              <a:buChar char="▶"/>
              <a:defRPr sz="2400"/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–"/>
              <a:defRPr sz="1600"/>
            </a:lvl2pPr>
            <a:lvl3pPr marL="1828754" lvl="2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•"/>
              <a:defRPr sz="1600"/>
            </a:lvl3pPr>
            <a:lvl4pPr marL="2438339" lvl="3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–"/>
              <a:defRPr sz="1600"/>
            </a:lvl4pPr>
            <a:lvl5pPr marL="3047924" lvl="4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»"/>
              <a:defRPr sz="1600"/>
            </a:lvl5pPr>
            <a:lvl6pPr marL="3657509" lvl="5" indent="-40639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7093" lvl="6" indent="-40639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6678" lvl="7" indent="-40639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6263" lvl="8" indent="-40639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sp>
        <p:nvSpPr>
          <p:cNvPr id="66" name="Google Shape;66;p104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7" name="Google Shape;67;p104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9" name="Google Shape;69;p104"/>
          <p:cNvSpPr txBox="1">
            <a:spLocks noGrp="1"/>
          </p:cNvSpPr>
          <p:nvPr>
            <p:ph type="body" idx="2"/>
          </p:nvPr>
        </p:nvSpPr>
        <p:spPr>
          <a:xfrm>
            <a:off x="487680" y="1600200"/>
            <a:ext cx="5388864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1147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260"/>
              <a:buChar char="▶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2440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0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05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75"/>
              <a:buFont typeface="Times New Roman"/>
              <a:buNone/>
              <a:defRPr sz="29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5"/>
          <p:cNvSpPr txBox="1">
            <a:spLocks noGrp="1"/>
          </p:cNvSpPr>
          <p:nvPr>
            <p:ph type="body" idx="1"/>
          </p:nvPr>
        </p:nvSpPr>
        <p:spPr>
          <a:xfrm>
            <a:off x="609600" y="1493585"/>
            <a:ext cx="10972800" cy="4688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0838" algn="l">
              <a:lnSpc>
                <a:spcPct val="150000"/>
              </a:lnSpc>
              <a:spcBef>
                <a:spcPts val="460"/>
              </a:spcBef>
              <a:spcAft>
                <a:spcPts val="0"/>
              </a:spcAft>
              <a:buClr>
                <a:srgbClr val="595959"/>
              </a:buClr>
              <a:buSzPts val="1725"/>
              <a:buFont typeface="Arial"/>
              <a:buAutoNum type="arabicPeriod"/>
              <a:defRPr sz="2300">
                <a:solidFill>
                  <a:srgbClr val="595959"/>
                </a:solidFill>
              </a:defRPr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AutoNum type="arabicPeriod"/>
              <a:defRPr>
                <a:solidFill>
                  <a:schemeClr val="lt1"/>
                </a:solidFill>
              </a:defRPr>
            </a:lvl2pPr>
            <a:lvl3pPr marL="1828754" lvl="2" indent="-39369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AutoNum type="arabicPeriod"/>
              <a:defRPr>
                <a:solidFill>
                  <a:schemeClr val="lt1"/>
                </a:solidFill>
              </a:defRPr>
            </a:lvl3pPr>
            <a:lvl4pPr marL="2438339" lvl="3" indent="-38099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AutoNum type="arabicPeriod"/>
              <a:defRPr>
                <a:solidFill>
                  <a:schemeClr val="lt1"/>
                </a:solidFill>
              </a:defRPr>
            </a:lvl4pPr>
            <a:lvl5pPr marL="3047924" lvl="4" indent="-368291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AutoNum type="arabicPeriod"/>
              <a:defRPr>
                <a:solidFill>
                  <a:schemeClr val="lt1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4" name="Google Shape;74;p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2156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0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00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6"/>
          <p:cNvSpPr txBox="1">
            <a:spLocks noGrp="1"/>
          </p:cNvSpPr>
          <p:nvPr>
            <p:ph type="ctrTitle"/>
          </p:nvPr>
        </p:nvSpPr>
        <p:spPr>
          <a:xfrm>
            <a:off x="914401" y="1435315"/>
            <a:ext cx="7702633" cy="214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Times New Roman"/>
              <a:buNone/>
              <a:defRPr sz="45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6"/>
          <p:cNvSpPr txBox="1">
            <a:spLocks noGrp="1"/>
          </p:cNvSpPr>
          <p:nvPr>
            <p:ph type="subTitle" idx="1"/>
          </p:nvPr>
        </p:nvSpPr>
        <p:spPr>
          <a:xfrm>
            <a:off x="914400" y="3705734"/>
            <a:ext cx="6241333" cy="179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7391"/>
              </a:lnSpc>
              <a:spcBef>
                <a:spcPts val="460"/>
              </a:spcBef>
              <a:spcAft>
                <a:spcPts val="0"/>
              </a:spcAft>
              <a:buClr>
                <a:srgbClr val="FFFFFF"/>
              </a:buClr>
              <a:buSzPts val="1208"/>
              <a:buNone/>
              <a:defRPr sz="2300">
                <a:solidFill>
                  <a:srgbClr val="FFFFFF"/>
                </a:solidFill>
              </a:defRPr>
            </a:lvl1pPr>
            <a:lvl2pPr lv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7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79" name="Google Shape;79;p1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45293" y="4725659"/>
            <a:ext cx="1283991" cy="17846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4651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7" descr="MS_Powerpoint_Opt1-5.jpg"/>
          <p:cNvPicPr preferRelativeResize="0"/>
          <p:nvPr/>
        </p:nvPicPr>
        <p:blipFill rotWithShape="1">
          <a:blip r:embed="rId2">
            <a:alphaModFix/>
          </a:blip>
          <a:srcRect r="9818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7"/>
          <p:cNvSpPr txBox="1">
            <a:spLocks noGrp="1"/>
          </p:cNvSpPr>
          <p:nvPr>
            <p:ph type="title"/>
          </p:nvPr>
        </p:nvSpPr>
        <p:spPr>
          <a:xfrm>
            <a:off x="963084" y="1684143"/>
            <a:ext cx="10363200" cy="27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75"/>
              <a:buFont typeface="Times New Roman"/>
              <a:buNone/>
              <a:defRPr sz="4500" b="1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3" name="Google Shape;83;p1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0260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">
  <p:cSld name="1_Section Header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0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08"/>
          <p:cNvSpPr txBox="1">
            <a:spLocks noGrp="1"/>
          </p:cNvSpPr>
          <p:nvPr>
            <p:ph type="title"/>
          </p:nvPr>
        </p:nvSpPr>
        <p:spPr>
          <a:xfrm>
            <a:off x="963084" y="1684143"/>
            <a:ext cx="10363200" cy="27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375"/>
              <a:buFont typeface="Times New Roman"/>
              <a:buNone/>
              <a:defRPr sz="4500" b="1" cap="none">
                <a:solidFill>
                  <a:srgbClr val="00AEE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7" name="Google Shape;87;p1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5053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9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09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469392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304792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35"/>
              <a:buFont typeface="Merriweather Sans"/>
              <a:buNone/>
              <a:defRPr sz="1400">
                <a:solidFill>
                  <a:schemeClr val="accent1"/>
                </a:solidFill>
              </a:defRPr>
            </a:lvl1pPr>
            <a:lvl2pPr marL="1219170" lvl="1" indent="-40639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Char char="–"/>
              <a:defRPr>
                <a:solidFill>
                  <a:srgbClr val="595959"/>
                </a:solidFill>
              </a:defRPr>
            </a:lvl2pPr>
            <a:lvl3pPr marL="1828754" lvl="2" indent="-393690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Char char="•"/>
              <a:defRPr>
                <a:solidFill>
                  <a:srgbClr val="595959"/>
                </a:solidFill>
              </a:defRPr>
            </a:lvl3pPr>
            <a:lvl4pPr marL="2438339" lvl="3" indent="-38099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Char char="–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368291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Char char="»"/>
              <a:defRPr>
                <a:solidFill>
                  <a:srgbClr val="595959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09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0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3" name="Google Shape;93;p109"/>
          <p:cNvSpPr txBox="1">
            <a:spLocks noGrp="1"/>
          </p:cNvSpPr>
          <p:nvPr>
            <p:ph type="body" idx="2"/>
          </p:nvPr>
        </p:nvSpPr>
        <p:spPr>
          <a:xfrm>
            <a:off x="6754368" y="1600201"/>
            <a:ext cx="469392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35"/>
              <a:buNone/>
              <a:defRPr sz="1400">
                <a:solidFill>
                  <a:schemeClr val="accent1"/>
                </a:solidFill>
              </a:defRPr>
            </a:lvl1pPr>
            <a:lvl2pPr marL="1219170" lvl="1" indent="-304792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None/>
              <a:defRPr/>
            </a:lvl2pPr>
            <a:lvl3pPr marL="1828754" lvl="2" indent="-304792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None/>
              <a:defRPr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None/>
              <a:defRPr/>
            </a:lvl4pPr>
            <a:lvl5pPr marL="3047924" lvl="4" indent="-304792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None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4" name="Google Shape;94;p10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9535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0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10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1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9" name="Google Shape;99;p1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029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1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11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1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4" name="Google Shape;104;p111"/>
          <p:cNvSpPr>
            <a:spLocks noGrp="1"/>
          </p:cNvSpPr>
          <p:nvPr>
            <p:ph type="chart" idx="2"/>
          </p:nvPr>
        </p:nvSpPr>
        <p:spPr>
          <a:xfrm>
            <a:off x="609600" y="1913468"/>
            <a:ext cx="10972800" cy="4258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945"/>
              <a:buFont typeface="Merriweather Sans"/>
              <a:buChar char="▶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Char char="–"/>
              <a:def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»"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5" name="Google Shape;105;p111"/>
          <p:cNvSpPr txBox="1">
            <a:spLocks noGrp="1"/>
          </p:cNvSpPr>
          <p:nvPr>
            <p:ph type="body" idx="1"/>
          </p:nvPr>
        </p:nvSpPr>
        <p:spPr>
          <a:xfrm>
            <a:off x="609600" y="1170433"/>
            <a:ext cx="10972800" cy="743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lnSpc>
                <a:spcPct val="135714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735"/>
              <a:buNone/>
              <a:defRPr sz="1400">
                <a:solidFill>
                  <a:schemeClr val="dk1"/>
                </a:solidFill>
              </a:defRPr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6" name="Google Shape;106;p1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6469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2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12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1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1" name="Google Shape;111;p112"/>
          <p:cNvSpPr>
            <a:spLocks noGrp="1"/>
          </p:cNvSpPr>
          <p:nvPr>
            <p:ph type="chart" idx="2"/>
          </p:nvPr>
        </p:nvSpPr>
        <p:spPr>
          <a:xfrm>
            <a:off x="609600" y="2651760"/>
            <a:ext cx="4693920" cy="31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945"/>
              <a:buFont typeface="Merriweather Sans"/>
              <a:buChar char="▶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Char char="–"/>
              <a:def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»"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2" name="Google Shape;112;p112"/>
          <p:cNvSpPr txBox="1">
            <a:spLocks noGrp="1"/>
          </p:cNvSpPr>
          <p:nvPr>
            <p:ph type="body" idx="1"/>
          </p:nvPr>
        </p:nvSpPr>
        <p:spPr>
          <a:xfrm>
            <a:off x="609602" y="1170432"/>
            <a:ext cx="4694767" cy="153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735"/>
              <a:buNone/>
              <a:defRPr sz="1400">
                <a:solidFill>
                  <a:schemeClr val="accent1"/>
                </a:solidFill>
              </a:defRPr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112"/>
          <p:cNvSpPr>
            <a:spLocks noGrp="1"/>
          </p:cNvSpPr>
          <p:nvPr>
            <p:ph type="chart" idx="3"/>
          </p:nvPr>
        </p:nvSpPr>
        <p:spPr>
          <a:xfrm>
            <a:off x="6754368" y="2651760"/>
            <a:ext cx="4693920" cy="31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945"/>
              <a:buFont typeface="Merriweather Sans"/>
              <a:buChar char="▶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05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Char char="–"/>
              <a:def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»"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4" name="Google Shape;114;p112"/>
          <p:cNvSpPr txBox="1">
            <a:spLocks noGrp="1"/>
          </p:cNvSpPr>
          <p:nvPr>
            <p:ph type="body" idx="4"/>
          </p:nvPr>
        </p:nvSpPr>
        <p:spPr>
          <a:xfrm>
            <a:off x="6754370" y="1143000"/>
            <a:ext cx="4694767" cy="153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735"/>
              <a:buNone/>
              <a:defRPr sz="1400">
                <a:solidFill>
                  <a:schemeClr val="accent1"/>
                </a:solidFill>
              </a:defRPr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5" name="Google Shape;115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721476"/>
            <a:ext cx="12192000" cy="14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77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4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imes New Roman"/>
              <a:buNone/>
              <a:defRPr sz="1500" b="1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88607" algn="l" rtl="0">
              <a:spcBef>
                <a:spcPts val="270"/>
              </a:spcBef>
              <a:spcAft>
                <a:spcPts val="0"/>
              </a:spcAft>
              <a:buClr>
                <a:srgbClr val="595959"/>
              </a:buClr>
              <a:buSzPts val="945"/>
              <a:buFont typeface="Merriweather Sans"/>
              <a:buChar char="▶"/>
              <a:defRPr sz="135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5275" algn="l" rtl="0">
              <a:spcBef>
                <a:spcPts val="210"/>
              </a:spcBef>
              <a:spcAft>
                <a:spcPts val="0"/>
              </a:spcAft>
              <a:buClr>
                <a:srgbClr val="595959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8575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Char char="–"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76225" algn="l" rtl="0">
              <a:spcBef>
                <a:spcPts val="15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»"/>
              <a:defRPr sz="75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9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Google Shape;13;p94"/>
          <p:cNvSpPr txBox="1">
            <a:spLocks noGrp="1"/>
          </p:cNvSpPr>
          <p:nvPr>
            <p:ph type="ft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9622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gr_cyJlrKYBjxjyMe2z9mw" TargetMode="External"/><Relationship Id="rId3" Type="http://schemas.openxmlformats.org/officeDocument/2006/relationships/slideLayout" Target="../slideLayouts/slideLayout4.xml"/><Relationship Id="rId7" Type="http://schemas.openxmlformats.org/officeDocument/2006/relationships/hyperlink" Target="https://www.covidence.org/blog/page/2/" TargetMode="Externa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www.covidence.org/covidence-academy/" TargetMode="External"/><Relationship Id="rId5" Type="http://schemas.openxmlformats.org/officeDocument/2006/relationships/hyperlink" Target="https://support.covidence.org/help/training" TargetMode="External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9.xml"/><Relationship Id="rId9" Type="http://schemas.openxmlformats.org/officeDocument/2006/relationships/hyperlink" Target="https://support.covidence.org/hel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67"/>
          <p:cNvSpPr txBox="1">
            <a:spLocks noGrp="1"/>
          </p:cNvSpPr>
          <p:nvPr>
            <p:ph type="ctrTitle"/>
          </p:nvPr>
        </p:nvSpPr>
        <p:spPr>
          <a:xfrm>
            <a:off x="224415" y="932395"/>
            <a:ext cx="7702633" cy="214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algn="ctr">
              <a:lnSpc>
                <a:spcPct val="109090"/>
              </a:lnSpc>
              <a:buSzPts val="3300"/>
            </a:pPr>
            <a:r>
              <a:rPr lang="en-US" dirty="0"/>
              <a:t>5.Study Selection:</a:t>
            </a:r>
            <a:br>
              <a:rPr lang="en-US" dirty="0"/>
            </a:br>
            <a:r>
              <a:rPr lang="en-US" dirty="0"/>
              <a:t>Workflow and Tools</a:t>
            </a:r>
            <a:endParaRPr dirty="0"/>
          </a:p>
        </p:txBody>
      </p:sp>
      <p:sp>
        <p:nvSpPr>
          <p:cNvPr id="690" name="Google Shape;690;p67"/>
          <p:cNvSpPr txBox="1"/>
          <p:nvPr/>
        </p:nvSpPr>
        <p:spPr>
          <a:xfrm>
            <a:off x="367543" y="4177987"/>
            <a:ext cx="5514427" cy="1387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en-US" sz="1867" b="1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Gloria Willson, MLIS, MPH</a:t>
            </a:r>
            <a:br>
              <a:rPr lang="en-US" sz="1867" b="1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67" b="1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Director, Library Education &amp; Research Services</a:t>
            </a:r>
            <a:br>
              <a:rPr lang="en-US" sz="1867" b="1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67" b="1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Levy Library</a:t>
            </a: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en-US" sz="1867" b="1" u="sng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gloria.willson@mssm.edu</a:t>
            </a: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8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68"/>
    </mc:Choice>
    <mc:Fallback xmlns="">
      <p:transition spd="slow" advTm="122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68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SzPts val="2175"/>
            </a:pPr>
            <a:r>
              <a:rPr lang="en-US" sz="2900"/>
              <a:t>A Typical First-Timer Workflow</a:t>
            </a:r>
            <a:endParaRPr/>
          </a:p>
        </p:txBody>
      </p:sp>
      <p:grpSp>
        <p:nvGrpSpPr>
          <p:cNvPr id="697" name="Google Shape;697;p68"/>
          <p:cNvGrpSpPr/>
          <p:nvPr/>
        </p:nvGrpSpPr>
        <p:grpSpPr>
          <a:xfrm>
            <a:off x="615612" y="936971"/>
            <a:ext cx="11216529" cy="5544124"/>
            <a:chOff x="4508" y="450481"/>
            <a:chExt cx="8412397" cy="4158093"/>
          </a:xfrm>
        </p:grpSpPr>
        <p:sp>
          <p:nvSpPr>
            <p:cNvPr id="698" name="Google Shape;698;p68"/>
            <p:cNvSpPr/>
            <p:nvPr/>
          </p:nvSpPr>
          <p:spPr>
            <a:xfrm>
              <a:off x="4508" y="1358610"/>
              <a:ext cx="1377153" cy="240960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68"/>
            <p:cNvSpPr txBox="1"/>
            <p:nvPr/>
          </p:nvSpPr>
          <p:spPr>
            <a:xfrm>
              <a:off x="44843" y="1398945"/>
              <a:ext cx="1296483" cy="1812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100" tIns="165100" rIns="165100" bIns="165100" anchor="ctr" anchorCtr="0">
              <a:noAutofit/>
            </a:bodyPr>
            <a:lstStyle/>
            <a:p>
              <a:pPr marL="152396" lvl="1" indent="-152396" defTabSz="1219170">
                <a:lnSpc>
                  <a:spcPct val="90000"/>
                </a:lnSpc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Search one database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68"/>
            <p:cNvSpPr/>
            <p:nvPr/>
          </p:nvSpPr>
          <p:spPr>
            <a:xfrm rot="1482228">
              <a:off x="574477" y="2761761"/>
              <a:ext cx="1587695" cy="158769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565" y="106653"/>
                  </a:moveTo>
                  <a:lnTo>
                    <a:pt x="27359" y="104222"/>
                  </a:lnTo>
                  <a:lnTo>
                    <a:pt x="27359" y="104222"/>
                  </a:lnTo>
                  <a:cubicBezTo>
                    <a:pt x="42551" y="115435"/>
                    <a:pt x="62436" y="118066"/>
                    <a:pt x="80021" y="111187"/>
                  </a:cubicBezTo>
                  <a:cubicBezTo>
                    <a:pt x="97606" y="104309"/>
                    <a:pt x="110430" y="88886"/>
                    <a:pt x="113982" y="70341"/>
                  </a:cubicBezTo>
                  <a:lnTo>
                    <a:pt x="111983" y="70144"/>
                  </a:lnTo>
                  <a:lnTo>
                    <a:pt x="116203" y="65526"/>
                  </a:lnTo>
                  <a:lnTo>
                    <a:pt x="119000" y="70834"/>
                  </a:lnTo>
                  <a:lnTo>
                    <a:pt x="117001" y="70638"/>
                  </a:lnTo>
                  <a:lnTo>
                    <a:pt x="117001" y="70638"/>
                  </a:lnTo>
                  <a:cubicBezTo>
                    <a:pt x="113338" y="90268"/>
                    <a:pt x="99831" y="106632"/>
                    <a:pt x="81250" y="113951"/>
                  </a:cubicBezTo>
                  <a:cubicBezTo>
                    <a:pt x="62670" y="121269"/>
                    <a:pt x="41632" y="118512"/>
                    <a:pt x="25565" y="106653"/>
                  </a:cubicBezTo>
                  <a:close/>
                </a:path>
              </a:pathLst>
            </a:custGeom>
            <a:solidFill>
              <a:srgbClr val="A8D2F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68"/>
            <p:cNvSpPr/>
            <p:nvPr/>
          </p:nvSpPr>
          <p:spPr>
            <a:xfrm>
              <a:off x="310542" y="3427461"/>
              <a:ext cx="1224136" cy="486798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68"/>
            <p:cNvSpPr txBox="1"/>
            <p:nvPr/>
          </p:nvSpPr>
          <p:spPr>
            <a:xfrm>
              <a:off x="324800" y="3441719"/>
              <a:ext cx="1195620" cy="458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33867" rIns="50800" bIns="33867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FFFFFF"/>
                </a:buClr>
                <a:buSzPts val="2000"/>
              </a:pPr>
              <a:r>
                <a:rPr lang="en-US" sz="2667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Search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68"/>
            <p:cNvSpPr/>
            <p:nvPr/>
          </p:nvSpPr>
          <p:spPr>
            <a:xfrm>
              <a:off x="1725065" y="1358610"/>
              <a:ext cx="1377153" cy="240960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68"/>
            <p:cNvSpPr txBox="1"/>
            <p:nvPr/>
          </p:nvSpPr>
          <p:spPr>
            <a:xfrm>
              <a:off x="1765400" y="1915290"/>
              <a:ext cx="1296483" cy="1812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100" tIns="165100" rIns="165100" bIns="165100" anchor="t" anchorCtr="0">
              <a:noAutofit/>
            </a:bodyPr>
            <a:lstStyle/>
            <a:p>
              <a:pPr marL="152396" lvl="1" indent="-152396" defTabSz="1219170">
                <a:lnSpc>
                  <a:spcPct val="90000"/>
                </a:lnSpc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Screen results from first database, manually tracking in Excel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68"/>
            <p:cNvSpPr/>
            <p:nvPr/>
          </p:nvSpPr>
          <p:spPr>
            <a:xfrm rot="-1101415">
              <a:off x="2253353" y="685829"/>
              <a:ext cx="1782609" cy="178260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578" y="13064"/>
                  </a:moveTo>
                  <a:lnTo>
                    <a:pt x="25578" y="13064"/>
                  </a:lnTo>
                  <a:cubicBezTo>
                    <a:pt x="41824" y="1150"/>
                    <a:pt x="63075" y="-1516"/>
                    <a:pt x="81760" y="6015"/>
                  </a:cubicBezTo>
                  <a:cubicBezTo>
                    <a:pt x="100445" y="13547"/>
                    <a:pt x="113907" y="30205"/>
                    <a:pt x="117349" y="50055"/>
                  </a:cubicBezTo>
                  <a:lnTo>
                    <a:pt x="119132" y="49885"/>
                  </a:lnTo>
                  <a:lnTo>
                    <a:pt x="116604" y="54610"/>
                  </a:lnTo>
                  <a:lnTo>
                    <a:pt x="112879" y="50480"/>
                  </a:lnTo>
                  <a:lnTo>
                    <a:pt x="114662" y="50310"/>
                  </a:lnTo>
                  <a:lnTo>
                    <a:pt x="114662" y="50310"/>
                  </a:lnTo>
                  <a:cubicBezTo>
                    <a:pt x="111314" y="31427"/>
                    <a:pt x="98458" y="15609"/>
                    <a:pt x="80658" y="8473"/>
                  </a:cubicBezTo>
                  <a:cubicBezTo>
                    <a:pt x="62857" y="1337"/>
                    <a:pt x="42634" y="3893"/>
                    <a:pt x="27170" y="15234"/>
                  </a:cubicBezTo>
                  <a:close/>
                </a:path>
              </a:pathLst>
            </a:custGeom>
            <a:solidFill>
              <a:srgbClr val="A8D2F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68"/>
            <p:cNvSpPr/>
            <p:nvPr/>
          </p:nvSpPr>
          <p:spPr>
            <a:xfrm>
              <a:off x="2031099" y="1139555"/>
              <a:ext cx="1224136" cy="486798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68"/>
            <p:cNvSpPr txBox="1"/>
            <p:nvPr/>
          </p:nvSpPr>
          <p:spPr>
            <a:xfrm>
              <a:off x="2045357" y="1153813"/>
              <a:ext cx="1195620" cy="458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33867" rIns="50800" bIns="33867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FFFFFF"/>
                </a:buClr>
                <a:buSzPts val="2000"/>
              </a:pPr>
              <a:r>
                <a:rPr lang="en-US" sz="2667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Screen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68"/>
            <p:cNvSpPr/>
            <p:nvPr/>
          </p:nvSpPr>
          <p:spPr>
            <a:xfrm>
              <a:off x="3445621" y="1358610"/>
              <a:ext cx="1377153" cy="240960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68"/>
            <p:cNvSpPr txBox="1"/>
            <p:nvPr/>
          </p:nvSpPr>
          <p:spPr>
            <a:xfrm>
              <a:off x="3485956" y="1398945"/>
              <a:ext cx="1296483" cy="1812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100" tIns="165100" rIns="165100" bIns="165100" anchor="ctr" anchorCtr="0">
              <a:noAutofit/>
            </a:bodyPr>
            <a:lstStyle/>
            <a:p>
              <a:pPr marL="152396" lvl="1" indent="-152396" defTabSz="1219170">
                <a:lnSpc>
                  <a:spcPct val="90000"/>
                </a:lnSpc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Search another database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68"/>
            <p:cNvSpPr/>
            <p:nvPr/>
          </p:nvSpPr>
          <p:spPr>
            <a:xfrm rot="1482228">
              <a:off x="4015591" y="2761761"/>
              <a:ext cx="1587695" cy="158769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565" y="106653"/>
                  </a:moveTo>
                  <a:lnTo>
                    <a:pt x="27359" y="104222"/>
                  </a:lnTo>
                  <a:lnTo>
                    <a:pt x="27359" y="104222"/>
                  </a:lnTo>
                  <a:cubicBezTo>
                    <a:pt x="42551" y="115435"/>
                    <a:pt x="62436" y="118066"/>
                    <a:pt x="80021" y="111187"/>
                  </a:cubicBezTo>
                  <a:cubicBezTo>
                    <a:pt x="97606" y="104309"/>
                    <a:pt x="110430" y="88886"/>
                    <a:pt x="113982" y="70341"/>
                  </a:cubicBezTo>
                  <a:lnTo>
                    <a:pt x="111983" y="70144"/>
                  </a:lnTo>
                  <a:lnTo>
                    <a:pt x="116203" y="65526"/>
                  </a:lnTo>
                  <a:lnTo>
                    <a:pt x="119000" y="70834"/>
                  </a:lnTo>
                  <a:lnTo>
                    <a:pt x="117001" y="70638"/>
                  </a:lnTo>
                  <a:lnTo>
                    <a:pt x="117001" y="70638"/>
                  </a:lnTo>
                  <a:cubicBezTo>
                    <a:pt x="113338" y="90268"/>
                    <a:pt x="99831" y="106632"/>
                    <a:pt x="81250" y="113951"/>
                  </a:cubicBezTo>
                  <a:cubicBezTo>
                    <a:pt x="62670" y="121269"/>
                    <a:pt x="41632" y="118512"/>
                    <a:pt x="25565" y="106653"/>
                  </a:cubicBezTo>
                  <a:close/>
                </a:path>
              </a:pathLst>
            </a:custGeom>
            <a:solidFill>
              <a:srgbClr val="A8D2F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68"/>
            <p:cNvSpPr/>
            <p:nvPr/>
          </p:nvSpPr>
          <p:spPr>
            <a:xfrm>
              <a:off x="3751655" y="3427461"/>
              <a:ext cx="1224136" cy="486798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68"/>
            <p:cNvSpPr txBox="1"/>
            <p:nvPr/>
          </p:nvSpPr>
          <p:spPr>
            <a:xfrm>
              <a:off x="3765913" y="3441719"/>
              <a:ext cx="1195620" cy="458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33867" rIns="50800" bIns="33867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FFFFFF"/>
                </a:buClr>
                <a:buSzPts val="2000"/>
              </a:pPr>
              <a:r>
                <a:rPr lang="en-US" sz="2667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Search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68"/>
            <p:cNvSpPr/>
            <p:nvPr/>
          </p:nvSpPr>
          <p:spPr>
            <a:xfrm>
              <a:off x="5166178" y="1358610"/>
              <a:ext cx="1377153" cy="240960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68"/>
            <p:cNvSpPr txBox="1"/>
            <p:nvPr/>
          </p:nvSpPr>
          <p:spPr>
            <a:xfrm>
              <a:off x="5206513" y="1915290"/>
              <a:ext cx="1296483" cy="1812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100" tIns="165100" rIns="165100" bIns="165100" anchor="b" anchorCtr="0">
              <a:noAutofit/>
            </a:bodyPr>
            <a:lstStyle/>
            <a:p>
              <a:pPr marL="152396" lvl="1" indent="-152396" defTabSz="1219170">
                <a:lnSpc>
                  <a:spcPct val="90000"/>
                </a:lnSpc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Screen results from 2nd database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 marL="152396" lvl="1" indent="-152396" defTabSz="1219170">
                <a:lnSpc>
                  <a:spcPct val="90000"/>
                </a:lnSpc>
                <a:spcBef>
                  <a:spcPts val="280"/>
                </a:spcBef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Inevitably end up screening some results twice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68"/>
            <p:cNvSpPr/>
            <p:nvPr/>
          </p:nvSpPr>
          <p:spPr>
            <a:xfrm rot="-1101415">
              <a:off x="5694466" y="685829"/>
              <a:ext cx="1782609" cy="178260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578" y="13064"/>
                  </a:moveTo>
                  <a:lnTo>
                    <a:pt x="25578" y="13064"/>
                  </a:lnTo>
                  <a:cubicBezTo>
                    <a:pt x="41824" y="1150"/>
                    <a:pt x="63075" y="-1516"/>
                    <a:pt x="81760" y="6015"/>
                  </a:cubicBezTo>
                  <a:cubicBezTo>
                    <a:pt x="100445" y="13547"/>
                    <a:pt x="113907" y="30205"/>
                    <a:pt x="117349" y="50055"/>
                  </a:cubicBezTo>
                  <a:lnTo>
                    <a:pt x="119132" y="49885"/>
                  </a:lnTo>
                  <a:lnTo>
                    <a:pt x="116604" y="54610"/>
                  </a:lnTo>
                  <a:lnTo>
                    <a:pt x="112879" y="50480"/>
                  </a:lnTo>
                  <a:lnTo>
                    <a:pt x="114662" y="50310"/>
                  </a:lnTo>
                  <a:lnTo>
                    <a:pt x="114662" y="50310"/>
                  </a:lnTo>
                  <a:cubicBezTo>
                    <a:pt x="111314" y="31427"/>
                    <a:pt x="98458" y="15609"/>
                    <a:pt x="80658" y="8473"/>
                  </a:cubicBezTo>
                  <a:cubicBezTo>
                    <a:pt x="62857" y="1337"/>
                    <a:pt x="42634" y="3893"/>
                    <a:pt x="27170" y="15234"/>
                  </a:cubicBezTo>
                  <a:close/>
                </a:path>
              </a:pathLst>
            </a:custGeom>
            <a:solidFill>
              <a:srgbClr val="A8D2F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68"/>
            <p:cNvSpPr/>
            <p:nvPr/>
          </p:nvSpPr>
          <p:spPr>
            <a:xfrm>
              <a:off x="5472212" y="1139555"/>
              <a:ext cx="1224136" cy="486798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68"/>
            <p:cNvSpPr txBox="1"/>
            <p:nvPr/>
          </p:nvSpPr>
          <p:spPr>
            <a:xfrm>
              <a:off x="5486470" y="1153813"/>
              <a:ext cx="1195620" cy="458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33867" rIns="50800" bIns="33867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FFFFFF"/>
                </a:buClr>
                <a:buSzPts val="2000"/>
              </a:pPr>
              <a:r>
                <a:rPr lang="en-US" sz="2667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Screen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68"/>
            <p:cNvSpPr/>
            <p:nvPr/>
          </p:nvSpPr>
          <p:spPr>
            <a:xfrm>
              <a:off x="6886735" y="1358610"/>
              <a:ext cx="1377153" cy="240960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68"/>
            <p:cNvSpPr txBox="1"/>
            <p:nvPr/>
          </p:nvSpPr>
          <p:spPr>
            <a:xfrm>
              <a:off x="6927070" y="1398945"/>
              <a:ext cx="1296483" cy="1812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100" tIns="165100" rIns="165100" bIns="165100" anchor="ctr" anchorCtr="0">
              <a:noAutofit/>
            </a:bodyPr>
            <a:lstStyle/>
            <a:p>
              <a:pPr marL="152396" lvl="1" indent="-152396" defTabSz="1219170">
                <a:lnSpc>
                  <a:spcPct val="90000"/>
                </a:lnSpc>
                <a:buClr>
                  <a:srgbClr val="000000"/>
                </a:buClr>
                <a:buSzPts val="1400"/>
                <a:buFont typeface="Verdana"/>
                <a:buChar char="•"/>
              </a:pPr>
              <a:r>
                <a:rPr lang="en-US" sz="1867" kern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 Struggle to effectively combine results and ultimately do a sloppy job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68"/>
            <p:cNvSpPr/>
            <p:nvPr/>
          </p:nvSpPr>
          <p:spPr>
            <a:xfrm>
              <a:off x="7192769" y="3427461"/>
              <a:ext cx="1224136" cy="486798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68"/>
            <p:cNvSpPr txBox="1"/>
            <p:nvPr/>
          </p:nvSpPr>
          <p:spPr>
            <a:xfrm>
              <a:off x="7207027" y="3441719"/>
              <a:ext cx="1195620" cy="458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33867" rIns="50800" bIns="33867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FFFFFF"/>
                </a:buClr>
                <a:buSzPts val="2000"/>
              </a:pPr>
              <a:r>
                <a:rPr lang="en-US" sz="2667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Struggle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8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840"/>
    </mc:Choice>
    <mc:Fallback xmlns="">
      <p:transition spd="slow" advTm="69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69"/>
          <p:cNvSpPr txBox="1">
            <a:spLocks noGrp="1"/>
          </p:cNvSpPr>
          <p:nvPr>
            <p:ph type="body" idx="1"/>
          </p:nvPr>
        </p:nvSpPr>
        <p:spPr>
          <a:xfrm>
            <a:off x="1981200" y="1219200"/>
            <a:ext cx="83820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SzPts val="1050"/>
              <a:buNone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Create a de-duplicated library of results *before* you begin screening.</a:t>
            </a:r>
            <a:endParaRPr/>
          </a:p>
        </p:txBody>
      </p:sp>
      <p:grpSp>
        <p:nvGrpSpPr>
          <p:cNvPr id="728" name="Google Shape;728;p69"/>
          <p:cNvGrpSpPr/>
          <p:nvPr/>
        </p:nvGrpSpPr>
        <p:grpSpPr>
          <a:xfrm>
            <a:off x="2057401" y="2209802"/>
            <a:ext cx="8077199" cy="4068761"/>
            <a:chOff x="0" y="0"/>
            <a:chExt cx="6057899" cy="3051571"/>
          </a:xfrm>
        </p:grpSpPr>
        <p:sp>
          <p:nvSpPr>
            <p:cNvPr id="729" name="Google Shape;729;p69"/>
            <p:cNvSpPr/>
            <p:nvPr/>
          </p:nvSpPr>
          <p:spPr>
            <a:xfrm>
              <a:off x="0" y="0"/>
              <a:ext cx="5149215" cy="915471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69"/>
            <p:cNvSpPr txBox="1"/>
            <p:nvPr/>
          </p:nvSpPr>
          <p:spPr>
            <a:xfrm>
              <a:off x="26813" y="26813"/>
              <a:ext cx="4161350" cy="861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 defTabSz="1219170">
                <a:lnSpc>
                  <a:spcPct val="90000"/>
                </a:lnSpc>
                <a:buClr>
                  <a:srgbClr val="FFFFFF"/>
                </a:buClr>
                <a:buSzPts val="1200"/>
              </a:pPr>
              <a:r>
                <a:rPr lang="en-US" sz="1600" b="1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Generate All Search Results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 defTabSz="1219170">
                <a:lnSpc>
                  <a:spcPct val="90000"/>
                </a:lnSpc>
                <a:spcBef>
                  <a:spcPts val="560"/>
                </a:spcBef>
                <a:buClr>
                  <a:srgbClr val="FFFFFF"/>
                </a:buClr>
                <a:buSzPts val="1200"/>
              </a:pPr>
              <a:r>
                <a:rPr lang="en-US" sz="1600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Develop comprehensive search in one database. Translate and execute in additional databases. **Save your searches.**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69"/>
            <p:cNvSpPr/>
            <p:nvPr/>
          </p:nvSpPr>
          <p:spPr>
            <a:xfrm>
              <a:off x="454342" y="1068050"/>
              <a:ext cx="5149215" cy="915471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69"/>
            <p:cNvSpPr txBox="1"/>
            <p:nvPr/>
          </p:nvSpPr>
          <p:spPr>
            <a:xfrm>
              <a:off x="481155" y="1094863"/>
              <a:ext cx="4046189" cy="861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 defTabSz="1219170">
                <a:lnSpc>
                  <a:spcPct val="90000"/>
                </a:lnSpc>
                <a:buClr>
                  <a:srgbClr val="FFFFFF"/>
                </a:buClr>
                <a:buSzPts val="1200"/>
              </a:pPr>
              <a:r>
                <a:rPr lang="en-US" sz="1600" b="1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Export Results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 defTabSz="1219170">
                <a:lnSpc>
                  <a:spcPct val="90000"/>
                </a:lnSpc>
                <a:spcBef>
                  <a:spcPts val="560"/>
                </a:spcBef>
                <a:buClr>
                  <a:srgbClr val="FFFFFF"/>
                </a:buClr>
                <a:buSzPts val="1200"/>
              </a:pPr>
              <a:r>
                <a:rPr lang="en-US" sz="1600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Export search results en masse from all databases , typically to a citation manager (e.g. EndNote).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69"/>
            <p:cNvSpPr/>
            <p:nvPr/>
          </p:nvSpPr>
          <p:spPr>
            <a:xfrm>
              <a:off x="908684" y="2136100"/>
              <a:ext cx="5149215" cy="915471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69"/>
            <p:cNvSpPr txBox="1"/>
            <p:nvPr/>
          </p:nvSpPr>
          <p:spPr>
            <a:xfrm>
              <a:off x="935497" y="2162913"/>
              <a:ext cx="4046189" cy="861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 defTabSz="1219170">
                <a:lnSpc>
                  <a:spcPct val="90000"/>
                </a:lnSpc>
                <a:buClr>
                  <a:srgbClr val="FFFFFF"/>
                </a:buClr>
                <a:buSzPts val="1200"/>
              </a:pPr>
              <a:r>
                <a:rPr lang="en-US" sz="1600" b="1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Upload, Deduplicate and Screen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 defTabSz="1219170">
                <a:lnSpc>
                  <a:spcPct val="90000"/>
                </a:lnSpc>
                <a:spcBef>
                  <a:spcPts val="560"/>
                </a:spcBef>
                <a:buClr>
                  <a:srgbClr val="FFFFFF"/>
                </a:buClr>
                <a:buSzPts val="1200"/>
              </a:pPr>
              <a:r>
                <a:rPr lang="en-US" sz="1600" kern="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Upload results  to Covidence; utilize its automatic de-duplication feature to generate a de-deuplicated library of citations to screen.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69"/>
            <p:cNvSpPr/>
            <p:nvPr/>
          </p:nvSpPr>
          <p:spPr>
            <a:xfrm>
              <a:off x="4554158" y="694232"/>
              <a:ext cx="595056" cy="59505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8E3F9">
                <a:alpha val="89803"/>
              </a:srgbClr>
            </a:solidFill>
            <a:ln w="25400" cap="flat" cmpd="sng">
              <a:solidFill>
                <a:srgbClr val="C8E3F9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69"/>
            <p:cNvSpPr txBox="1"/>
            <p:nvPr/>
          </p:nvSpPr>
          <p:spPr>
            <a:xfrm>
              <a:off x="4688046" y="694232"/>
              <a:ext cx="327280" cy="4477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000000"/>
                </a:buClr>
                <a:buSzPts val="2700"/>
              </a:pPr>
              <a:endParaRPr sz="3600" kern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37" name="Google Shape;737;p69"/>
            <p:cNvSpPr/>
            <p:nvPr/>
          </p:nvSpPr>
          <p:spPr>
            <a:xfrm>
              <a:off x="5008500" y="1756179"/>
              <a:ext cx="595056" cy="59505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8E3F9">
                <a:alpha val="89803"/>
              </a:srgbClr>
            </a:solidFill>
            <a:ln w="25400" cap="flat" cmpd="sng">
              <a:solidFill>
                <a:srgbClr val="C8E3F9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69"/>
            <p:cNvSpPr txBox="1"/>
            <p:nvPr/>
          </p:nvSpPr>
          <p:spPr>
            <a:xfrm>
              <a:off x="5142388" y="1756179"/>
              <a:ext cx="327280" cy="4477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 defTabSz="1219170">
                <a:lnSpc>
                  <a:spcPct val="90000"/>
                </a:lnSpc>
                <a:buClr>
                  <a:srgbClr val="000000"/>
                </a:buClr>
                <a:buSzPts val="2700"/>
              </a:pPr>
              <a:endParaRPr sz="3600" kern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739" name="Google Shape;739;p69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r>
              <a:rPr lang="en-US" sz="2800" dirty="0"/>
              <a:t>Recommended Workflow</a:t>
            </a:r>
            <a:endParaRPr sz="28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9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975"/>
    </mc:Choice>
    <mc:Fallback xmlns="">
      <p:transition spd="slow" advTm="86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70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/>
              <a:t>Covidence</a:t>
            </a:r>
            <a:endParaRPr/>
          </a:p>
        </p:txBody>
      </p:sp>
      <p:sp>
        <p:nvSpPr>
          <p:cNvPr id="746" name="Google Shape;746;p70"/>
          <p:cNvSpPr txBox="1">
            <a:spLocks noGrp="1"/>
          </p:cNvSpPr>
          <p:nvPr>
            <p:ph type="body" idx="1"/>
          </p:nvPr>
        </p:nvSpPr>
        <p:spPr>
          <a:xfrm>
            <a:off x="1981200" y="13716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32692"/>
              </a:lnSpc>
              <a:spcBef>
                <a:spcPts val="0"/>
              </a:spcBef>
              <a:buSzPts val="910"/>
              <a:buNone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With Covidence you can:</a:t>
            </a:r>
            <a:endParaRPr/>
          </a:p>
          <a:p>
            <a:pPr marL="347463" indent="-347463">
              <a:lnSpc>
                <a:spcPct val="115000"/>
              </a:lnSpc>
              <a:spcBef>
                <a:spcPts val="400"/>
              </a:spcBef>
              <a:buSzPts val="1050"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Combine and de-duplicate search results from multiple databases</a:t>
            </a:r>
            <a:endParaRPr/>
          </a:p>
          <a:p>
            <a:pPr marL="347463" indent="-347463">
              <a:lnSpc>
                <a:spcPct val="115000"/>
              </a:lnSpc>
              <a:spcBef>
                <a:spcPts val="400"/>
              </a:spcBef>
              <a:buSzPts val="1050"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Complete both rounds of study selection independently, meaning reviewer 1 is blinded to reviewer 2’s decisions and vice-versa</a:t>
            </a:r>
            <a:endParaRPr/>
          </a:p>
          <a:p>
            <a:pPr marL="347463" indent="-347463">
              <a:lnSpc>
                <a:spcPct val="115000"/>
              </a:lnSpc>
              <a:spcBef>
                <a:spcPts val="400"/>
              </a:spcBef>
              <a:buSzPts val="1050"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Decisions and conflicts are tracked automatically – no need to merge unwieldy spreadsheets.</a:t>
            </a:r>
            <a:endParaRPr/>
          </a:p>
          <a:p>
            <a:pPr marL="347463" indent="-347463">
              <a:lnSpc>
                <a:spcPct val="115000"/>
              </a:lnSpc>
              <a:spcBef>
                <a:spcPts val="400"/>
              </a:spcBef>
              <a:buSzPts val="1050"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Conflicts are automatically flagged for a 3</a:t>
            </a:r>
            <a:r>
              <a:rPr lang="en-US" sz="2000" baseline="30000">
                <a:latin typeface="Verdana"/>
                <a:ea typeface="Verdana"/>
                <a:cs typeface="Verdana"/>
                <a:sym typeface="Verdana"/>
              </a:rPr>
              <a:t>rd</a:t>
            </a: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 reviewer to review</a:t>
            </a:r>
            <a:endParaRPr/>
          </a:p>
          <a:p>
            <a:pPr marL="347463" indent="-347463">
              <a:lnSpc>
                <a:spcPct val="115000"/>
              </a:lnSpc>
              <a:spcBef>
                <a:spcPts val="400"/>
              </a:spcBef>
              <a:buSzPts val="1050"/>
            </a:pPr>
            <a:r>
              <a:rPr lang="en-US" sz="2000">
                <a:latin typeface="Verdana"/>
                <a:ea typeface="Verdana"/>
                <a:cs typeface="Verdana"/>
                <a:sym typeface="Verdana"/>
              </a:rPr>
              <a:t>Tools for risk of bias assessment and data extraction are also available</a:t>
            </a:r>
            <a:endParaRPr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1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935"/>
    </mc:Choice>
    <mc:Fallback xmlns="">
      <p:transition spd="slow" advTm="167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71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/>
              <a:t>Covidence – Review Summary</a:t>
            </a:r>
            <a:endParaRPr/>
          </a:p>
        </p:txBody>
      </p:sp>
      <p:pic>
        <p:nvPicPr>
          <p:cNvPr id="753" name="Google Shape;753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6813" y="1371601"/>
            <a:ext cx="8418377" cy="4014788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89"/>
    </mc:Choice>
    <mc:Fallback xmlns="">
      <p:transition spd="slow" advTm="95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2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/>
              <a:t>Covidence – Study Selection</a:t>
            </a:r>
            <a:endParaRPr/>
          </a:p>
        </p:txBody>
      </p:sp>
      <p:pic>
        <p:nvPicPr>
          <p:cNvPr id="760" name="Google Shape;760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6601" y="1062038"/>
            <a:ext cx="7734300" cy="5162551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3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113"/>
    </mc:Choice>
    <mc:Fallback xmlns="">
      <p:transition spd="slow" advTm="761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73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/>
              <a:t>Covidence –Study Selection Tracking</a:t>
            </a:r>
            <a:endParaRPr/>
          </a:p>
        </p:txBody>
      </p:sp>
      <p:pic>
        <p:nvPicPr>
          <p:cNvPr id="767" name="Google Shape;767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26768" y="1447800"/>
            <a:ext cx="8538464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97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536"/>
    </mc:Choice>
    <mc:Fallback xmlns="">
      <p:transition spd="slow" advTm="89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74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/>
              <a:t>Covidence –Study Selection Tracking</a:t>
            </a:r>
            <a:endParaRPr/>
          </a:p>
        </p:txBody>
      </p:sp>
      <p:pic>
        <p:nvPicPr>
          <p:cNvPr id="774" name="Google Shape;774;p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1238" y="1045105"/>
            <a:ext cx="7629525" cy="5353051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8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75"/>
    </mc:Choice>
    <mc:Fallback xmlns="">
      <p:transition spd="slow" advTm="60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74"/>
          <p:cNvSpPr txBox="1"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SzPts val="2100"/>
            </a:pPr>
            <a:r>
              <a:rPr lang="en-US" sz="2800" dirty="0"/>
              <a:t>Learn More About </a:t>
            </a:r>
            <a:r>
              <a:rPr lang="en-US" sz="2800" dirty="0" err="1"/>
              <a:t>Covidence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749808" y="1271016"/>
            <a:ext cx="9893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Trainings -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https://support.covidence.org/help/training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Covidence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Academy -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https://www.covidence.org/covidence-academy/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Covidence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Blog –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https://www.covidence.org/blog/page/2/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Covidence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YouTube Channel -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https://www.youtube.com/channel/UCgr_cyJlrKYBjxjyMe2z9mw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Covidence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Knowledge Base -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https://support.covidence.org/help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2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59"/>
    </mc:Choice>
    <mc:Fallback xmlns="">
      <p:transition spd="slow" advTm="35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untSinai">
  <a:themeElements>
    <a:clrScheme name="Moun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4c0087f-f740-4554-8816-b2c6da6fdf9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CC09A55E596E47AC7B703D739DDC08" ma:contentTypeVersion="10" ma:contentTypeDescription="Create a new document." ma:contentTypeScope="" ma:versionID="1c4e96c1e4d7e6d45aef0bc65a32261e">
  <xsd:schema xmlns:xsd="http://www.w3.org/2001/XMLSchema" xmlns:xs="http://www.w3.org/2001/XMLSchema" xmlns:p="http://schemas.microsoft.com/office/2006/metadata/properties" xmlns:ns3="14c0087f-f740-4554-8816-b2c6da6fdf95" xmlns:ns4="f36a8eac-a2b6-40c3-a896-e0a8abf52b00" targetNamespace="http://schemas.microsoft.com/office/2006/metadata/properties" ma:root="true" ma:fieldsID="0204b4545281e8701e78ef2c09b891ce" ns3:_="" ns4:_="">
    <xsd:import namespace="14c0087f-f740-4554-8816-b2c6da6fdf95"/>
    <xsd:import namespace="f36a8eac-a2b6-40c3-a896-e0a8abf52b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c0087f-f740-4554-8816-b2c6da6fdf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6a8eac-a2b6-40c3-a896-e0a8abf52b0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1FB228-EBA4-4870-8449-FFBF08EF5C37}">
  <ds:schemaRefs>
    <ds:schemaRef ds:uri="http://purl.org/dc/terms/"/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14c0087f-f740-4554-8816-b2c6da6fdf95"/>
    <ds:schemaRef ds:uri="f36a8eac-a2b6-40c3-a896-e0a8abf52b00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EBB9A81-2DE5-4821-A68A-BEC75DE39E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c0087f-f740-4554-8816-b2c6da6fdf95"/>
    <ds:schemaRef ds:uri="f36a8eac-a2b6-40c3-a896-e0a8abf52b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A68BF4-0824-4B78-97BB-43DD32BF9E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290</Words>
  <Application>Microsoft Office PowerPoint</Application>
  <PresentationFormat>Widescreen</PresentationFormat>
  <Paragraphs>52</Paragraphs>
  <Slides>9</Slides>
  <Notes>9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Merriweather Sans</vt:lpstr>
      <vt:lpstr>Times New Roman</vt:lpstr>
      <vt:lpstr>Verdana</vt:lpstr>
      <vt:lpstr>Wingdings</vt:lpstr>
      <vt:lpstr>MountSinai</vt:lpstr>
      <vt:lpstr>5.Study Selection: Workflow and Tools</vt:lpstr>
      <vt:lpstr>A Typical First-Timer Workflow</vt:lpstr>
      <vt:lpstr>Recommended Workflow</vt:lpstr>
      <vt:lpstr>Covidence</vt:lpstr>
      <vt:lpstr>Covidence – Review Summary</vt:lpstr>
      <vt:lpstr>Covidence – Study Selection</vt:lpstr>
      <vt:lpstr>Covidence –Study Selection Tracking</vt:lpstr>
      <vt:lpstr>Covidence –Study Selection Tracking</vt:lpstr>
      <vt:lpstr>Learn More About Covidence</vt:lpstr>
    </vt:vector>
  </TitlesOfParts>
  <Company>The Mount Sinai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5.Study Selection: Workflow and Tools</dc:title>
  <dc:creator>Willson, Gloria</dc:creator>
  <cp:lastModifiedBy>Zegarelli, Angelo</cp:lastModifiedBy>
  <cp:revision>7</cp:revision>
  <dcterms:created xsi:type="dcterms:W3CDTF">2023-01-10T22:33:48Z</dcterms:created>
  <dcterms:modified xsi:type="dcterms:W3CDTF">2023-01-20T21:33:48Z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0x010100D3CC09A55E596E47AC7B703D739DDC08</vt:lpwstr>
  </property>
</Properties>
</file>