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</p:sldMasterIdLst>
  <p:notesMasterIdLst>
    <p:notesMasterId r:id="rId19"/>
  </p:notesMasterIdLst>
  <p:handoutMasterIdLst>
    <p:handoutMasterId r:id="rId20"/>
  </p:handoutMasterIdLst>
  <p:sldIdLst>
    <p:sldId id="263" r:id="rId2"/>
    <p:sldId id="260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3" r:id="rId17"/>
    <p:sldId id="292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52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BDBDBD"/>
    <a:srgbClr val="A7A7A7"/>
    <a:srgbClr val="8ED8F8"/>
    <a:srgbClr val="BCBAD6"/>
    <a:srgbClr val="D80B8C"/>
    <a:srgbClr val="E384B6"/>
    <a:srgbClr val="808080"/>
    <a:srgbClr val="65609B"/>
    <a:srgbClr val="B5D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0" autoAdjust="0"/>
    <p:restoredTop sz="94674"/>
  </p:normalViewPr>
  <p:slideViewPr>
    <p:cSldViewPr snapToGrid="0" snapToObjects="1">
      <p:cViewPr varScale="1">
        <p:scale>
          <a:sx n="154" d="100"/>
          <a:sy n="154" d="100"/>
        </p:scale>
        <p:origin x="162" y="306"/>
      </p:cViewPr>
      <p:guideLst>
        <p:guide orient="horz" pos="2495"/>
        <p:guide pos="5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61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3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92903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9083" y="3536687"/>
            <a:ext cx="962993" cy="133848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3969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298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1088335" y="0"/>
            <a:ext cx="10232335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bg1"/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900"/>
              </a:lnSpc>
              <a:buNone/>
              <a:defRPr sz="382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150"/>
              </a:lnSpc>
              <a:buNone/>
              <a:defRPr sz="27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>
            <a:lvl1pPr marL="260604" indent="-260604">
              <a:lnSpc>
                <a:spcPts val="1725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725"/>
              </a:lnSpc>
              <a:spcBef>
                <a:spcPts val="0"/>
              </a:spcBef>
              <a:buNone/>
              <a:defRPr sz="1275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05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028699"/>
            <a:ext cx="8229600" cy="36004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435101"/>
            <a:ext cx="8229600" cy="319404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877825"/>
            <a:ext cx="8229600" cy="557276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1" y="877824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7" y="857250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27073"/>
            <a:ext cx="8229600" cy="46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Maaike van Gerwen- Meta-analysis course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5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192024" indent="-260604" algn="l" defTabSz="342900" rtl="0" eaLnBrk="1" latinLnBrk="0" hangingPunct="1">
        <a:spcBef>
          <a:spcPct val="20000"/>
        </a:spcBef>
        <a:buSzPct val="70000"/>
        <a:buFont typeface="Lucida Grande"/>
        <a:buChar char="▶"/>
        <a:defRPr sz="13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9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7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300" dirty="0" smtClean="0"/>
              <a:t>2. Meta-analysis</a:t>
            </a:r>
            <a:br>
              <a:rPr lang="en-US" sz="2300" dirty="0" smtClean="0"/>
            </a:br>
            <a:r>
              <a:rPr lang="en-US" sz="2300" dirty="0"/>
              <a:t/>
            </a:r>
            <a:br>
              <a:rPr lang="en-US" sz="2300" dirty="0"/>
            </a:br>
            <a:r>
              <a:rPr lang="en-US" sz="2100" dirty="0" smtClean="0"/>
              <a:t>Research protocol</a:t>
            </a:r>
            <a:endParaRPr lang="en-US" sz="2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Maaike van Gerwen, MD PhD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US" sz="1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Otolaryngology- Head and Neck Surgery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for Translational Epidemiology</a:t>
            </a:r>
            <a:endParaRPr lang="en-US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24"/>
    </mc:Choice>
    <mc:Fallback xmlns="">
      <p:transition spd="slow" advTm="25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094451" y="1921468"/>
            <a:ext cx="2374084" cy="26073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Research question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70716" y="2738668"/>
            <a:ext cx="2374084" cy="9729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Research protocol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769813" y="3000310"/>
            <a:ext cx="1199625" cy="4530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74694" y="481987"/>
            <a:ext cx="1484851" cy="6711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Literature</a:t>
            </a:r>
            <a:endParaRPr lang="en-US" sz="1600" dirty="0"/>
          </a:p>
        </p:txBody>
      </p:sp>
      <p:sp>
        <p:nvSpPr>
          <p:cNvPr id="13" name="Oval 12"/>
          <p:cNvSpPr/>
          <p:nvPr/>
        </p:nvSpPr>
        <p:spPr>
          <a:xfrm>
            <a:off x="3281492" y="817547"/>
            <a:ext cx="1789652" cy="6711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Observations</a:t>
            </a:r>
            <a:endParaRPr lang="en-US" sz="1600" dirty="0"/>
          </a:p>
        </p:txBody>
      </p:sp>
      <p:sp>
        <p:nvSpPr>
          <p:cNvPr id="14" name="Oval 13"/>
          <p:cNvSpPr/>
          <p:nvPr/>
        </p:nvSpPr>
        <p:spPr>
          <a:xfrm>
            <a:off x="292271" y="1627313"/>
            <a:ext cx="1484851" cy="6711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Expert opinions</a:t>
            </a:r>
            <a:endParaRPr lang="en-US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2263309" y="3079343"/>
            <a:ext cx="2036367" cy="13215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Clearly stated objective with pre-defined eligibility criteria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05"/>
    </mc:Choice>
    <mc:Fallback xmlns="">
      <p:transition spd="slow" advTm="45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673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Research Protocol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673551"/>
            <a:ext cx="8229600" cy="397764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Definition of eligibility criteria (e.g. study participants, choice of comparators or outcomes)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Systematic approach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>
                <a:solidFill>
                  <a:schemeClr val="tx1"/>
                </a:solidFill>
              </a:rPr>
              <a:t>Predefine methods and criteria to assess risk of bias in included </a:t>
            </a:r>
            <a:r>
              <a:rPr lang="en-US" sz="2400" b="0" dirty="0" smtClean="0">
                <a:solidFill>
                  <a:schemeClr val="tx1"/>
                </a:solidFill>
              </a:rPr>
              <a:t>studies</a:t>
            </a:r>
          </a:p>
          <a:p>
            <a:r>
              <a:rPr lang="en-US" sz="2400" b="0" dirty="0" smtClean="0">
                <a:solidFill>
                  <a:schemeClr val="accent2"/>
                </a:solidFill>
              </a:rPr>
              <a:t>Key purposes</a:t>
            </a:r>
            <a:r>
              <a:rPr lang="en-US" sz="2400" b="0" dirty="0" smtClean="0">
                <a:solidFill>
                  <a:schemeClr val="tx1"/>
                </a:solidFill>
              </a:rPr>
              <a:t>: 	-</a:t>
            </a:r>
            <a:r>
              <a:rPr lang="en-US" sz="2400" b="0" i="1" dirty="0" smtClean="0">
                <a:solidFill>
                  <a:schemeClr val="tx1"/>
                </a:solidFill>
              </a:rPr>
              <a:t>Minimize bias in the results of the meta-analysis</a:t>
            </a:r>
            <a:endParaRPr lang="en-US" sz="2400" b="0" i="1" dirty="0">
              <a:solidFill>
                <a:schemeClr val="tx1"/>
              </a:solidFill>
            </a:endParaRPr>
          </a:p>
          <a:p>
            <a:r>
              <a:rPr lang="en-US" sz="2400" b="0" i="1" dirty="0" smtClean="0">
                <a:solidFill>
                  <a:schemeClr val="tx1"/>
                </a:solidFill>
              </a:rPr>
              <a:t>						-Keep the review process manageable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57"/>
    </mc:Choice>
    <mc:Fallback xmlns="">
      <p:transition spd="slow" advTm="75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4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Research Protocol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7241" y="561512"/>
            <a:ext cx="8528179" cy="4154488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Pre-specify criteria for including and excluding studies in the meta-analysis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Determine the </a:t>
            </a:r>
            <a:r>
              <a:rPr lang="en-US" sz="2400" b="0" u="sng" dirty="0" smtClean="0">
                <a:solidFill>
                  <a:schemeClr val="tx1"/>
                </a:solidFill>
              </a:rPr>
              <a:t>elements of the research question </a:t>
            </a:r>
          </a:p>
          <a:p>
            <a:r>
              <a:rPr lang="en-US" sz="2400" b="0" dirty="0">
                <a:solidFill>
                  <a:schemeClr val="tx1"/>
                </a:solidFill>
              </a:rPr>
              <a:t>	</a:t>
            </a:r>
            <a:r>
              <a:rPr lang="en-US" sz="2400" b="0" dirty="0" smtClean="0">
                <a:solidFill>
                  <a:schemeClr val="accent2"/>
                </a:solidFill>
              </a:rPr>
              <a:t>Population, Intervention, Comparator(s), Outcomes</a:t>
            </a:r>
            <a:r>
              <a:rPr lang="en-US" sz="2400" b="0" dirty="0">
                <a:solidFill>
                  <a:schemeClr val="accent2"/>
                </a:solidFill>
              </a:rPr>
              <a:t> </a:t>
            </a:r>
            <a:r>
              <a:rPr lang="en-US" sz="2400" b="0" dirty="0" smtClean="0">
                <a:solidFill>
                  <a:schemeClr val="accent2"/>
                </a:solidFill>
              </a:rPr>
              <a:t>(PICO)</a:t>
            </a:r>
          </a:p>
          <a:p>
            <a:r>
              <a:rPr lang="en-US" sz="2400" b="0" dirty="0">
                <a:solidFill>
                  <a:schemeClr val="tx1"/>
                </a:solidFill>
              </a:rPr>
              <a:t>	</a:t>
            </a:r>
            <a:r>
              <a:rPr lang="en-US" sz="2400" b="0" dirty="0" smtClean="0">
                <a:solidFill>
                  <a:schemeClr val="tx1"/>
                </a:solidFill>
              </a:rPr>
              <a:t>and </a:t>
            </a:r>
            <a:r>
              <a:rPr lang="en-US" sz="2400" b="0" u="sng" dirty="0" smtClean="0">
                <a:solidFill>
                  <a:schemeClr val="tx1"/>
                </a:solidFill>
              </a:rPr>
              <a:t>how the intervention produces the expected</a:t>
            </a:r>
            <a:r>
              <a:rPr lang="en-US" sz="2400" b="0" dirty="0" smtClean="0">
                <a:solidFill>
                  <a:schemeClr val="tx1"/>
                </a:solidFill>
              </a:rPr>
              <a:t> 									</a:t>
            </a:r>
            <a:r>
              <a:rPr lang="en-US" sz="2400" b="0" u="sng" dirty="0" smtClean="0">
                <a:solidFill>
                  <a:schemeClr val="tx1"/>
                </a:solidFill>
              </a:rPr>
              <a:t>outcomes</a:t>
            </a:r>
            <a:r>
              <a:rPr lang="en-US" sz="2400" b="0" dirty="0" smtClean="0">
                <a:solidFill>
                  <a:schemeClr val="tx1"/>
                </a:solidFill>
              </a:rPr>
              <a:t> to draft a research protocol</a:t>
            </a:r>
            <a:endParaRPr lang="en-US" sz="2400" b="0" u="sng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>
                <a:solidFill>
                  <a:schemeClr val="tx1"/>
                </a:solidFill>
              </a:rPr>
              <a:t>D</a:t>
            </a:r>
            <a:r>
              <a:rPr lang="en-US" sz="2400" b="0" dirty="0" smtClean="0">
                <a:solidFill>
                  <a:schemeClr val="tx1"/>
                </a:solidFill>
              </a:rPr>
              <a:t>ecisions about in-/ exclusion should be documented and justified</a:t>
            </a:r>
            <a:endParaRPr lang="en-US" sz="2400" b="0" dirty="0">
              <a:solidFill>
                <a:schemeClr val="tx1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3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99"/>
    </mc:Choice>
    <mc:Fallback xmlns="">
      <p:transition spd="slow" advTm="85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3"/>
            <a:ext cx="8229600" cy="569103"/>
          </a:xfrm>
        </p:spPr>
        <p:txBody>
          <a:bodyPr>
            <a:noAutofit/>
          </a:bodyPr>
          <a:lstStyle/>
          <a:p>
            <a:r>
              <a:rPr lang="en-US" sz="2800" dirty="0" smtClean="0"/>
              <a:t>Population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7241" y="661735"/>
            <a:ext cx="8528179" cy="4298031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Sufficiently broad to include a diversity of studies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Sufficiently narrow to ensure aggregations of the studies’ results in the analysis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Define the disease or condition of interest (diagnostic criteria?)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Define population and setting of interest (age, sex, race, educational status, setting, presence of a particular condition, etc.)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Develop a strategy for dealing with partial eligibility (e.g. age groups)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Subgroup analysis?</a:t>
            </a:r>
            <a:endParaRPr lang="en-US" sz="2400" b="0" dirty="0">
              <a:solidFill>
                <a:schemeClr val="tx1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4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00"/>
    </mc:Choice>
    <mc:Fallback xmlns="">
      <p:transition spd="slow" advTm="183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52" y="242834"/>
            <a:ext cx="8876312" cy="41246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62926" y="4367463"/>
            <a:ext cx="4138863" cy="288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From: Cochrane Handbook, chapter 3</a:t>
            </a:r>
            <a:endParaRPr lang="en-US" sz="14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5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76"/>
    </mc:Choice>
    <mc:Fallback xmlns="">
      <p:transition spd="slow" advTm="28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4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Intervention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7241" y="561512"/>
            <a:ext cx="8528179" cy="4154488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900" b="0" dirty="0" smtClean="0">
                <a:solidFill>
                  <a:schemeClr val="tx1"/>
                </a:solidFill>
              </a:rPr>
              <a:t>What is the intervention of interest?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900" b="0" dirty="0" smtClean="0">
                <a:solidFill>
                  <a:schemeClr val="tx1"/>
                </a:solidFill>
              </a:rPr>
              <a:t>Are there any restrictions on interventions (e.g. other interventions at the same time, certain delivery method)</a:t>
            </a:r>
            <a:endParaRPr lang="en-US" sz="1900" b="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833" y="561512"/>
            <a:ext cx="6030167" cy="44678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9465" y="4478505"/>
            <a:ext cx="2351070" cy="288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From: Cochrane Handbook, chapter 3</a:t>
            </a:r>
            <a:endParaRPr lang="en-US" sz="1000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8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608"/>
    </mc:Choice>
    <mc:Fallback xmlns="">
      <p:transition spd="slow" advTm="104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3"/>
            <a:ext cx="8229600" cy="569103"/>
          </a:xfrm>
        </p:spPr>
        <p:txBody>
          <a:bodyPr>
            <a:noAutofit/>
          </a:bodyPr>
          <a:lstStyle/>
          <a:p>
            <a:r>
              <a:rPr lang="en-US" sz="2800" dirty="0" smtClean="0"/>
              <a:t>Comparison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7241" y="661735"/>
            <a:ext cx="8528179" cy="429803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What is the intervention compared with? (e.g. placebo, another drug/ treatment/ surgical intervention, standard of care, different intensity or dosage, etc.)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What to do if there are additional interventions? (e.g. supplementary treatments)  		 Heterogeneity?</a:t>
            </a:r>
            <a:endParaRPr lang="en-US" sz="100" b="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127863" y="2934788"/>
            <a:ext cx="348343" cy="13933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0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20"/>
    </mc:Choice>
    <mc:Fallback xmlns="">
      <p:transition spd="slow" advTm="63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3"/>
            <a:ext cx="8229600" cy="569103"/>
          </a:xfrm>
        </p:spPr>
        <p:txBody>
          <a:bodyPr>
            <a:noAutofit/>
          </a:bodyPr>
          <a:lstStyle/>
          <a:p>
            <a:r>
              <a:rPr lang="en-US" sz="2800" dirty="0" smtClean="0"/>
              <a:t>Outcome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7241" y="661735"/>
            <a:ext cx="8528179" cy="429803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Examples: survival, clinical events, level of biomarker, behavioral outcomes, symptoms, adverse events, economic outcomes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</a:rPr>
              <a:t>Should be a relevant outcome to assess using a meta-analysis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0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80"/>
    </mc:Choice>
    <mc:Fallback xmlns="">
      <p:transition spd="slow" advTm="38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3"/>
            <a:ext cx="8229600" cy="569103"/>
          </a:xfrm>
        </p:spPr>
        <p:txBody>
          <a:bodyPr>
            <a:noAutofit/>
          </a:bodyPr>
          <a:lstStyle/>
          <a:p>
            <a:r>
              <a:rPr lang="en-US" sz="2800" dirty="0" smtClean="0"/>
              <a:t>Other factors to consider….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idx="1"/>
          </p:nvPr>
        </p:nvSpPr>
        <p:spPr>
          <a:xfrm>
            <a:off x="317241" y="661735"/>
            <a:ext cx="8528179" cy="4298031"/>
          </a:xfrm>
        </p:spPr>
        <p:txBody>
          <a:bodyPr>
            <a:normAutofit/>
          </a:bodyPr>
          <a:lstStyle/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study designs to include? (e.g. experimental, observational, RCT’s etc.)</a:t>
            </a:r>
          </a:p>
          <a:p>
            <a:pPr marL="1028700" lvl="2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 no original studies (such as reviews, commentaries, opinions)</a:t>
            </a:r>
          </a:p>
          <a:p>
            <a:pPr marL="1028700" lvl="2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 large dataset analyses (possibility of overlapping patient populations)</a:t>
            </a: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 status </a:t>
            </a:r>
          </a:p>
          <a:p>
            <a:pPr marL="1028700" lvl="2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Different publication sources </a:t>
            </a:r>
          </a:p>
          <a:p>
            <a:pPr marL="1028700" lvl="2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U</a:t>
            </a:r>
            <a:r>
              <a:rPr lang="en-US" sz="1600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npublished/ partially published studies</a:t>
            </a:r>
          </a:p>
          <a:p>
            <a:pPr marL="1028700" lvl="2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i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Avoid reporting bias</a:t>
            </a:r>
            <a:r>
              <a:rPr lang="en-US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(bias due to missing studies)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endParaRPr lang="en-US" sz="195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69641" y="814135"/>
            <a:ext cx="8528179" cy="42980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342900" rtl="0" eaLnBrk="1" latinLnBrk="0" hangingPunct="1">
              <a:lnSpc>
                <a:spcPts val="3900"/>
              </a:lnSpc>
              <a:spcBef>
                <a:spcPct val="20000"/>
              </a:spcBef>
              <a:buSzPct val="70000"/>
              <a:buFont typeface="Lucida Grande"/>
              <a:buNone/>
              <a:defRPr sz="3825" b="1" kern="1200">
                <a:solidFill>
                  <a:schemeClr val="accent1"/>
                </a:solidFill>
                <a:latin typeface="Times New Roman"/>
                <a:ea typeface="+mn-ea"/>
                <a:cs typeface="Times New Roman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3716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7145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b="0" dirty="0">
              <a:solidFill>
                <a:schemeClr val="tx1"/>
              </a:solidFill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1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84"/>
    </mc:Choice>
    <mc:Fallback xmlns="">
      <p:transition spd="slow" advTm="121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633"/>
            <a:ext cx="8229600" cy="487761"/>
          </a:xfrm>
        </p:spPr>
        <p:txBody>
          <a:bodyPr>
            <a:noAutofit/>
          </a:bodyPr>
          <a:lstStyle/>
          <a:p>
            <a:r>
              <a:rPr lang="en-US" sz="2800" dirty="0" smtClean="0"/>
              <a:t>Other factors to consider….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idx="1"/>
          </p:nvPr>
        </p:nvSpPr>
        <p:spPr>
          <a:xfrm>
            <a:off x="317241" y="814135"/>
            <a:ext cx="8528179" cy="4145632"/>
          </a:xfrm>
        </p:spPr>
        <p:txBody>
          <a:bodyPr>
            <a:normAutofit/>
          </a:bodyPr>
          <a:lstStyle/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</a:t>
            </a:r>
          </a:p>
          <a:p>
            <a:pPr marL="1028700" lvl="2" indent="-342900">
              <a:buFont typeface="Wingdings" panose="05000000000000000000" pitchFamily="2" charset="2"/>
              <a:buChar char="v"/>
            </a:pPr>
            <a:r>
              <a:rPr lang="en-US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Including foreign language may be resource-intensive</a:t>
            </a:r>
            <a:endParaRPr lang="en-US" sz="195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Certain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 frame</a:t>
            </a:r>
          </a:p>
          <a:p>
            <a:pPr marL="1028700" lvl="2" indent="-342900">
              <a:buFont typeface="Wingdings" panose="05000000000000000000" pitchFamily="2" charset="2"/>
              <a:buChar char="v"/>
            </a:pPr>
            <a:r>
              <a:rPr lang="en-US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based on implementation of new treatment strategies, guidelines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 of interest</a:t>
            </a:r>
          </a:p>
          <a:p>
            <a:pPr marL="1028700" lvl="2" indent="-342900">
              <a:buFont typeface="Wingdings" panose="05000000000000000000" pitchFamily="2" charset="2"/>
              <a:buChar char="v"/>
            </a:pPr>
            <a:r>
              <a:rPr lang="en-US" sz="16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Judgement of “notable concern about conflict of interest”</a:t>
            </a: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69641" y="814135"/>
            <a:ext cx="8528179" cy="42980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342900" rtl="0" eaLnBrk="1" latinLnBrk="0" hangingPunct="1">
              <a:lnSpc>
                <a:spcPts val="3900"/>
              </a:lnSpc>
              <a:spcBef>
                <a:spcPct val="20000"/>
              </a:spcBef>
              <a:buSzPct val="70000"/>
              <a:buFont typeface="Lucida Grande"/>
              <a:buNone/>
              <a:defRPr sz="3825" b="1" kern="1200">
                <a:solidFill>
                  <a:schemeClr val="accent1"/>
                </a:solidFill>
                <a:latin typeface="Times New Roman"/>
                <a:ea typeface="+mn-ea"/>
                <a:cs typeface="Times New Roman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3716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7145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79158" y="3381404"/>
            <a:ext cx="6042462" cy="14005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accent1"/>
                </a:solidFill>
              </a:rPr>
              <a:t>	Be </a:t>
            </a:r>
            <a:r>
              <a:rPr lang="en-US" sz="2800" i="1" dirty="0" smtClean="0">
                <a:solidFill>
                  <a:schemeClr val="accent2"/>
                </a:solidFill>
              </a:rPr>
              <a:t>specific</a:t>
            </a:r>
            <a:r>
              <a:rPr lang="en-US" sz="2800" dirty="0" smtClean="0">
                <a:solidFill>
                  <a:schemeClr val="accent1"/>
                </a:solidFill>
              </a:rPr>
              <a:t> in your research protocol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	Define </a:t>
            </a:r>
            <a:r>
              <a:rPr lang="en-US" sz="2800" i="1" dirty="0" smtClean="0">
                <a:solidFill>
                  <a:schemeClr val="accent2"/>
                </a:solidFill>
              </a:rPr>
              <a:t>before</a:t>
            </a:r>
            <a:r>
              <a:rPr lang="en-US" sz="2800" dirty="0" smtClean="0">
                <a:solidFill>
                  <a:schemeClr val="accent1"/>
                </a:solidFill>
              </a:rPr>
              <a:t> starting your 	literature search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2" name="Explosion 1 11"/>
          <p:cNvSpPr/>
          <p:nvPr/>
        </p:nvSpPr>
        <p:spPr>
          <a:xfrm>
            <a:off x="3087164" y="3944795"/>
            <a:ext cx="343948" cy="343949"/>
          </a:xfrm>
          <a:prstGeom prst="irregularSeal1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 1 12"/>
          <p:cNvSpPr/>
          <p:nvPr/>
        </p:nvSpPr>
        <p:spPr>
          <a:xfrm>
            <a:off x="3087164" y="3503798"/>
            <a:ext cx="343948" cy="343949"/>
          </a:xfrm>
          <a:prstGeom prst="irregularSeal1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4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99"/>
    </mc:Choice>
    <mc:Fallback xmlns="">
      <p:transition spd="slow" advTm="103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159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Example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042" y="117008"/>
            <a:ext cx="4843758" cy="10247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9005" y="1208883"/>
            <a:ext cx="8734697" cy="35583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Background information: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Mesothelioma, an aggressive cancer associated with asbestos exposure, has a median survival of &lt; 2 years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Mesothelioma is typically diagnosed late with almost 60% having stage III or IV </a:t>
            </a:r>
            <a:r>
              <a:rPr lang="en-US" dirty="0" smtClean="0">
                <a:solidFill>
                  <a:schemeClr val="tx1"/>
                </a:solidFill>
              </a:rPr>
              <a:t>cancer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Detection of mesothelioma at earlier stage could potentially lead to better survival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Biomarkers: 	- Screening</a:t>
            </a:r>
          </a:p>
          <a:p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	- Early detection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Promising biomarker candidates for mesothelioma: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err="1" smtClean="0">
                <a:solidFill>
                  <a:schemeClr val="tx1"/>
                </a:solidFill>
              </a:rPr>
              <a:t>Mesothelin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err="1" smtClean="0">
                <a:solidFill>
                  <a:schemeClr val="tx1"/>
                </a:solidFill>
              </a:rPr>
              <a:t>Osteopontin</a:t>
            </a:r>
            <a:endParaRPr lang="en-US" dirty="0" smtClean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Fibulin-3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Research question: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44983" y="2690948"/>
            <a:ext cx="4032068" cy="7141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accent1"/>
                </a:solidFill>
              </a:rPr>
              <a:t>	Easy to measure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	High specificity and sensitivity 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032069" y="2926080"/>
            <a:ext cx="409302" cy="2438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0126" y="4273160"/>
            <a:ext cx="1009650" cy="337112"/>
          </a:xfrm>
          <a:prstGeom prst="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6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40"/>
    </mc:Choice>
    <mc:Fallback xmlns="">
      <p:transition spd="slow" advTm="89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072"/>
            <a:ext cx="8229600" cy="892127"/>
          </a:xfrm>
        </p:spPr>
        <p:txBody>
          <a:bodyPr>
            <a:noAutofit/>
          </a:bodyPr>
          <a:lstStyle/>
          <a:p>
            <a:r>
              <a:rPr lang="en-US" sz="2800" dirty="0" smtClean="0"/>
              <a:t>Now, can you formulate a research question?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0074" y="1962149"/>
            <a:ext cx="7896225" cy="26955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b="1" dirty="0" smtClean="0"/>
              <a:t>Research question: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Is fibulin-3 a potential biomarker for the detection of mesothelioma by comparing biomarker levels in mesothelioma patients with biomarker levels in patients with other cancers, patients with lung disease or healthy individuals?</a:t>
            </a:r>
          </a:p>
          <a:p>
            <a:endParaRPr lang="en-US" sz="20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013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04"/>
    </mc:Choice>
    <mc:Fallback xmlns="">
      <p:transition spd="slow" advTm="41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Define the research protocol, in- and exclusion criteria and search terms: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00151"/>
            <a:ext cx="8020050" cy="339447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</a:t>
            </a:r>
          </a:p>
          <a:p>
            <a:pPr>
              <a:lnSpc>
                <a:spcPct val="20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Intervention:</a:t>
            </a:r>
          </a:p>
          <a:p>
            <a:pPr>
              <a:lnSpc>
                <a:spcPct val="200000"/>
              </a:lnSpc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52800" y="1600200"/>
            <a:ext cx="4429124" cy="428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 smtClean="0"/>
              <a:t>Patients with malignant pleural mesothelioma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352800" y="3205162"/>
            <a:ext cx="4429124" cy="714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 smtClean="0"/>
              <a:t>Reported level of fibulin-3 in blood (serum or plasma) or pleural effusion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062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99"/>
    </mc:Choice>
    <mc:Fallback xmlns="">
      <p:transition spd="slow" advTm="39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198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Define the research protocol, in- and exclusion criteria and search terms: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22459"/>
            <a:ext cx="8020050" cy="33944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Comparison:</a:t>
            </a:r>
          </a:p>
          <a:p>
            <a:pPr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Outcome: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67038" y="1319520"/>
            <a:ext cx="4429124" cy="1195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 smtClean="0"/>
              <a:t>At least one comparison group: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with other cancers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with an other lung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Healthy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967038" y="3520536"/>
            <a:ext cx="4429124" cy="6704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 smtClean="0"/>
              <a:t>Mean level of fibulin-3 per group with standard deviation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778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79"/>
    </mc:Choice>
    <mc:Fallback xmlns="">
      <p:transition spd="slow" advTm="29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Other factors we considered: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876300"/>
            <a:ext cx="8020050" cy="371832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Published in English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if meta-analysis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review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studies contained overlapping cohorts, the study containing the largest number of subjects was used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20"/>
    </mc:Choice>
    <mc:Fallback xmlns="">
      <p:transition spd="slow" advTm="44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945"/>
            <a:ext cx="8229600" cy="468878"/>
          </a:xfrm>
        </p:spPr>
        <p:txBody>
          <a:bodyPr>
            <a:noAutofit/>
          </a:bodyPr>
          <a:lstStyle/>
          <a:p>
            <a:r>
              <a:rPr lang="en-US" sz="2800" dirty="0" smtClean="0"/>
              <a:t>Other factors we considered: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99823"/>
            <a:ext cx="8020050" cy="3991227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if impossible to calculate the mean and standard deviation based on the provided data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Ways used to obtain the information and to avoid exclusion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900113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authors</a:t>
            </a:r>
          </a:p>
          <a:p>
            <a:pPr marL="900113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mean from median and range </a:t>
            </a:r>
          </a:p>
          <a:p>
            <a:pPr marL="900113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studies with graph, a digitizer tool can be used to estimate range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Maaike van Gerwen- Meta-analysis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38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5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58"/>
    </mc:Choice>
    <mc:Fallback xmlns="">
      <p:transition spd="slow" advTm="113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6.9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6.8|1.3"/>
</p:tagLst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7551</TotalTime>
  <Words>878</Words>
  <Application>Microsoft Office PowerPoint</Application>
  <PresentationFormat>On-screen Show (16:9)</PresentationFormat>
  <Paragraphs>144</Paragraphs>
  <Slides>17</Slides>
  <Notes>2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Lucida Grande</vt:lpstr>
      <vt:lpstr>Times New Roman</vt:lpstr>
      <vt:lpstr>Wingdings</vt:lpstr>
      <vt:lpstr>MountSinai</vt:lpstr>
      <vt:lpstr>2. Meta-analysis  Research protocol</vt:lpstr>
      <vt:lpstr>PowerPoint Presentation</vt:lpstr>
      <vt:lpstr>Research Protocol</vt:lpstr>
      <vt:lpstr>Research Protocol</vt:lpstr>
      <vt:lpstr>Population </vt:lpstr>
      <vt:lpstr>PowerPoint Presentation</vt:lpstr>
      <vt:lpstr>Intervention </vt:lpstr>
      <vt:lpstr>Comparison </vt:lpstr>
      <vt:lpstr>Outcome </vt:lpstr>
      <vt:lpstr>Other factors to consider…. </vt:lpstr>
      <vt:lpstr>Other factors to consider…. </vt:lpstr>
      <vt:lpstr>Example</vt:lpstr>
      <vt:lpstr>Now, can you formulate a research question?</vt:lpstr>
      <vt:lpstr>Define the research protocol, in- and exclusion criteria and search terms:</vt:lpstr>
      <vt:lpstr>Define the research protocol, in- and exclusion criteria and search terms:</vt:lpstr>
      <vt:lpstr>Other factors we considered:</vt:lpstr>
      <vt:lpstr>Other factors we considered: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Eugene, Adriana</cp:lastModifiedBy>
  <cp:revision>70</cp:revision>
  <dcterms:created xsi:type="dcterms:W3CDTF">2018-04-09T14:53:48Z</dcterms:created>
  <dcterms:modified xsi:type="dcterms:W3CDTF">2021-10-29T15:24:37Z</dcterms:modified>
</cp:coreProperties>
</file>