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05" r:id="rId1"/>
  </p:sldMasterIdLst>
  <p:notesMasterIdLst>
    <p:notesMasterId r:id="rId27"/>
  </p:notesMasterIdLst>
  <p:handoutMasterIdLst>
    <p:handoutMasterId r:id="rId28"/>
  </p:handoutMasterIdLst>
  <p:sldIdLst>
    <p:sldId id="320" r:id="rId2"/>
    <p:sldId id="262" r:id="rId3"/>
    <p:sldId id="355" r:id="rId4"/>
    <p:sldId id="263" r:id="rId5"/>
    <p:sldId id="264" r:id="rId6"/>
    <p:sldId id="265" r:id="rId7"/>
    <p:sldId id="279" r:id="rId8"/>
    <p:sldId id="282" r:id="rId9"/>
    <p:sldId id="284" r:id="rId10"/>
    <p:sldId id="286" r:id="rId11"/>
    <p:sldId id="356" r:id="rId12"/>
    <p:sldId id="357" r:id="rId13"/>
    <p:sldId id="287" r:id="rId14"/>
    <p:sldId id="358" r:id="rId15"/>
    <p:sldId id="359" r:id="rId16"/>
    <p:sldId id="360" r:id="rId17"/>
    <p:sldId id="361" r:id="rId18"/>
    <p:sldId id="362" r:id="rId19"/>
    <p:sldId id="363" r:id="rId20"/>
    <p:sldId id="364" r:id="rId21"/>
    <p:sldId id="365" r:id="rId22"/>
    <p:sldId id="366" r:id="rId23"/>
    <p:sldId id="367" r:id="rId24"/>
    <p:sldId id="368" r:id="rId25"/>
    <p:sldId id="369" r:id="rId2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95" userDrawn="1">
          <p15:clr>
            <a:srgbClr val="A4A3A4"/>
          </p15:clr>
        </p15:guide>
        <p15:guide id="2" pos="520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D8F8"/>
    <a:srgbClr val="D2D2D2"/>
    <a:srgbClr val="BDBDBD"/>
    <a:srgbClr val="A7A7A7"/>
    <a:srgbClr val="BCBAD6"/>
    <a:srgbClr val="D80B8C"/>
    <a:srgbClr val="E384B6"/>
    <a:srgbClr val="808080"/>
    <a:srgbClr val="65609B"/>
    <a:srgbClr val="B5D8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3" autoAdjust="0"/>
    <p:restoredTop sz="94706" autoAdjust="0"/>
  </p:normalViewPr>
  <p:slideViewPr>
    <p:cSldViewPr snapToGrid="0" snapToObjects="1">
      <p:cViewPr varScale="1">
        <p:scale>
          <a:sx n="153" d="100"/>
          <a:sy n="153" d="100"/>
        </p:scale>
        <p:origin x="162" y="324"/>
      </p:cViewPr>
      <p:guideLst>
        <p:guide orient="horz" pos="2495"/>
        <p:guide pos="520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03" d="100"/>
          <a:sy n="103" d="100"/>
        </p:scale>
        <p:origin x="3560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355646-A25A-4249-B172-4D1949A48AEC}" type="datetimeFigureOut">
              <a:rPr lang="en-US" smtClean="0"/>
              <a:pPr/>
              <a:t>10/29/2021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0D3AE9-140C-6047-92FC-D021ED66302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23781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1F61A0-5486-4E47-8312-C7E877077D0E}" type="datetimeFigureOut">
              <a:rPr lang="en-US" smtClean="0"/>
              <a:pPr/>
              <a:t>10/29/2021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19E23C-DD53-9841-B8DE-03FA1723C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5758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C3FC7B-9C8E-4BFB-8921-4A651A7120C5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24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4701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2F5A8E4-8C83-4484-93CC-A1940040B9C1}" type="slidenum">
              <a:rPr lang="en-US"/>
              <a:pPr/>
              <a:t>4</a:t>
            </a:fld>
            <a:endParaRPr lang="en-US" dirty="0"/>
          </a:p>
        </p:txBody>
      </p:sp>
      <p:sp>
        <p:nvSpPr>
          <p:cNvPr id="206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0588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FE846D-85EF-4BF6-83FE-6CE55BCAC0B8}" type="slidenum">
              <a:rPr lang="en-US"/>
              <a:pPr/>
              <a:t>5</a:t>
            </a:fld>
            <a:endParaRPr lang="en-US" dirty="0"/>
          </a:p>
        </p:txBody>
      </p:sp>
      <p:sp>
        <p:nvSpPr>
          <p:cNvPr id="208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7288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0C4A30-A727-4D9F-9AC8-8F29FB598EAD}" type="slidenum">
              <a:rPr lang="en-US"/>
              <a:pPr/>
              <a:t>6</a:t>
            </a:fld>
            <a:endParaRPr lang="en-US" dirty="0"/>
          </a:p>
        </p:txBody>
      </p:sp>
      <p:sp>
        <p:nvSpPr>
          <p:cNvPr id="212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7300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97A883-27D8-4326-87F3-27936690E4E8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523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35954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B15C90-3765-41E6-9273-17B99C705A66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75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28279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C1844E-910A-4386-9CEB-23A4035E6304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885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46786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0812C4-89BF-4AE1-AEEE-B7F757A1548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861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377" y="0"/>
            <a:ext cx="9290399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76486"/>
            <a:ext cx="5776975" cy="1611476"/>
          </a:xfrm>
        </p:spPr>
        <p:txBody>
          <a:bodyPr anchor="t">
            <a:normAutofit/>
          </a:bodyPr>
          <a:lstStyle>
            <a:lvl1pPr algn="l">
              <a:lnSpc>
                <a:spcPts val="3600"/>
              </a:lnSpc>
              <a:defRPr sz="3375" b="1">
                <a:solidFill>
                  <a:srgbClr val="FFFFFF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779300"/>
            <a:ext cx="4681000" cy="1343981"/>
          </a:xfrm>
        </p:spPr>
        <p:txBody>
          <a:bodyPr>
            <a:normAutofit/>
          </a:bodyPr>
          <a:lstStyle>
            <a:lvl1pPr marL="0" indent="0" algn="l">
              <a:lnSpc>
                <a:spcPts val="2025"/>
              </a:lnSpc>
              <a:buNone/>
              <a:defRPr sz="1725">
                <a:solidFill>
                  <a:srgbClr val="FFFFFF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BFE317E-A270-B144-BF6B-332B7538A04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49083" y="3536687"/>
            <a:ext cx="962993" cy="1338489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453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004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76486"/>
            <a:ext cx="5776975" cy="1611476"/>
          </a:xfrm>
        </p:spPr>
        <p:txBody>
          <a:bodyPr anchor="t">
            <a:normAutofit/>
          </a:bodyPr>
          <a:lstStyle>
            <a:lvl1pPr algn="l">
              <a:lnSpc>
                <a:spcPts val="3600"/>
              </a:lnSpc>
              <a:defRPr sz="3375" b="1">
                <a:solidFill>
                  <a:srgbClr val="FFFFFF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779300"/>
            <a:ext cx="4681000" cy="1343981"/>
          </a:xfrm>
        </p:spPr>
        <p:txBody>
          <a:bodyPr>
            <a:normAutofit/>
          </a:bodyPr>
          <a:lstStyle>
            <a:lvl1pPr marL="0" indent="0" algn="l">
              <a:lnSpc>
                <a:spcPts val="2025"/>
              </a:lnSpc>
              <a:buNone/>
              <a:defRPr sz="1725">
                <a:solidFill>
                  <a:srgbClr val="FFFFFF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FE317E-A270-B144-BF6B-332B7538A04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33969" y="3544244"/>
            <a:ext cx="962993" cy="133848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004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76486"/>
            <a:ext cx="5776975" cy="1611476"/>
          </a:xfrm>
        </p:spPr>
        <p:txBody>
          <a:bodyPr anchor="t">
            <a:normAutofit/>
          </a:bodyPr>
          <a:lstStyle>
            <a:lvl1pPr algn="l">
              <a:lnSpc>
                <a:spcPts val="3600"/>
              </a:lnSpc>
              <a:defRPr sz="3375" b="1">
                <a:solidFill>
                  <a:schemeClr val="accent1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779300"/>
            <a:ext cx="4681000" cy="1343981"/>
          </a:xfrm>
        </p:spPr>
        <p:txBody>
          <a:bodyPr>
            <a:normAutofit/>
          </a:bodyPr>
          <a:lstStyle>
            <a:lvl1pPr marL="0" indent="0" algn="l">
              <a:lnSpc>
                <a:spcPts val="2025"/>
              </a:lnSpc>
              <a:buNone/>
              <a:defRPr sz="1725">
                <a:solidFill>
                  <a:schemeClr val="accent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BFE317E-A270-B144-BF6B-332B7538A04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11298" y="3544244"/>
            <a:ext cx="962993" cy="133848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S_Powerpoint_Opt1-5.jpg"/>
          <p:cNvPicPr>
            <a:picLocks noChangeAspect="1"/>
          </p:cNvPicPr>
          <p:nvPr userDrawn="1"/>
        </p:nvPicPr>
        <p:blipFill rotWithShape="1">
          <a:blip r:embed="rId2"/>
          <a:srcRect r="9819"/>
          <a:stretch/>
        </p:blipFill>
        <p:spPr>
          <a:xfrm>
            <a:off x="-1" y="0"/>
            <a:ext cx="9144001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1263107"/>
            <a:ext cx="7772400" cy="2025080"/>
          </a:xfrm>
        </p:spPr>
        <p:txBody>
          <a:bodyPr anchor="t">
            <a:noAutofit/>
          </a:bodyPr>
          <a:lstStyle>
            <a:lvl1pPr algn="l">
              <a:lnSpc>
                <a:spcPts val="3600"/>
              </a:lnSpc>
              <a:defRPr sz="3375" b="1" cap="none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70A198-6888-F548-AC25-D27FE505FBA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041107"/>
            <a:ext cx="9144000" cy="1074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F3C53B5-8603-724C-84BF-A302DC9D17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1263107"/>
            <a:ext cx="7772400" cy="2025080"/>
          </a:xfrm>
        </p:spPr>
        <p:txBody>
          <a:bodyPr anchor="t">
            <a:noAutofit/>
          </a:bodyPr>
          <a:lstStyle>
            <a:lvl1pPr algn="l">
              <a:lnSpc>
                <a:spcPts val="3600"/>
              </a:lnSpc>
              <a:defRPr sz="3375" b="1" cap="none">
                <a:solidFill>
                  <a:srgbClr val="00AEE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59FABB-F72F-0448-87B6-3441F362A0C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041107"/>
            <a:ext cx="9144000" cy="1074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S_Powerpoint_Opt1-5.jpg">
            <a:extLst>
              <a:ext uri="{FF2B5EF4-FFF2-40B4-BE49-F238E27FC236}">
                <a16:creationId xmlns:a16="http://schemas.microsoft.com/office/drawing/2014/main" id="{064A5FB4-15AF-D34E-B8F8-4F87E2C489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9614"/>
          <a:stretch/>
        </p:blipFill>
        <p:spPr>
          <a:xfrm>
            <a:off x="-1088335" y="0"/>
            <a:ext cx="10232335" cy="514350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175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457200" y="1120189"/>
            <a:ext cx="8229600" cy="3516200"/>
          </a:xfrm>
        </p:spPr>
        <p:txBody>
          <a:bodyPr>
            <a:normAutofit/>
          </a:bodyPr>
          <a:lstStyle>
            <a:lvl1pPr marL="342900" indent="-342900">
              <a:lnSpc>
                <a:spcPct val="150000"/>
              </a:lnSpc>
              <a:buSzPct val="100000"/>
              <a:buFont typeface="+mj-lt"/>
              <a:buAutoNum type="arabicPeriod"/>
              <a:defRPr sz="1725">
                <a:solidFill>
                  <a:schemeClr val="bg1"/>
                </a:solidFill>
              </a:defRPr>
            </a:lvl1pPr>
            <a:lvl2pPr marL="600075" indent="-257175">
              <a:buFont typeface="+mj-lt"/>
              <a:buAutoNum type="arabicPeriod"/>
              <a:defRPr>
                <a:solidFill>
                  <a:schemeClr val="bg1"/>
                </a:solidFill>
              </a:defRPr>
            </a:lvl2pPr>
            <a:lvl3pPr marL="942975" indent="-257175">
              <a:buFont typeface="+mj-lt"/>
              <a:buAutoNum type="arabicPeriod"/>
              <a:defRPr>
                <a:solidFill>
                  <a:schemeClr val="bg1"/>
                </a:solidFill>
              </a:defRPr>
            </a:lvl3pPr>
            <a:lvl4pPr>
              <a:buFont typeface="+mj-lt"/>
              <a:buAutoNum type="arabicPeriod"/>
              <a:defRPr>
                <a:solidFill>
                  <a:schemeClr val="bg1"/>
                </a:solidFill>
              </a:defRPr>
            </a:lvl4pPr>
            <a:lvl5pPr>
              <a:buFont typeface="+mj-lt"/>
              <a:buAutoNum type="arabicPeriod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DD8C06-D9D6-174C-AD56-BDCF9953C7A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041107"/>
            <a:ext cx="9144000" cy="1074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F3C53B5-8603-724C-84BF-A302DC9D17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175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457200" y="1120189"/>
            <a:ext cx="8229600" cy="3516200"/>
          </a:xfrm>
        </p:spPr>
        <p:txBody>
          <a:bodyPr>
            <a:normAutofit/>
          </a:bodyPr>
          <a:lstStyle>
            <a:lvl1pPr marL="342900" indent="-342900">
              <a:lnSpc>
                <a:spcPct val="150000"/>
              </a:lnSpc>
              <a:buSzPct val="100000"/>
              <a:buFont typeface="+mj-lt"/>
              <a:buAutoNum type="arabicPeriod"/>
              <a:defRPr sz="17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00075" indent="-257175">
              <a:buFont typeface="+mj-lt"/>
              <a:buAutoNum type="arabicPeriod"/>
              <a:defRPr>
                <a:solidFill>
                  <a:schemeClr val="bg1"/>
                </a:solidFill>
              </a:defRPr>
            </a:lvl2pPr>
            <a:lvl3pPr marL="942975" indent="-257175">
              <a:buFont typeface="+mj-lt"/>
              <a:buAutoNum type="arabicPeriod"/>
              <a:defRPr>
                <a:solidFill>
                  <a:schemeClr val="bg1"/>
                </a:solidFill>
              </a:defRPr>
            </a:lvl3pPr>
            <a:lvl4pPr>
              <a:buFont typeface="+mj-lt"/>
              <a:buAutoNum type="arabicPeriod"/>
              <a:defRPr>
                <a:solidFill>
                  <a:schemeClr val="bg1"/>
                </a:solidFill>
              </a:defRPr>
            </a:lvl4pPr>
            <a:lvl5pPr>
              <a:buFont typeface="+mj-lt"/>
              <a:buAutoNum type="arabicPeriod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2E92B5-FFED-094E-AC29-74204DB123A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041107"/>
            <a:ext cx="9144000" cy="1074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7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Mount Sinai / Presentation Name / Date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04836"/>
            <a:ext cx="8229600" cy="3147939"/>
          </a:xfrm>
        </p:spPr>
        <p:txBody>
          <a:bodyPr anchor="t">
            <a:normAutofit/>
          </a:bodyPr>
          <a:lstStyle>
            <a:lvl1pPr marL="0" indent="0">
              <a:lnSpc>
                <a:spcPts val="3900"/>
              </a:lnSpc>
              <a:buNone/>
              <a:defRPr sz="3825" b="1">
                <a:solidFill>
                  <a:schemeClr val="accent1"/>
                </a:solidFill>
                <a:latin typeface="Times New Roman"/>
                <a:cs typeface="Times New Roman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2DAC288-6A69-694F-AEEF-A7FAC385D6D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041107"/>
            <a:ext cx="9144000" cy="1074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7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Mount Sinai / Presentation Name / Date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04836"/>
            <a:ext cx="8229600" cy="3147939"/>
          </a:xfrm>
        </p:spPr>
        <p:txBody>
          <a:bodyPr anchor="t">
            <a:normAutofit/>
          </a:bodyPr>
          <a:lstStyle>
            <a:lvl1pPr marL="0" indent="0">
              <a:lnSpc>
                <a:spcPts val="3150"/>
              </a:lnSpc>
              <a:buNone/>
              <a:defRPr sz="2700" b="1">
                <a:solidFill>
                  <a:schemeClr val="accent1"/>
                </a:solidFill>
                <a:latin typeface="Times New Roman"/>
                <a:cs typeface="Times New Roman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E9BAE22-E8EB-394C-9EEC-E96140120A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041107"/>
            <a:ext cx="9144000" cy="1074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</p:spPr>
        <p:txBody>
          <a:bodyPr/>
          <a:lstStyle>
            <a:lvl1pPr marL="260604" indent="-260604">
              <a:lnSpc>
                <a:spcPts val="1725"/>
              </a:lnSpc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Mount Sinai / Presentation Name / Date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44E928D-DE5F-6341-99DF-FD23827870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041107"/>
            <a:ext cx="9144000" cy="1074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3520440" cy="3394472"/>
          </a:xfrm>
        </p:spPr>
        <p:txBody>
          <a:bodyPr>
            <a:noAutofit/>
          </a:bodyPr>
          <a:lstStyle>
            <a:lvl1pPr marL="0" indent="0">
              <a:lnSpc>
                <a:spcPts val="1725"/>
              </a:lnSpc>
              <a:spcBef>
                <a:spcPts val="0"/>
              </a:spcBef>
              <a:buNone/>
              <a:defRPr sz="1275">
                <a:solidFill>
                  <a:schemeClr val="accent1"/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Mount Sinai / Presentation Name / Date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065776" y="1200151"/>
            <a:ext cx="3520440" cy="3394472"/>
          </a:xfrm>
        </p:spPr>
        <p:txBody>
          <a:bodyPr>
            <a:noAutofit/>
          </a:bodyPr>
          <a:lstStyle>
            <a:lvl1pPr marL="0" indent="0">
              <a:lnSpc>
                <a:spcPts val="1425"/>
              </a:lnSpc>
              <a:spcBef>
                <a:spcPts val="0"/>
              </a:spcBef>
              <a:buNone/>
              <a:defRPr sz="105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71E412D-61EC-A14F-B4D5-9D2D971C47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041107"/>
            <a:ext cx="9144000" cy="1074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3520440" cy="3394472"/>
          </a:xfrm>
        </p:spPr>
        <p:txBody>
          <a:bodyPr>
            <a:noAutofit/>
          </a:bodyPr>
          <a:lstStyle>
            <a:lvl1pPr marL="0" marR="0" indent="0" algn="l" defTabSz="342900" rtl="0" eaLnBrk="1" fontAlgn="auto" latinLnBrk="0" hangingPunct="1">
              <a:lnSpc>
                <a:spcPts val="1425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 typeface="Lucida Grande"/>
              <a:buNone/>
              <a:tabLst/>
              <a:defRPr sz="1050">
                <a:solidFill>
                  <a:schemeClr val="accent1"/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Mount Sinai / Presentation Name / Date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065776" y="1200151"/>
            <a:ext cx="3520440" cy="3394472"/>
          </a:xfrm>
        </p:spPr>
        <p:txBody>
          <a:bodyPr>
            <a:noAutofit/>
          </a:bodyPr>
          <a:lstStyle>
            <a:lvl1pPr marL="0" indent="0">
              <a:lnSpc>
                <a:spcPts val="1425"/>
              </a:lnSpc>
              <a:spcBef>
                <a:spcPts val="0"/>
              </a:spcBef>
              <a:buNone/>
              <a:defRPr sz="1050">
                <a:solidFill>
                  <a:schemeClr val="accent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CD134C4-CF8B-1B4E-868D-6852181A9A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041107"/>
            <a:ext cx="9144000" cy="1074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Mount Sinai / Presentation Name / Date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457200" y="1028699"/>
            <a:ext cx="8229600" cy="3600450"/>
          </a:xfrm>
        </p:spPr>
        <p:txBody>
          <a:bodyPr/>
          <a:lstStyle/>
          <a:p>
            <a:r>
              <a:rPr lang="en-US" dirty="0"/>
              <a:t>Click icon to add table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81DD04F-A58E-0C46-BD0C-07A67AA79C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041107"/>
            <a:ext cx="9144000" cy="1074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Mount Sinai / Presentation Name / Date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hart Placeholder 7"/>
          <p:cNvSpPr>
            <a:spLocks noGrp="1"/>
          </p:cNvSpPr>
          <p:nvPr>
            <p:ph type="chart" sz="quarter" idx="14"/>
          </p:nvPr>
        </p:nvSpPr>
        <p:spPr>
          <a:xfrm>
            <a:off x="457200" y="1435101"/>
            <a:ext cx="8229600" cy="3194048"/>
          </a:xfrm>
        </p:spPr>
        <p:txBody>
          <a:bodyPr/>
          <a:lstStyle/>
          <a:p>
            <a:r>
              <a:rPr lang="en-US" dirty="0"/>
              <a:t>Click icon to add chart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457200" y="877825"/>
            <a:ext cx="8229600" cy="557276"/>
          </a:xfrm>
        </p:spPr>
        <p:txBody>
          <a:bodyPr>
            <a:noAutofit/>
          </a:bodyPr>
          <a:lstStyle>
            <a:lvl1pPr marL="0" indent="0">
              <a:lnSpc>
                <a:spcPts val="1425"/>
              </a:lnSpc>
              <a:buNone/>
              <a:defRPr sz="105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4D9162A-FBEB-A942-ADD9-344F2FA09AF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041107"/>
            <a:ext cx="9144000" cy="1074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Mount Sinai / Presentation Name / Date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hart Placeholder 7"/>
          <p:cNvSpPr>
            <a:spLocks noGrp="1"/>
          </p:cNvSpPr>
          <p:nvPr>
            <p:ph type="chart" sz="quarter" idx="13"/>
          </p:nvPr>
        </p:nvSpPr>
        <p:spPr>
          <a:xfrm>
            <a:off x="457200" y="1988820"/>
            <a:ext cx="3520440" cy="2362200"/>
          </a:xfrm>
        </p:spPr>
        <p:txBody>
          <a:bodyPr/>
          <a:lstStyle/>
          <a:p>
            <a:r>
              <a:rPr lang="en-US" dirty="0"/>
              <a:t>Click icon to add chart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57201" y="877824"/>
            <a:ext cx="3521075" cy="1148954"/>
          </a:xfrm>
        </p:spPr>
        <p:txBody>
          <a:bodyPr>
            <a:noAutofit/>
          </a:bodyPr>
          <a:lstStyle>
            <a:lvl1pPr marL="0" indent="0">
              <a:buNone/>
              <a:defRPr sz="105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hart Placeholder 7"/>
          <p:cNvSpPr>
            <a:spLocks noGrp="1"/>
          </p:cNvSpPr>
          <p:nvPr>
            <p:ph type="chart" sz="quarter" idx="15"/>
          </p:nvPr>
        </p:nvSpPr>
        <p:spPr>
          <a:xfrm>
            <a:off x="5065776" y="1988820"/>
            <a:ext cx="3520440" cy="2362200"/>
          </a:xfrm>
        </p:spPr>
        <p:txBody>
          <a:bodyPr/>
          <a:lstStyle/>
          <a:p>
            <a:r>
              <a:rPr lang="en-US" dirty="0"/>
              <a:t>Click icon to add chart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5065777" y="857250"/>
            <a:ext cx="3521075" cy="1148954"/>
          </a:xfrm>
        </p:spPr>
        <p:txBody>
          <a:bodyPr>
            <a:noAutofit/>
          </a:bodyPr>
          <a:lstStyle>
            <a:lvl1pPr marL="0" indent="0">
              <a:buNone/>
              <a:defRPr sz="105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B60EE92-59E1-274A-8C39-F98C614236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041107"/>
            <a:ext cx="9144000" cy="1074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1B178-9478-49DB-A5C3-CFC240E84DEC}" type="datetimeFigureOut">
              <a:rPr lang="en-US" smtClean="0"/>
              <a:t>10/29/2021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1FD1E-4006-404C-B449-1F2C4D7D58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6153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1B178-9478-49DB-A5C3-CFC240E84DEC}" type="datetimeFigureOut">
              <a:rPr lang="en-US" smtClean="0"/>
              <a:t>10/29/2021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1FD1E-4006-404C-B449-1F2C4D7D58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405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27073"/>
            <a:ext cx="8229600" cy="46887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15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fld id="{9F8FBD0B-D5BA-AC4A-B182-CCF391B5588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15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Mount Sinai / Presentation Name / Date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13" r:id="rId2"/>
    <p:sldLayoutId id="2147483714" r:id="rId3"/>
    <p:sldLayoutId id="2147483708" r:id="rId4"/>
    <p:sldLayoutId id="2147483716" r:id="rId5"/>
    <p:sldLayoutId id="2147483712" r:id="rId6"/>
    <p:sldLayoutId id="2147483717" r:id="rId7"/>
    <p:sldLayoutId id="2147483711" r:id="rId8"/>
    <p:sldLayoutId id="2147483718" r:id="rId9"/>
    <p:sldLayoutId id="2147483707" r:id="rId10"/>
    <p:sldLayoutId id="2147483719" r:id="rId11"/>
    <p:sldLayoutId id="2147483720" r:id="rId12"/>
    <p:sldLayoutId id="2147483721" r:id="rId13"/>
    <p:sldLayoutId id="2147483723" r:id="rId14"/>
    <p:sldLayoutId id="2147483722" r:id="rId15"/>
    <p:sldLayoutId id="2147483724" r:id="rId16"/>
    <p:sldLayoutId id="2147483725" r:id="rId17"/>
  </p:sldLayoutIdLst>
  <p:hf hdr="0" dt="0"/>
  <p:txStyles>
    <p:titleStyle>
      <a:lvl1pPr algn="l" defTabSz="342900" rtl="0" eaLnBrk="1" latinLnBrk="0" hangingPunct="1">
        <a:spcBef>
          <a:spcPct val="0"/>
        </a:spcBef>
        <a:buNone/>
        <a:defRPr sz="1500" b="1" kern="1200">
          <a:solidFill>
            <a:schemeClr val="accent1"/>
          </a:solidFill>
          <a:latin typeface="Times New Roman"/>
          <a:ea typeface="+mj-ea"/>
          <a:cs typeface="Times New Roman"/>
        </a:defRPr>
      </a:lvl1pPr>
    </p:titleStyle>
    <p:bodyStyle>
      <a:lvl1pPr marL="192024" indent="-260604" algn="l" defTabSz="342900" rtl="0" eaLnBrk="1" latinLnBrk="0" hangingPunct="1">
        <a:spcBef>
          <a:spcPct val="20000"/>
        </a:spcBef>
        <a:buSzPct val="70000"/>
        <a:buFont typeface="Lucida Grande"/>
        <a:buChar char="▶"/>
        <a:defRPr sz="135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12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05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9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75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rd.york.ac.uk/prospero/" TargetMode="Externa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66012"/>
            <a:ext cx="5776975" cy="1611476"/>
          </a:xfrm>
        </p:spPr>
        <p:txBody>
          <a:bodyPr/>
          <a:lstStyle/>
          <a:p>
            <a:r>
              <a:rPr lang="en-US" dirty="0" smtClean="0"/>
              <a:t>1. Overview </a:t>
            </a:r>
            <a:r>
              <a:rPr lang="en-US" dirty="0"/>
              <a:t>of meta-analysis</a:t>
            </a:r>
            <a:br>
              <a:rPr lang="en-US" dirty="0"/>
            </a:br>
            <a:r>
              <a:rPr lang="en-US" sz="2800" dirty="0"/>
              <a:t/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Emaunela Taioli, MD, PhD</a:t>
            </a:r>
          </a:p>
        </p:txBody>
      </p:sp>
    </p:spTree>
    <p:extLst>
      <p:ext uri="{BB962C8B-B14F-4D97-AF65-F5344CB8AC3E}">
        <p14:creationId xmlns:p14="http://schemas.microsoft.com/office/powerpoint/2010/main" val="1537933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ChangeArrowheads="1"/>
          </p:cNvSpPr>
          <p:nvPr>
            <p:ph type="title"/>
          </p:nvPr>
        </p:nvSpPr>
        <p:spPr>
          <a:xfrm>
            <a:off x="352096" y="561512"/>
            <a:ext cx="8229600" cy="468878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+mn-lt"/>
                <a:cs typeface="Calibri" panose="020F0502020204030204" pitchFamily="34" charset="0"/>
              </a:rPr>
              <a:t>Ways to combine evidence in epidemiology</a:t>
            </a:r>
            <a:endParaRPr lang="hu-HU" sz="2400" dirty="0">
              <a:latin typeface="+mn-lt"/>
              <a:cs typeface="Calibri" panose="020F0502020204030204" pitchFamily="34" charset="0"/>
            </a:endParaRPr>
          </a:p>
        </p:txBody>
      </p:sp>
      <p:sp>
        <p:nvSpPr>
          <p:cNvPr id="244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2096" y="1434590"/>
            <a:ext cx="8229600" cy="3394472"/>
          </a:xfrm>
        </p:spPr>
        <p:txBody>
          <a:bodyPr>
            <a:normAutofit/>
          </a:bodyPr>
          <a:lstStyle/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+mn-lt"/>
                <a:cs typeface="Calibri" panose="020F0502020204030204" pitchFamily="34" charset="0"/>
              </a:rPr>
              <a:t>meta-analyses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+mn-lt"/>
                <a:cs typeface="Calibri" panose="020F0502020204030204" pitchFamily="34" charset="0"/>
              </a:rPr>
              <a:t>pooled analyses and consortia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+mn-lt"/>
                <a:cs typeface="Calibri" panose="020F0502020204030204" pitchFamily="34" charset="0"/>
              </a:rPr>
              <a:t>multicenter studies</a:t>
            </a:r>
          </a:p>
          <a:p>
            <a:pPr lvl="1">
              <a:lnSpc>
                <a:spcPct val="90000"/>
              </a:lnSpc>
            </a:pPr>
            <a:endParaRPr lang="en-US" sz="2000" dirty="0">
              <a:solidFill>
                <a:schemeClr val="tx1"/>
              </a:solidFill>
              <a:latin typeface="+mn-lt"/>
              <a:cs typeface="Calibri" panose="020F0502020204030204" pitchFamily="34" charset="0"/>
            </a:endParaRPr>
          </a:p>
          <a:p>
            <a:pPr lvl="1">
              <a:lnSpc>
                <a:spcPct val="90000"/>
              </a:lnSpc>
            </a:pPr>
            <a:endParaRPr lang="en-US" sz="2000" dirty="0">
              <a:solidFill>
                <a:schemeClr val="tx1"/>
              </a:solidFill>
              <a:latin typeface="+mn-lt"/>
              <a:cs typeface="Calibri" panose="020F0502020204030204" pitchFamily="34" charset="0"/>
            </a:endParaRPr>
          </a:p>
          <a:p>
            <a:pPr marL="342900" lvl="1" indent="0">
              <a:lnSpc>
                <a:spcPct val="90000"/>
              </a:lnSpc>
              <a:buNone/>
            </a:pPr>
            <a:r>
              <a:rPr lang="en-US" sz="2000" dirty="0">
                <a:solidFill>
                  <a:schemeClr val="tx1"/>
                </a:solidFill>
                <a:latin typeface="+mn-lt"/>
                <a:cs typeface="Calibri" panose="020F0502020204030204" pitchFamily="34" charset="0"/>
              </a:rPr>
              <a:t>Each approach has strengths and limitations, no approach is perfect.</a:t>
            </a:r>
          </a:p>
        </p:txBody>
      </p:sp>
    </p:spTree>
    <p:extLst>
      <p:ext uri="{BB962C8B-B14F-4D97-AF65-F5344CB8AC3E}">
        <p14:creationId xmlns:p14="http://schemas.microsoft.com/office/powerpoint/2010/main" val="2833482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META-ANALYSIS IS VERY POPULAR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15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Mount Sinai / Presentation Name / Date</a:t>
            </a:r>
            <a:endParaRPr kumimoji="0" lang="en-US" sz="615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8FBD0B-D5BA-AC4A-B182-CCF391B5588A}" type="slidenum">
              <a:rPr kumimoji="0" lang="en-US" sz="615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615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" y="856060"/>
            <a:ext cx="7658100" cy="404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413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3197"/>
            <a:ext cx="8229600" cy="468878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+mn-lt"/>
              </a:rPr>
              <a:t>Why Meta-analysis Became So Popular</a:t>
            </a:r>
            <a:endParaRPr lang="hu-HU" sz="2400" dirty="0">
              <a:latin typeface="+mn-lt"/>
            </a:endParaRPr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26275"/>
            <a:ext cx="8229600" cy="3394472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+mn-lt"/>
              </a:rPr>
              <a:t>Nowadays epidemiology often deals with low prevalence exposures (asbestos) and with low strength associations (ETS) 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  <a:latin typeface="+mn-lt"/>
            </a:endParaRP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+mn-lt"/>
              </a:rPr>
              <a:t>Studies are expected to have low potency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  <a:latin typeface="+mn-lt"/>
            </a:endParaRP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+mn-lt"/>
              </a:rPr>
              <a:t>We now find ourselves assessing interactions (G x E for example), which requires a lot of power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  <a:latin typeface="+mn-lt"/>
            </a:endParaRP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+mn-lt"/>
              </a:rPr>
              <a:t>Heterogeneity of effects</a:t>
            </a:r>
            <a:endParaRPr lang="hu-HU" sz="20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33511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171450"/>
            <a:ext cx="5829300" cy="857250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+mn-lt"/>
              </a:rPr>
              <a:t>Sample size needs as a function of exposure prevalence and OR for main effects</a:t>
            </a:r>
          </a:p>
        </p:txBody>
      </p:sp>
      <p:graphicFrame>
        <p:nvGraphicFramePr>
          <p:cNvPr id="207875" name="Object 3"/>
          <p:cNvGraphicFramePr>
            <a:graphicFrameLocks noChangeAspect="1"/>
          </p:cNvGraphicFramePr>
          <p:nvPr/>
        </p:nvGraphicFramePr>
        <p:xfrm>
          <a:off x="1543050" y="945357"/>
          <a:ext cx="5086350" cy="44267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" name="Graph" r:id="rId4" imgW="3795840" imgH="3303360" progId="Origin50.Graph">
                  <p:embed/>
                </p:oleObj>
              </mc:Choice>
              <mc:Fallback>
                <p:oleObj name="Graph" r:id="rId4" imgW="3795840" imgH="3303360" progId="Origin50.Graph">
                  <p:embed/>
                  <p:pic>
                    <p:nvPicPr>
                      <p:cNvPr id="20787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3050" y="945357"/>
                        <a:ext cx="5086350" cy="44267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7876" name="Text Box 4"/>
          <p:cNvSpPr txBox="1">
            <a:spLocks noChangeArrowheads="1"/>
          </p:cNvSpPr>
          <p:nvPr/>
        </p:nvSpPr>
        <p:spPr bwMode="auto">
          <a:xfrm>
            <a:off x="3143250" y="4800600"/>
            <a:ext cx="2914650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1350" dirty="0">
              <a:solidFill>
                <a:srgbClr val="0000FF"/>
              </a:solidFill>
              <a:latin typeface="Tahoma" pitchFamily="34" charset="0"/>
            </a:endParaRPr>
          </a:p>
        </p:txBody>
      </p:sp>
      <p:sp>
        <p:nvSpPr>
          <p:cNvPr id="207877" name="Text Box 5"/>
          <p:cNvSpPr txBox="1">
            <a:spLocks noChangeArrowheads="1"/>
          </p:cNvSpPr>
          <p:nvPr/>
        </p:nvSpPr>
        <p:spPr bwMode="auto">
          <a:xfrm>
            <a:off x="3143250" y="4794647"/>
            <a:ext cx="3056214" cy="30008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350" dirty="0"/>
              <a:t>        Prevalence of exposure         </a:t>
            </a:r>
          </a:p>
        </p:txBody>
      </p:sp>
      <p:cxnSp>
        <p:nvCxnSpPr>
          <p:cNvPr id="3" name="Straight Connector 2"/>
          <p:cNvCxnSpPr/>
          <p:nvPr/>
        </p:nvCxnSpPr>
        <p:spPr>
          <a:xfrm flipH="1" flipV="1">
            <a:off x="2997724" y="1597844"/>
            <a:ext cx="28280" cy="2856322"/>
          </a:xfrm>
          <a:prstGeom prst="line">
            <a:avLst/>
          </a:prstGeom>
          <a:ln w="28575">
            <a:solidFill>
              <a:srgbClr val="002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89337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Text Box 2"/>
          <p:cNvSpPr txBox="1">
            <a:spLocks noChangeArrowheads="1"/>
          </p:cNvSpPr>
          <p:nvPr/>
        </p:nvSpPr>
        <p:spPr bwMode="auto">
          <a:xfrm>
            <a:off x="1088796" y="280988"/>
            <a:ext cx="645500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  <a:cs typeface="Calibri" panose="020F0502020204030204" pitchFamily="34" charset="0"/>
              </a:rPr>
              <a:t>Sample size for 80% power to test for gene-environment interaction</a:t>
            </a:r>
          </a:p>
        </p:txBody>
      </p:sp>
      <p:sp>
        <p:nvSpPr>
          <p:cNvPr id="211971" name="Rectangle 3"/>
          <p:cNvSpPr>
            <a:spLocks noChangeArrowheads="1"/>
          </p:cNvSpPr>
          <p:nvPr/>
        </p:nvSpPr>
        <p:spPr bwMode="auto">
          <a:xfrm>
            <a:off x="6343650" y="2514600"/>
            <a:ext cx="1657350" cy="71558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1543050" algn="l"/>
              </a:tabLst>
            </a:pPr>
            <a:r>
              <a:rPr lang="en-US" sz="1350" dirty="0"/>
              <a:t>Power  = 80%</a:t>
            </a:r>
          </a:p>
          <a:p>
            <a:pPr>
              <a:tabLst>
                <a:tab pos="1543050" algn="l"/>
              </a:tabLst>
            </a:pPr>
            <a:r>
              <a:rPr lang="en-US" sz="1350" dirty="0">
                <a:cs typeface="Arial" charset="0"/>
              </a:rPr>
              <a:t>α</a:t>
            </a:r>
            <a:r>
              <a:rPr lang="en-US" sz="1350" dirty="0"/>
              <a:t>-level = 5%</a:t>
            </a:r>
          </a:p>
          <a:p>
            <a:pPr>
              <a:tabLst>
                <a:tab pos="1543050" algn="l"/>
              </a:tabLst>
            </a:pPr>
            <a:r>
              <a:rPr lang="en-US" sz="1350" dirty="0"/>
              <a:t>P(G)     = 50%</a:t>
            </a:r>
          </a:p>
        </p:txBody>
      </p:sp>
      <p:graphicFrame>
        <p:nvGraphicFramePr>
          <p:cNvPr id="211972" name="Object 4"/>
          <p:cNvGraphicFramePr>
            <a:graphicFrameLocks noChangeAspect="1"/>
          </p:cNvGraphicFramePr>
          <p:nvPr/>
        </p:nvGraphicFramePr>
        <p:xfrm>
          <a:off x="1200150" y="823912"/>
          <a:ext cx="5314950" cy="4491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5" name="Graph" r:id="rId4" imgW="3775680" imgH="3191040" progId="Origin50.Graph">
                  <p:embed/>
                </p:oleObj>
              </mc:Choice>
              <mc:Fallback>
                <p:oleObj name="Graph" r:id="rId4" imgW="3775680" imgH="3191040" progId="Origin50.Graph">
                  <p:embed/>
                  <p:pic>
                    <p:nvPicPr>
                      <p:cNvPr id="21197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0150" y="823912"/>
                        <a:ext cx="5314950" cy="4491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1973" name="Text Box 5"/>
          <p:cNvSpPr txBox="1">
            <a:spLocks noChangeArrowheads="1"/>
          </p:cNvSpPr>
          <p:nvPr/>
        </p:nvSpPr>
        <p:spPr bwMode="auto">
          <a:xfrm>
            <a:off x="6338888" y="4864894"/>
            <a:ext cx="1588897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350" dirty="0"/>
              <a:t>(Marcus et al, 2000)</a:t>
            </a:r>
          </a:p>
        </p:txBody>
      </p:sp>
    </p:spTree>
    <p:extLst>
      <p:ext uri="{BB962C8B-B14F-4D97-AF65-F5344CB8AC3E}">
        <p14:creationId xmlns:p14="http://schemas.microsoft.com/office/powerpoint/2010/main" val="28416542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61807"/>
            <a:ext cx="8229600" cy="468878"/>
          </a:xfrm>
        </p:spPr>
        <p:txBody>
          <a:bodyPr>
            <a:normAutofit/>
          </a:bodyPr>
          <a:lstStyle/>
          <a:p>
            <a:pPr algn="ctr"/>
            <a:r>
              <a:rPr lang="en-US" sz="2400" dirty="0" smtClean="0"/>
              <a:t>Meta-analysis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2000" dirty="0">
              <a:latin typeface="+mn-lt"/>
            </a:endParaRPr>
          </a:p>
          <a:p>
            <a:pPr marL="0" indent="0">
              <a:buNone/>
            </a:pPr>
            <a:r>
              <a:rPr lang="en-GB" sz="2000" b="1" dirty="0">
                <a:latin typeface="+mn-lt"/>
              </a:rPr>
              <a:t>Quantitative</a:t>
            </a:r>
            <a:r>
              <a:rPr lang="en-GB" sz="2000" dirty="0">
                <a:latin typeface="+mn-lt"/>
              </a:rPr>
              <a:t> approach for </a:t>
            </a:r>
            <a:r>
              <a:rPr lang="en-GB" sz="2000" b="1" dirty="0">
                <a:latin typeface="+mn-lt"/>
              </a:rPr>
              <a:t>systematically</a:t>
            </a:r>
            <a:r>
              <a:rPr lang="en-GB" sz="2000" dirty="0">
                <a:latin typeface="+mn-lt"/>
              </a:rPr>
              <a:t> combining results of previous research to arrive at conclusions</a:t>
            </a:r>
          </a:p>
          <a:p>
            <a:pPr marL="0" indent="0">
              <a:buNone/>
            </a:pPr>
            <a:r>
              <a:rPr lang="en-GB" sz="2000" dirty="0">
                <a:latin typeface="+mn-lt"/>
              </a:rPr>
              <a:t>about the body of research.</a:t>
            </a:r>
          </a:p>
          <a:p>
            <a:pPr marL="0" indent="0">
              <a:buNone/>
            </a:pPr>
            <a:endParaRPr lang="en-US" sz="2000" dirty="0">
              <a:latin typeface="+mn-lt"/>
            </a:endParaRPr>
          </a:p>
          <a:p>
            <a:pPr marL="0" indent="0">
              <a:buNone/>
            </a:pPr>
            <a:r>
              <a:rPr lang="en-US" sz="2000" dirty="0">
                <a:latin typeface="+mn-lt"/>
              </a:rPr>
              <a:t>(method for combining results from different studies to produce a more stable summary estimate based on large number of patients, identify patterns, sources of disagreement among the study results, or other interesting relationships)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9421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30627" y="987757"/>
            <a:ext cx="2914650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50" dirty="0"/>
              <a:t>Study 1 	200 patients</a:t>
            </a:r>
          </a:p>
          <a:p>
            <a:r>
              <a:rPr lang="en-US" sz="1950" dirty="0"/>
              <a:t>Study 2 	37 patients</a:t>
            </a:r>
          </a:p>
          <a:p>
            <a:r>
              <a:rPr lang="en-US" sz="1950" dirty="0"/>
              <a:t>Study 3 	187 patients</a:t>
            </a:r>
          </a:p>
          <a:p>
            <a:r>
              <a:rPr lang="en-US" sz="1950" dirty="0"/>
              <a:t>Study 4	234 patients</a:t>
            </a:r>
          </a:p>
          <a:p>
            <a:r>
              <a:rPr lang="en-US" sz="1950" dirty="0"/>
              <a:t>Study……….</a:t>
            </a:r>
          </a:p>
          <a:p>
            <a:r>
              <a:rPr lang="en-US" sz="1950" dirty="0"/>
              <a:t>Study n…….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14850" y="2514600"/>
            <a:ext cx="337185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COMBINE AND ANALYZE AS ONE SINGLE STUDY CONTAINING (200+37+187+ 234+ n)= 658 or more</a:t>
            </a:r>
          </a:p>
        </p:txBody>
      </p:sp>
      <p:sp>
        <p:nvSpPr>
          <p:cNvPr id="6" name="Right Arrow 5"/>
          <p:cNvSpPr/>
          <p:nvPr/>
        </p:nvSpPr>
        <p:spPr>
          <a:xfrm>
            <a:off x="3028950" y="2857500"/>
            <a:ext cx="1257300" cy="8572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/>
              <a:t>Advantages And </a:t>
            </a:r>
            <a:r>
              <a:rPr lang="en-US" sz="2400" b="1" dirty="0" err="1" smtClean="0"/>
              <a:t>Strenghts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0331549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/>
              <a:t>Limitations</a:t>
            </a:r>
            <a:endParaRPr lang="en-US" sz="2400" b="1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https://ars.els-cdn.com/content/image/1-s2.0-S0022395612000957-gr2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868236"/>
            <a:ext cx="5402263" cy="4021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6052695" y="4432039"/>
            <a:ext cx="263292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50" dirty="0"/>
              <a:t>Smoking and suicide meta-analysis </a:t>
            </a:r>
            <a:br>
              <a:rPr lang="en-US" sz="1350" dirty="0"/>
            </a:br>
            <a:r>
              <a:rPr lang="en-US" sz="1350" dirty="0"/>
              <a:t>(J Psych Res 2012)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78460" y="1463511"/>
            <a:ext cx="278139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If there is bias or confounding in the original studies, the meta-analysis carries and amplifies the issues</a:t>
            </a:r>
          </a:p>
        </p:txBody>
      </p:sp>
    </p:spTree>
    <p:extLst>
      <p:ext uri="{BB962C8B-B14F-4D97-AF65-F5344CB8AC3E}">
        <p14:creationId xmlns:p14="http://schemas.microsoft.com/office/powerpoint/2010/main" val="28404167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13005"/>
            <a:ext cx="8229600" cy="468878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smtClean="0"/>
              <a:t>Limitations - Heterogeneity</a:t>
            </a:r>
            <a:endParaRPr lang="en-US" sz="24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167633"/>
            <a:ext cx="6329855" cy="3028950"/>
          </a:xfrm>
        </p:spPr>
        <p:txBody>
          <a:bodyPr/>
          <a:lstStyle/>
          <a:p>
            <a:pPr lvl="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</a:rPr>
              <a:t>Evidence that the studies do not belong to the same population</a:t>
            </a:r>
          </a:p>
          <a:p>
            <a:pPr lvl="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</a:rPr>
              <a:t>Assess sources of heterogeneity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</a:rPr>
              <a:t>effect modifiers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</a:rPr>
              <a:t>study design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</a:rPr>
              <a:t>quality of studies</a:t>
            </a:r>
          </a:p>
          <a:p>
            <a:pPr lvl="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</a:rPr>
              <a:t>If heterogeneity is present, no summary estimate should be calculated</a:t>
            </a: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7056" y="2595398"/>
            <a:ext cx="121443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4207" y="1109498"/>
            <a:ext cx="136445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764460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31873"/>
            <a:ext cx="8229600" cy="468878"/>
          </a:xfrm>
        </p:spPr>
        <p:txBody>
          <a:bodyPr>
            <a:normAutofit/>
          </a:bodyPr>
          <a:lstStyle/>
          <a:p>
            <a:r>
              <a:rPr lang="en-US" altLang="en-US" sz="2400" b="1" dirty="0" smtClean="0"/>
              <a:t>Studies Quality</a:t>
            </a:r>
            <a:endParaRPr lang="en-US" altLang="en-US" sz="2400" b="1" dirty="0"/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00751"/>
            <a:ext cx="7886700" cy="36119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2000" dirty="0"/>
              <a:t>The validity of a meta-analysis depends on the quality of the studies included, and an assessment of quality is a necessary part of the process</a:t>
            </a:r>
          </a:p>
          <a:p>
            <a:pPr marL="0" indent="0">
              <a:buNone/>
            </a:pPr>
            <a:endParaRPr lang="en-US" altLang="en-US" dirty="0" smtClean="0"/>
          </a:p>
          <a:p>
            <a:pPr marL="0" indent="0">
              <a:buNone/>
            </a:pPr>
            <a:r>
              <a:rPr lang="en-US" sz="2000" dirty="0" smtClean="0"/>
              <a:t>Think of the process as “waste management”, not garbage </a:t>
            </a:r>
            <a:r>
              <a:rPr lang="en-US" sz="2000" dirty="0"/>
              <a:t>in, garbage </a:t>
            </a:r>
            <a:r>
              <a:rPr lang="en-US" sz="2000" dirty="0" smtClean="0"/>
              <a:t>out.</a:t>
            </a:r>
          </a:p>
          <a:p>
            <a:pPr marL="0" indent="0">
              <a:buNone/>
            </a:pPr>
            <a:endParaRPr lang="en-US" sz="2000" dirty="0" smtClean="0"/>
          </a:p>
          <a:p>
            <a:pPr>
              <a:buFontTx/>
              <a:buChar char="-"/>
            </a:pPr>
            <a:r>
              <a:rPr lang="en-US" sz="2000" dirty="0" smtClean="0"/>
              <a:t>Careful choice of </a:t>
            </a:r>
            <a:r>
              <a:rPr lang="en-US" sz="2000" dirty="0"/>
              <a:t>a set of inclusion criteria </a:t>
            </a:r>
            <a:r>
              <a:rPr lang="en-US" sz="2000" dirty="0" smtClean="0"/>
              <a:t>based </a:t>
            </a:r>
            <a:r>
              <a:rPr lang="en-US" sz="2000" dirty="0"/>
              <a:t>on the quality of the </a:t>
            </a:r>
            <a:r>
              <a:rPr lang="en-US" sz="2000" dirty="0" smtClean="0"/>
              <a:t>study</a:t>
            </a:r>
          </a:p>
          <a:p>
            <a:pPr>
              <a:buFontTx/>
              <a:buChar char="-"/>
            </a:pPr>
            <a:endParaRPr lang="en-US" sz="2000" dirty="0" smtClean="0"/>
          </a:p>
          <a:p>
            <a:pPr>
              <a:buFontTx/>
              <a:buChar char="-"/>
            </a:pPr>
            <a:r>
              <a:rPr lang="en-US" sz="2000" dirty="0" smtClean="0"/>
              <a:t>Limit to certain high quality studies, for example those </a:t>
            </a:r>
            <a:r>
              <a:rPr lang="en-US" sz="2000" dirty="0"/>
              <a:t>that use random assignment, or a placebo control. For observational </a:t>
            </a:r>
            <a:r>
              <a:rPr lang="en-US" sz="2000" dirty="0" smtClean="0"/>
              <a:t>studies, may limit to </a:t>
            </a:r>
            <a:r>
              <a:rPr lang="en-US" sz="2000" dirty="0"/>
              <a:t>those where confounders were adequately addressed in the design or analysis. </a:t>
            </a: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4260421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en-US" sz="2000" dirty="0" smtClean="0"/>
              <a:t>How To Improve Quality And Reduce Publication Bias </a:t>
            </a:r>
            <a:br>
              <a:rPr lang="en-US" altLang="en-US" sz="2000" dirty="0" smtClean="0"/>
            </a:b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E1FD1E-4006-404C-B449-1F2C4D7D58C2}" type="slidenum">
              <a:rPr kumimoji="0" lang="en-US" sz="615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615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400" b="0" dirty="0" smtClean="0">
                <a:solidFill>
                  <a:schemeClr val="tx1"/>
                </a:solidFill>
              </a:rPr>
              <a:t>Register your study at PROSPERO</a:t>
            </a:r>
          </a:p>
          <a:p>
            <a:endParaRPr lang="en-US" sz="2400" b="0" dirty="0" smtClean="0">
              <a:solidFill>
                <a:schemeClr val="tx1"/>
              </a:solidFill>
            </a:endParaRPr>
          </a:p>
          <a:p>
            <a:r>
              <a:rPr lang="en-US" sz="2400" b="0" dirty="0" smtClean="0">
                <a:solidFill>
                  <a:schemeClr val="tx1"/>
                </a:solidFill>
              </a:rPr>
              <a:t>This avoids duplications (COVID-19!!!)</a:t>
            </a:r>
          </a:p>
          <a:p>
            <a:r>
              <a:rPr lang="en-US" sz="2400" b="0" dirty="0" smtClean="0">
                <a:solidFill>
                  <a:schemeClr val="tx1"/>
                </a:solidFill>
              </a:rPr>
              <a:t>Allows other investigators to inform of their unpublished data</a:t>
            </a:r>
            <a:endParaRPr lang="en-US" sz="2400" b="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755926" y="2025051"/>
            <a:ext cx="36321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  <a:hlinkClick r:id="rId2"/>
              </a:rPr>
              <a:t>https://www.crd.york.ac.uk/prospero/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90855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b="1" dirty="0">
                <a:solidFill>
                  <a:srgbClr val="000099"/>
                </a:solidFill>
              </a:rPr>
              <a:t>Forest Plot</a:t>
            </a:r>
            <a:endParaRPr lang="en-US" sz="2000" dirty="0"/>
          </a:p>
        </p:txBody>
      </p:sp>
      <p:pic>
        <p:nvPicPr>
          <p:cNvPr id="62467" name="Picture 3" descr="fplo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2580" y="-25836"/>
            <a:ext cx="4821120" cy="4821626"/>
          </a:xfrm>
          <a:prstGeom prst="rect">
            <a:avLst/>
          </a:prstGeom>
          <a:noFill/>
        </p:spPr>
      </p:pic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5338380" y="910866"/>
            <a:ext cx="2903040" cy="2948223"/>
          </a:xfrm>
          <a:prstGeom prst="rect">
            <a:avLst/>
          </a:prstGeom>
          <a:solidFill>
            <a:schemeClr val="accent3">
              <a:lumMod val="40000"/>
              <a:lumOff val="60000"/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62209" tIns="31105" rIns="62209" bIns="31105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500" dirty="0"/>
              <a:t>The dotted vertical line is risk 1.0 (No risk)</a:t>
            </a:r>
          </a:p>
          <a:p>
            <a:pPr>
              <a:spcBef>
                <a:spcPct val="50000"/>
              </a:spcBef>
            </a:pPr>
            <a:r>
              <a:rPr lang="en-US" sz="1500" dirty="0"/>
              <a:t>The Risk Estimate of each study is lined up, with 95% CI</a:t>
            </a:r>
          </a:p>
          <a:p>
            <a:pPr>
              <a:spcBef>
                <a:spcPct val="50000"/>
              </a:spcBef>
            </a:pPr>
            <a:endParaRPr lang="en-US" sz="1500" dirty="0"/>
          </a:p>
          <a:p>
            <a:pPr>
              <a:spcBef>
                <a:spcPct val="50000"/>
              </a:spcBef>
            </a:pPr>
            <a:endParaRPr lang="en-US" sz="1500" dirty="0"/>
          </a:p>
          <a:p>
            <a:pPr>
              <a:spcBef>
                <a:spcPct val="50000"/>
              </a:spcBef>
            </a:pPr>
            <a:r>
              <a:rPr lang="en-US" sz="1500" dirty="0"/>
              <a:t>This diamond is the summary estimate</a:t>
            </a:r>
          </a:p>
          <a:p>
            <a:pPr>
              <a:spcBef>
                <a:spcPct val="50000"/>
              </a:spcBef>
            </a:pPr>
            <a:r>
              <a:rPr lang="en-US" sz="1500" dirty="0"/>
              <a:t>The two ends of the diamond are 95% CI</a:t>
            </a:r>
          </a:p>
        </p:txBody>
      </p:sp>
      <p:sp>
        <p:nvSpPr>
          <p:cNvPr id="62470" name="Line 6"/>
          <p:cNvSpPr>
            <a:spLocks noChangeShapeType="1"/>
          </p:cNvSpPr>
          <p:nvPr/>
        </p:nvSpPr>
        <p:spPr bwMode="auto">
          <a:xfrm flipV="1">
            <a:off x="4597920" y="1095277"/>
            <a:ext cx="46656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62209" tIns="31105" rIns="62209" bIns="31105"/>
          <a:lstStyle/>
          <a:p>
            <a:endParaRPr lang="en-US" sz="1350" dirty="0"/>
          </a:p>
        </p:txBody>
      </p:sp>
      <p:sp>
        <p:nvSpPr>
          <p:cNvPr id="62471" name="Line 7"/>
          <p:cNvSpPr>
            <a:spLocks noChangeShapeType="1"/>
          </p:cNvSpPr>
          <p:nvPr/>
        </p:nvSpPr>
        <p:spPr bwMode="auto">
          <a:xfrm>
            <a:off x="4805280" y="1710912"/>
            <a:ext cx="36288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62209" tIns="31105" rIns="62209" bIns="31105"/>
          <a:lstStyle/>
          <a:p>
            <a:endParaRPr lang="en-US" sz="1350" dirty="0"/>
          </a:p>
        </p:txBody>
      </p:sp>
      <p:sp>
        <p:nvSpPr>
          <p:cNvPr id="62472" name="Line 8"/>
          <p:cNvSpPr>
            <a:spLocks noChangeShapeType="1"/>
          </p:cNvSpPr>
          <p:nvPr/>
        </p:nvSpPr>
        <p:spPr bwMode="auto">
          <a:xfrm rot="539084" flipV="1">
            <a:off x="4547503" y="3219023"/>
            <a:ext cx="519863" cy="37149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62209" tIns="31105" rIns="62209" bIns="31105"/>
          <a:lstStyle/>
          <a:p>
            <a:endParaRPr lang="en-US" sz="1350" dirty="0"/>
          </a:p>
        </p:txBody>
      </p:sp>
      <p:sp>
        <p:nvSpPr>
          <p:cNvPr id="62473" name="Line 9"/>
          <p:cNvSpPr>
            <a:spLocks noChangeShapeType="1"/>
          </p:cNvSpPr>
          <p:nvPr/>
        </p:nvSpPr>
        <p:spPr bwMode="auto">
          <a:xfrm>
            <a:off x="4572000" y="3635139"/>
            <a:ext cx="518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62209" tIns="31105" rIns="62209" bIns="31105"/>
          <a:lstStyle/>
          <a:p>
            <a:endParaRPr lang="en-US" sz="1350" dirty="0"/>
          </a:p>
        </p:txBody>
      </p:sp>
      <p:sp>
        <p:nvSpPr>
          <p:cNvPr id="62474" name="Text Box 10"/>
          <p:cNvSpPr txBox="1">
            <a:spLocks noChangeArrowheads="1"/>
          </p:cNvSpPr>
          <p:nvPr/>
        </p:nvSpPr>
        <p:spPr bwMode="auto">
          <a:xfrm>
            <a:off x="1428750" y="4629151"/>
            <a:ext cx="6229350" cy="293650"/>
          </a:xfrm>
          <a:prstGeom prst="rect">
            <a:avLst/>
          </a:prstGeom>
          <a:solidFill>
            <a:schemeClr val="accent3">
              <a:lumMod val="40000"/>
              <a:lumOff val="60000"/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62209" tIns="31105" rIns="62209" bIns="31105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500" dirty="0">
                <a:latin typeface="Lucida Bright" pitchFamily="16" charset="0"/>
              </a:rPr>
              <a:t>The size of each black square box indicates weight of the study</a:t>
            </a:r>
          </a:p>
        </p:txBody>
      </p:sp>
    </p:spTree>
    <p:extLst>
      <p:ext uri="{BB962C8B-B14F-4D97-AF65-F5344CB8AC3E}">
        <p14:creationId xmlns:p14="http://schemas.microsoft.com/office/powerpoint/2010/main" val="41782919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32176"/>
            <a:ext cx="8229600" cy="468878"/>
          </a:xfrm>
        </p:spPr>
        <p:txBody>
          <a:bodyPr>
            <a:normAutofit/>
          </a:bodyPr>
          <a:lstStyle/>
          <a:p>
            <a:r>
              <a:rPr lang="en-US" altLang="en-US" sz="2400" b="1" dirty="0" smtClean="0"/>
              <a:t>Guidelines For Reporting </a:t>
            </a:r>
            <a:endParaRPr lang="en-US" altLang="en-US" sz="2400" b="1" dirty="0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2000" dirty="0">
                <a:latin typeface="+mn-lt"/>
              </a:rPr>
              <a:t>Protocols for the reporting of meta-analysis results were developed for RCTs (Quality of Reports of Meta-analysis [QUOROM] and Observational Studies in Epidemiology [MOOSE]</a:t>
            </a:r>
          </a:p>
          <a:p>
            <a:pPr marL="0" indent="0">
              <a:buNone/>
            </a:pPr>
            <a:endParaRPr lang="en-US" altLang="en-US" sz="2000" dirty="0">
              <a:latin typeface="+mn-lt"/>
            </a:endParaRPr>
          </a:p>
          <a:p>
            <a:pPr marL="0" indent="0">
              <a:buNone/>
            </a:pPr>
            <a:r>
              <a:rPr lang="en-US" altLang="en-US" sz="2000" dirty="0">
                <a:latin typeface="+mn-lt"/>
              </a:rPr>
              <a:t>The purpose of QUOROM and MOOSE guidelines is to provide proper procedures for conducting a meta-analysis and to standardize the methods of reporting a meta-analysis.</a:t>
            </a:r>
          </a:p>
          <a:p>
            <a:pPr marL="0" indent="0">
              <a:buNone/>
            </a:pPr>
            <a:endParaRPr lang="en-US" altLang="en-US" sz="2000" dirty="0">
              <a:latin typeface="+mn-lt"/>
            </a:endParaRPr>
          </a:p>
          <a:p>
            <a:pPr>
              <a:buFontTx/>
              <a:buNone/>
            </a:pPr>
            <a:r>
              <a:rPr lang="en-US" altLang="en-US" sz="900" dirty="0"/>
              <a:t>        Kevin C. Chung, MD, Patricia B. Burns, MPH, H. Myra Kim, ScD. “Clinical Perspective: A Practical Guide to Meta-Analysis.” The Journal of Hand Surgery.  Vol.31A No.10  December 2006. p. 1672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245568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480" y="117706"/>
            <a:ext cx="4157931" cy="503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2539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9570" y="1"/>
            <a:ext cx="6196651" cy="5157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9234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2922" y="539365"/>
            <a:ext cx="6203810" cy="4503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1436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515007" y="495238"/>
            <a:ext cx="8229600" cy="468878"/>
          </a:xfrm>
        </p:spPr>
        <p:txBody>
          <a:bodyPr>
            <a:normAutofit/>
          </a:bodyPr>
          <a:lstStyle/>
          <a:p>
            <a:r>
              <a:rPr lang="en-US" altLang="en-US" sz="2400" dirty="0"/>
              <a:t>Steps of Meta-analysis 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+mn-lt"/>
              </a:rPr>
              <a:t>Define the Research Question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+mn-lt"/>
              </a:rPr>
              <a:t>Define inclusion-exclusion criteria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+mn-lt"/>
              </a:rPr>
              <a:t>Define key word for search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+mn-lt"/>
              </a:rPr>
              <a:t>Perform the literature search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+mn-lt"/>
              </a:rPr>
              <a:t>Select the studies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+mn-lt"/>
              </a:rPr>
              <a:t>Evaluate appropriateness and quality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+mn-lt"/>
              </a:rPr>
              <a:t>Extract the data and </a:t>
            </a:r>
            <a:r>
              <a:rPr lang="hu-HU" sz="2000" dirty="0">
                <a:latin typeface="+mn-lt"/>
              </a:rPr>
              <a:t>effect estimates</a:t>
            </a:r>
            <a:endParaRPr lang="en-US" altLang="en-US" sz="2000" dirty="0">
              <a:latin typeface="+mn-l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+mn-lt"/>
              </a:rPr>
              <a:t>Analyze the data - </a:t>
            </a:r>
            <a:r>
              <a:rPr lang="en-US" sz="2000" dirty="0">
                <a:latin typeface="+mn-lt"/>
              </a:rPr>
              <a:t>Calculation of combined effect</a:t>
            </a:r>
            <a:endParaRPr lang="en-US" altLang="en-US" sz="2000" dirty="0">
              <a:latin typeface="+mn-l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+mn-lt"/>
              </a:rPr>
              <a:t>Report the results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Interpretation (heterogeneity; bias)</a:t>
            </a:r>
            <a:endParaRPr lang="hu-HU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419860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26921"/>
            <a:ext cx="8229600" cy="468878"/>
          </a:xfrm>
        </p:spPr>
        <p:txBody>
          <a:bodyPr>
            <a:normAutofit fontScale="90000"/>
          </a:bodyPr>
          <a:lstStyle/>
          <a:p>
            <a:r>
              <a:rPr lang="en-US" sz="2700" dirty="0" smtClean="0">
                <a:latin typeface="+mn-lt"/>
              </a:rPr>
              <a:t>Further Steps</a:t>
            </a:r>
            <a:endParaRPr lang="hu-HU" dirty="0">
              <a:latin typeface="+mn-lt"/>
            </a:endParaRPr>
          </a:p>
        </p:txBody>
      </p:sp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5">
                    <a:lumMod val="25000"/>
                  </a:schemeClr>
                </a:solidFill>
                <a:latin typeface="+mn-lt"/>
              </a:rPr>
              <a:t>Need to assess of sources of</a:t>
            </a:r>
          </a:p>
          <a:p>
            <a:pPr lvl="1"/>
            <a:r>
              <a:rPr lang="en-US" sz="2000" dirty="0">
                <a:solidFill>
                  <a:schemeClr val="accent5">
                    <a:lumMod val="25000"/>
                  </a:schemeClr>
                </a:solidFill>
                <a:latin typeface="+mn-lt"/>
              </a:rPr>
              <a:t>heterogeneity</a:t>
            </a:r>
          </a:p>
          <a:p>
            <a:pPr lvl="1"/>
            <a:r>
              <a:rPr lang="en-US" sz="2000" dirty="0">
                <a:solidFill>
                  <a:schemeClr val="accent5">
                    <a:lumMod val="25000"/>
                  </a:schemeClr>
                </a:solidFill>
                <a:latin typeface="+mn-lt"/>
              </a:rPr>
              <a:t>Bias</a:t>
            </a:r>
          </a:p>
          <a:p>
            <a:pPr marL="342900" lvl="1" indent="0">
              <a:buNone/>
            </a:pPr>
            <a:endParaRPr lang="en-US" sz="2000" dirty="0">
              <a:solidFill>
                <a:schemeClr val="accent5">
                  <a:lumMod val="25000"/>
                </a:schemeClr>
              </a:solidFill>
              <a:latin typeface="+mn-lt"/>
            </a:endParaRPr>
          </a:p>
          <a:p>
            <a:pPr marL="0" lvl="1" indent="0">
              <a:buNone/>
            </a:pPr>
            <a:r>
              <a:rPr lang="en-US" sz="2000" dirty="0">
                <a:solidFill>
                  <a:schemeClr val="accent5">
                    <a:lumMod val="25000"/>
                  </a:schemeClr>
                </a:solidFill>
                <a:latin typeface="+mn-lt"/>
              </a:rPr>
              <a:t>Sometimes sensitivity analyses help</a:t>
            </a:r>
          </a:p>
          <a:p>
            <a:pPr marL="0" lvl="1" indent="0">
              <a:buNone/>
            </a:pPr>
            <a:endParaRPr lang="en-US" sz="2000" dirty="0">
              <a:solidFill>
                <a:schemeClr val="accent5">
                  <a:lumMod val="25000"/>
                </a:schemeClr>
              </a:solidFill>
              <a:latin typeface="+mn-l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5">
                    <a:lumMod val="25000"/>
                  </a:schemeClr>
                </a:solidFill>
                <a:latin typeface="+mn-lt"/>
              </a:rPr>
              <a:t>Interpretation driven by biological rather than statistical consideration</a:t>
            </a:r>
            <a:endParaRPr lang="hu-HU" sz="2000" dirty="0">
              <a:solidFill>
                <a:schemeClr val="accent5">
                  <a:lumMod val="2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926046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Define A Research Question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latin typeface="+mn-lt"/>
              </a:rPr>
              <a:t>Consider four </a:t>
            </a:r>
            <a:r>
              <a:rPr lang="en-US" sz="2000" dirty="0" smtClean="0">
                <a:latin typeface="+mn-lt"/>
              </a:rPr>
              <a:t>parts </a:t>
            </a:r>
            <a:r>
              <a:rPr lang="en-US" sz="2000" dirty="0">
                <a:latin typeface="+mn-lt"/>
              </a:rPr>
              <a:t>of a research question:</a:t>
            </a:r>
          </a:p>
          <a:p>
            <a:pPr lvl="1"/>
            <a:r>
              <a:rPr lang="en-US" sz="2000" dirty="0">
                <a:latin typeface="+mn-lt"/>
              </a:rPr>
              <a:t> the patient or problem (</a:t>
            </a:r>
            <a:r>
              <a:rPr lang="en-US" sz="2000" b="1" dirty="0">
                <a:latin typeface="+mn-lt"/>
              </a:rPr>
              <a:t>P</a:t>
            </a:r>
            <a:r>
              <a:rPr lang="en-US" sz="2000" dirty="0">
                <a:latin typeface="+mn-lt"/>
              </a:rPr>
              <a:t>); </a:t>
            </a:r>
          </a:p>
          <a:p>
            <a:pPr lvl="1"/>
            <a:r>
              <a:rPr lang="en-US" sz="2000" dirty="0">
                <a:latin typeface="+mn-lt"/>
              </a:rPr>
              <a:t>the intervention or exposure (</a:t>
            </a:r>
            <a:r>
              <a:rPr lang="en-US" sz="2000" b="1" dirty="0">
                <a:latin typeface="+mn-lt"/>
              </a:rPr>
              <a:t>I</a:t>
            </a:r>
            <a:r>
              <a:rPr lang="en-US" sz="2000" dirty="0">
                <a:latin typeface="+mn-lt"/>
              </a:rPr>
              <a:t>);</a:t>
            </a:r>
          </a:p>
          <a:p>
            <a:pPr lvl="1"/>
            <a:r>
              <a:rPr lang="en-US" sz="2000" dirty="0">
                <a:latin typeface="+mn-lt"/>
              </a:rPr>
              <a:t>the comparison intervention or exposure (</a:t>
            </a:r>
            <a:r>
              <a:rPr lang="en-US" sz="2000" b="1" dirty="0">
                <a:latin typeface="+mn-lt"/>
              </a:rPr>
              <a:t>C</a:t>
            </a:r>
            <a:r>
              <a:rPr lang="en-US" sz="2000" dirty="0">
                <a:latin typeface="+mn-lt"/>
              </a:rPr>
              <a:t>), if relevant; </a:t>
            </a:r>
          </a:p>
          <a:p>
            <a:pPr lvl="1"/>
            <a:r>
              <a:rPr lang="en-US" sz="2000" dirty="0">
                <a:latin typeface="+mn-lt"/>
              </a:rPr>
              <a:t>the (clinical) </a:t>
            </a:r>
            <a:r>
              <a:rPr lang="en-US" sz="2000" dirty="0" smtClean="0">
                <a:latin typeface="+mn-lt"/>
              </a:rPr>
              <a:t>outcome </a:t>
            </a:r>
            <a:r>
              <a:rPr lang="en-US" sz="2000" dirty="0">
                <a:latin typeface="+mn-lt"/>
              </a:rPr>
              <a:t>of interest (</a:t>
            </a:r>
            <a:r>
              <a:rPr lang="en-US" sz="2000" b="1" dirty="0">
                <a:latin typeface="+mn-lt"/>
              </a:rPr>
              <a:t>O</a:t>
            </a:r>
            <a:r>
              <a:rPr lang="en-US" sz="2000" dirty="0" smtClean="0">
                <a:latin typeface="+mn-lt"/>
              </a:rPr>
              <a:t>).</a:t>
            </a:r>
          </a:p>
          <a:p>
            <a:pPr lvl="1"/>
            <a:r>
              <a:rPr lang="en-US" sz="2000" dirty="0" smtClean="0">
                <a:latin typeface="+mn-lt"/>
              </a:rPr>
              <a:t>Possibly time frame (T)</a:t>
            </a:r>
          </a:p>
          <a:p>
            <a:pPr marL="342900" lvl="1" indent="0">
              <a:buNone/>
            </a:pPr>
            <a:endParaRPr lang="en-US" sz="2000" dirty="0">
              <a:latin typeface="+mn-lt"/>
            </a:endParaRPr>
          </a:p>
          <a:p>
            <a:pPr marL="342900" lvl="1" indent="0">
              <a:buNone/>
            </a:pPr>
            <a:r>
              <a:rPr lang="en-US" sz="2000" dirty="0" smtClean="0">
                <a:latin typeface="+mn-lt"/>
              </a:rPr>
              <a:t>This exercise helps to refine the </a:t>
            </a:r>
            <a:r>
              <a:rPr lang="en-US" sz="2000" dirty="0">
                <a:latin typeface="+mn-lt"/>
              </a:rPr>
              <a:t>question</a:t>
            </a:r>
            <a:r>
              <a:rPr lang="en-US" sz="2000" dirty="0" smtClean="0">
                <a:latin typeface="+mn-lt"/>
              </a:rPr>
              <a:t>, </a:t>
            </a:r>
            <a:r>
              <a:rPr lang="en-US" sz="2000" dirty="0">
                <a:latin typeface="+mn-lt"/>
              </a:rPr>
              <a:t>and to develop the search terms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15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Mount Sinai / Presentation Name / Date</a:t>
            </a:r>
            <a:endParaRPr kumimoji="0" lang="en-US" sz="615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8FBD0B-D5BA-AC4A-B182-CCF391B5588A}" type="slidenum">
              <a:rPr kumimoji="0" lang="en-US" sz="615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615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100763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000" dirty="0" smtClean="0"/>
              <a:t>Examples Of Questions That Can Be Answered But Are Not Appropriate Anymore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SNP candidate genes and disease associations</a:t>
            </a:r>
          </a:p>
          <a:p>
            <a:pPr marL="342900" lvl="1" indent="0">
              <a:buNone/>
            </a:pPr>
            <a:endParaRPr lang="en-US" sz="2000" dirty="0"/>
          </a:p>
          <a:p>
            <a:pPr marL="342900" lvl="1" indent="0">
              <a:buNone/>
            </a:pPr>
            <a:r>
              <a:rPr lang="en-US" sz="2000" dirty="0" smtClean="0"/>
              <a:t>WHY? </a:t>
            </a:r>
          </a:p>
          <a:p>
            <a:pPr lvl="1">
              <a:buFontTx/>
              <a:buChar char="-"/>
            </a:pPr>
            <a:r>
              <a:rPr lang="en-US" sz="2000" dirty="0" smtClean="0"/>
              <a:t>If a SNP i</a:t>
            </a:r>
            <a:r>
              <a:rPr lang="en-US" sz="2000" dirty="0"/>
              <a:t>s </a:t>
            </a:r>
            <a:r>
              <a:rPr lang="en-US" sz="2000" dirty="0" smtClean="0"/>
              <a:t>rare, combining studies may reach the critical threshold of statistical significance, but the clinical meaning is limited</a:t>
            </a:r>
          </a:p>
          <a:p>
            <a:pPr lvl="1">
              <a:buFontTx/>
              <a:buChar char="-"/>
            </a:pPr>
            <a:r>
              <a:rPr lang="en-US" sz="2000" dirty="0" smtClean="0"/>
              <a:t>A SNP </a:t>
            </a:r>
            <a:r>
              <a:rPr lang="en-US" sz="2000" dirty="0" err="1" smtClean="0"/>
              <a:t>dosen’t</a:t>
            </a:r>
            <a:r>
              <a:rPr lang="en-US" sz="2000" dirty="0" smtClean="0"/>
              <a:t> function in a vacuum, but as integral part of the genome</a:t>
            </a:r>
          </a:p>
          <a:p>
            <a:pPr lvl="1">
              <a:buFontTx/>
              <a:buChar char="-"/>
            </a:pPr>
            <a:r>
              <a:rPr lang="en-US" sz="2000" dirty="0"/>
              <a:t>T</a:t>
            </a:r>
            <a:r>
              <a:rPr lang="en-US" sz="2000" dirty="0" smtClean="0"/>
              <a:t>here is always gene-environmental interaction</a:t>
            </a:r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15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Mount Sinai / Presentation Name / Date</a:t>
            </a:r>
            <a:endParaRPr kumimoji="0" lang="en-US" sz="615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8FBD0B-D5BA-AC4A-B182-CCF391B5588A}" type="slidenum">
              <a:rPr kumimoji="0" lang="en-US" sz="615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615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658926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EXAMPLE: is lung cancer survival improving because of better surgical options?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 smtClean="0"/>
              <a:t>P:</a:t>
            </a:r>
            <a:r>
              <a:rPr lang="en-US" sz="2000" dirty="0" smtClean="0"/>
              <a:t> lung cancer patients have dismal survival</a:t>
            </a:r>
          </a:p>
          <a:p>
            <a:r>
              <a:rPr lang="en-US" sz="2000" b="1" dirty="0" smtClean="0"/>
              <a:t>I:</a:t>
            </a:r>
            <a:r>
              <a:rPr lang="en-US" sz="2000" dirty="0" smtClean="0"/>
              <a:t> limited resection</a:t>
            </a:r>
          </a:p>
          <a:p>
            <a:r>
              <a:rPr lang="en-US" sz="2000" b="1" dirty="0" smtClean="0"/>
              <a:t>C:</a:t>
            </a:r>
            <a:r>
              <a:rPr lang="en-US" sz="2000" dirty="0" smtClean="0"/>
              <a:t> lobectomy (gold standard)</a:t>
            </a:r>
          </a:p>
          <a:p>
            <a:r>
              <a:rPr lang="en-US" sz="2000" b="1" dirty="0" smtClean="0"/>
              <a:t>O:</a:t>
            </a:r>
            <a:r>
              <a:rPr lang="en-US" sz="2000" dirty="0" smtClean="0"/>
              <a:t> mortality</a:t>
            </a:r>
          </a:p>
          <a:p>
            <a:endParaRPr lang="en-US" sz="2000" dirty="0"/>
          </a:p>
          <a:p>
            <a:endParaRPr lang="en-US" sz="2000" dirty="0" smtClean="0"/>
          </a:p>
          <a:p>
            <a:pPr marL="0" indent="0">
              <a:buNone/>
            </a:pPr>
            <a:r>
              <a:rPr lang="en-US" sz="2000" b="1" dirty="0" smtClean="0"/>
              <a:t>QUESTION</a:t>
            </a:r>
            <a:r>
              <a:rPr lang="en-US" sz="2000" dirty="0" smtClean="0"/>
              <a:t>: </a:t>
            </a:r>
          </a:p>
          <a:p>
            <a:endParaRPr lang="en-US" sz="2000" dirty="0" smtClean="0"/>
          </a:p>
          <a:p>
            <a:r>
              <a:rPr lang="en-US" sz="2000" dirty="0" smtClean="0"/>
              <a:t>Does limited resection improve survival/reduce mortality in comparison to lobectomy in lung cancer patients?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15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Mount Sinai / Presentation Name / Date</a:t>
            </a:r>
            <a:endParaRPr kumimoji="0" lang="en-US" sz="615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8FBD0B-D5BA-AC4A-B182-CCF391B5588A}" type="slidenum">
              <a:rPr kumimoji="0" lang="en-US" sz="615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615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711750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15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Mount Sinai / Presentation Name / Date</a:t>
            </a:r>
            <a:endParaRPr kumimoji="0" lang="en-US" sz="615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7257" y="0"/>
            <a:ext cx="3130509" cy="497392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9429" y="1654629"/>
            <a:ext cx="31713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In our example: early stage is a critical determinant of mortality, and is associated with being a candidate to surgery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10" name="Down Arrow 9"/>
          <p:cNvSpPr/>
          <p:nvPr/>
        </p:nvSpPr>
        <p:spPr>
          <a:xfrm>
            <a:off x="2177143" y="2982686"/>
            <a:ext cx="188686" cy="68217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99029" y="3843933"/>
            <a:ext cx="19449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Refine question and limit to early stage lung cancer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49563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One Last Example: Glyphosate (Round-up)</a:t>
            </a:r>
            <a:endParaRPr lang="en-US" sz="2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15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E1FD1E-4006-404C-B449-1F2C4D7D58C2}" type="slidenum">
              <a:rPr kumimoji="0" lang="en-US" sz="615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615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000" b="0" dirty="0" smtClean="0">
              <a:solidFill>
                <a:schemeClr val="tx1"/>
              </a:solidFill>
            </a:endParaRPr>
          </a:p>
          <a:p>
            <a:pPr marL="342900" indent="-342900">
              <a:buFontTx/>
              <a:buChar char="-"/>
            </a:pPr>
            <a:r>
              <a:rPr lang="en-US" sz="2000" b="0" dirty="0" smtClean="0">
                <a:solidFill>
                  <a:schemeClr val="tx1"/>
                </a:solidFill>
              </a:rPr>
              <a:t>Very controversial topic (a lot of money involved) </a:t>
            </a:r>
          </a:p>
          <a:p>
            <a:pPr marL="342900" indent="-342900">
              <a:buFontTx/>
              <a:buChar char="-"/>
            </a:pPr>
            <a:r>
              <a:rPr lang="en-US" sz="2000" b="0" dirty="0" smtClean="0">
                <a:solidFill>
                  <a:schemeClr val="tx1"/>
                </a:solidFill>
              </a:rPr>
              <a:t>Ubiquitous use on food and plants, we are all exposed</a:t>
            </a:r>
          </a:p>
          <a:p>
            <a:r>
              <a:rPr lang="en-US" sz="2000" b="0" dirty="0" smtClean="0">
                <a:solidFill>
                  <a:schemeClr val="tx1"/>
                </a:solidFill>
              </a:rPr>
              <a:t>-	Defined as 2A carcinogen by IARC, but not by EPA and European Food Safety Authority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0046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THERE HAS BEEN 4 (Now 5) META- ANALYSES WITH DIFFERENT INCLUSION CRITERIA AND OBJECTIVES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15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Mount Sinai / Presentation Name / Date</a:t>
            </a:r>
            <a:endParaRPr kumimoji="0" lang="en-US" sz="615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00" y="1029565"/>
            <a:ext cx="8920843" cy="2203766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0" y="3693886"/>
            <a:ext cx="8229600" cy="758889"/>
          </a:xfrm>
        </p:spPr>
        <p:txBody>
          <a:bodyPr>
            <a:noAutofit/>
          </a:bodyPr>
          <a:lstStyle/>
          <a:p>
            <a:r>
              <a:rPr lang="en-US" sz="1800" b="0" dirty="0" smtClean="0">
                <a:solidFill>
                  <a:schemeClr val="tx1"/>
                </a:solidFill>
              </a:rPr>
              <a:t>The good news: results are similar</a:t>
            </a:r>
          </a:p>
          <a:p>
            <a:r>
              <a:rPr lang="en-US" sz="1800" b="0" dirty="0" smtClean="0">
                <a:solidFill>
                  <a:schemeClr val="tx1"/>
                </a:solidFill>
              </a:rPr>
              <a:t>The bad news: there are few studies, only one cohort, none on general population</a:t>
            </a:r>
            <a:endParaRPr lang="en-US" sz="1800" b="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41086" y="2989943"/>
            <a:ext cx="8643257" cy="166193"/>
          </a:xfrm>
          <a:prstGeom prst="rect">
            <a:avLst/>
          </a:prstGeom>
          <a:noFill/>
          <a:ln w="19050">
            <a:solidFill>
              <a:srgbClr val="D80B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4701340"/>
      </p:ext>
    </p:extLst>
  </p:cSld>
  <p:clrMapOvr>
    <a:masterClrMapping/>
  </p:clrMapOvr>
</p:sld>
</file>

<file path=ppt/theme/theme1.xml><?xml version="1.0" encoding="utf-8"?>
<a:theme xmlns:a="http://schemas.openxmlformats.org/drawingml/2006/main" name="MountSinai">
  <a:themeElements>
    <a:clrScheme name="Mount Sinai">
      <a:dk1>
        <a:srgbClr val="000000"/>
      </a:dk1>
      <a:lt1>
        <a:srgbClr val="FFFFFF"/>
      </a:lt1>
      <a:dk2>
        <a:srgbClr val="221F72"/>
      </a:dk2>
      <a:lt2>
        <a:srgbClr val="FFFFFF"/>
      </a:lt2>
      <a:accent1>
        <a:srgbClr val="00AEEF"/>
      </a:accent1>
      <a:accent2>
        <a:srgbClr val="D80B8C"/>
      </a:accent2>
      <a:accent3>
        <a:srgbClr val="221F72"/>
      </a:accent3>
      <a:accent4>
        <a:srgbClr val="B2B3B2"/>
      </a:accent4>
      <a:accent5>
        <a:srgbClr val="DDDEDD"/>
      </a:accent5>
      <a:accent6>
        <a:srgbClr val="00B9F2"/>
      </a:accent6>
      <a:hlink>
        <a:srgbClr val="767776"/>
      </a:hlink>
      <a:folHlink>
        <a:srgbClr val="777877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MountSinai</Template>
  <TotalTime>433</TotalTime>
  <Words>1031</Words>
  <Application>Microsoft Office PowerPoint</Application>
  <PresentationFormat>On-screen Show (16:9)</PresentationFormat>
  <Paragraphs>152</Paragraphs>
  <Slides>25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Arial</vt:lpstr>
      <vt:lpstr>Calibri</vt:lpstr>
      <vt:lpstr>Lucida Bright</vt:lpstr>
      <vt:lpstr>Lucida Grande</vt:lpstr>
      <vt:lpstr>Tahoma</vt:lpstr>
      <vt:lpstr>Times New Roman</vt:lpstr>
      <vt:lpstr>MountSinai</vt:lpstr>
      <vt:lpstr>Graph</vt:lpstr>
      <vt:lpstr>1. Overview of meta-analysis  </vt:lpstr>
      <vt:lpstr>Ways to combine evidence in epidemiology</vt:lpstr>
      <vt:lpstr>META-ANALYSIS IS VERY POPULAR</vt:lpstr>
      <vt:lpstr>Why Meta-analysis Became So Popular</vt:lpstr>
      <vt:lpstr>Sample size needs as a function of exposure prevalence and OR for main effects</vt:lpstr>
      <vt:lpstr>PowerPoint Presentation</vt:lpstr>
      <vt:lpstr>Meta-analysis</vt:lpstr>
      <vt:lpstr>Advantages And Strenghts</vt:lpstr>
      <vt:lpstr>Limitations</vt:lpstr>
      <vt:lpstr>Limitations - Heterogeneity</vt:lpstr>
      <vt:lpstr>Studies Quality</vt:lpstr>
      <vt:lpstr>How To Improve Quality And Reduce Publication Bias  </vt:lpstr>
      <vt:lpstr>Forest Plot</vt:lpstr>
      <vt:lpstr>Guidelines For Reporting </vt:lpstr>
      <vt:lpstr>PowerPoint Presentation</vt:lpstr>
      <vt:lpstr>PowerPoint Presentation</vt:lpstr>
      <vt:lpstr>PowerPoint Presentation</vt:lpstr>
      <vt:lpstr>Steps of Meta-analysis </vt:lpstr>
      <vt:lpstr>Further Steps</vt:lpstr>
      <vt:lpstr>Define A Research Question</vt:lpstr>
      <vt:lpstr>Examples Of Questions That Can Be Answered But Are Not Appropriate Anymore</vt:lpstr>
      <vt:lpstr>EXAMPLE: is lung cancer survival improving because of better surgical options?</vt:lpstr>
      <vt:lpstr>PowerPoint Presentation</vt:lpstr>
      <vt:lpstr>One Last Example: Glyphosate (Round-up)</vt:lpstr>
      <vt:lpstr>THERE HAS BEEN 4 (Now 5) META- ANALYSES WITH DIFFERENT INCLUSION CRITERIA AND OBJECTIVES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Option 1 Presentation title</dc:title>
  <dc:creator>Scott Santoro</dc:creator>
  <cp:lastModifiedBy>Eugene, Adriana</cp:lastModifiedBy>
  <cp:revision>50</cp:revision>
  <dcterms:created xsi:type="dcterms:W3CDTF">2018-04-09T14:53:48Z</dcterms:created>
  <dcterms:modified xsi:type="dcterms:W3CDTF">2021-10-29T15:18:00Z</dcterms:modified>
</cp:coreProperties>
</file>