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2" r:id="rId6"/>
    <p:sldId id="261" r:id="rId7"/>
    <p:sldId id="263" r:id="rId8"/>
    <p:sldId id="267" r:id="rId9"/>
    <p:sldId id="271" r:id="rId10"/>
    <p:sldId id="262" r:id="rId11"/>
    <p:sldId id="264" r:id="rId12"/>
    <p:sldId id="268" r:id="rId13"/>
    <p:sldId id="265" r:id="rId14"/>
    <p:sldId id="266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6357"/>
  </p:normalViewPr>
  <p:slideViewPr>
    <p:cSldViewPr snapToGrid="0">
      <p:cViewPr varScale="1">
        <p:scale>
          <a:sx n="73" d="100"/>
          <a:sy n="73" d="100"/>
        </p:scale>
        <p:origin x="2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3F68A-4888-AA4F-B616-8A0C6E6AFFD0}" type="datetimeFigureOut">
              <a:rPr lang="en-US" smtClean="0"/>
              <a:t>5/7/25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DB847-B7FC-2D47-A16F-9E7E9DD29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74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References at 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DB847-B7FC-2D47-A16F-9E7E9DD29E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1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20096-2EFC-79F7-1A69-0E0B6D5CC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1CA9F-DBC7-AC83-B12C-1FF6E64AB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6C995-4660-1E5F-8121-973B44A12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26023-A4D3-8B37-B8FB-F05A6C3C7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19FEA-210A-E185-8249-AC8416622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8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F6E4-8474-3B79-B8F3-58D6FB812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4FC0-7035-8AE3-300B-2DDE4BBEB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32D8B-BAB7-9362-53D7-672EE0B9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FA237-7372-6257-BFA0-1CF644D5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29E78-4ECF-3758-1B60-C863D12E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52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E07A-093D-ACEB-F0C9-2F5D555DE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14B59-5077-F6F9-7D59-CF31D49EC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41155-23CC-33D2-D853-111EB247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26B66-53D3-C04D-F8E2-8E527D500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A2CC3-746A-9378-A387-54707BB72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6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1D53B-83AB-A9AD-42EA-3869BC82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A5781-1478-95A4-D15E-CDAE020430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2A35E-D862-5743-3D5B-D67F0C309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79AD0-837C-7842-9062-7D912F2FE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65790-EA58-6FBB-4AF7-B2A4982D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D75E0-24C1-DDBB-E7EB-F2EC81BCA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15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B8BDE-8F6C-0E08-EF34-AFEAA36E3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3B6FE-6DE5-0B6C-64DF-51FE396FF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C57F3-032A-B89B-677A-B3E95FABC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29EC3F-00E1-D314-0691-F88EF0DFF4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9122DD-CDA9-5310-6009-AD77DD9691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02A0B9-450F-8804-BB5D-EE105AFF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FD63EA-77CA-2123-BA2D-B745FFFE4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7AB01D-D97C-AF9F-8019-D944C17B4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4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E39C8-6507-AFB2-D583-EC1ECD02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1220D8-C16D-CF4A-15DE-6C14E012C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E205A-EE0D-9F20-57FC-18F1B571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9F532-C584-F399-31D9-2C64F9C58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9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0D1AA-C915-F3FD-B035-8839A46D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2A5EEB-8D61-2B3E-8E71-D3AB070A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83633-0FD8-7ABA-774C-DEBDAC87F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5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E1E5D-D437-A3F2-6B95-3E98CB797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8470E-4D52-94C7-426E-2DCF8781E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BD467-08B3-0213-001C-4496D50C9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09970-CE28-E972-1FCD-5E3098097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F682F-6A2F-B534-EF16-47F5F2408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0930C-B604-4EED-79F6-E4344C52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3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B10C-5033-5653-C65A-CC2CF71C3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AE7B38-B2B0-C586-A306-139C9714FC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2D60D-003F-2F8C-398F-B4E5EF05E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02B02-CC87-BB7E-1433-5FAC7D90C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07CEC-ED3E-592A-9EB5-405C812EE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5E092-D008-BD53-28BF-A57015AA7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6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CDF11-B687-FC21-7131-58C49EDB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456FF-1A13-51E3-C8DB-1763B02F7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ED549-169C-A9B0-3AB4-79854692C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F1031-3A8E-C398-4048-BA0C8BAD6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17168-C862-1172-F143-41FB803D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8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BFB9AD-9A92-BE11-E349-7CA7516D8A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77E363-1DB2-7F32-682C-F2A7CE233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490AD-BC35-5F2C-5FDA-A9B8C45A1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0AB7E-BB4B-BB21-0EB7-CEFE204E7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F982-9DB9-FC4F-4C62-54B9CD5B3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8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CEF742-807A-4405-3377-1A328DA9F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004A0-A237-D6F1-72C1-7F56EF79D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F9F7F-07AE-7CED-D8AF-05DFAA4BF4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A3F45-4E4F-8149-8BA4-D5667EB738BF}" type="datetimeFigureOut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63F1A-B3B1-E446-5CFF-6ADB81DDB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0D07E-2387-601B-C9E7-3245ACDFB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39DF4-EA69-A14F-A8DF-1CEE754B4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7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594BDF-505F-A9D1-69FC-75D8B728F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When the Belly Beats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5A3843-8E9F-0A87-1AFA-4A41CFC27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Bryan Musmacker</a:t>
            </a:r>
            <a:endParaRPr lang="en-US"/>
          </a:p>
          <a:p>
            <a:pPr algn="l"/>
            <a:r>
              <a:rPr lang="en-US" dirty="0"/>
              <a:t>PGY-2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1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01F6BD-F047-B961-CC3F-BDA7DEF2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HPI + Vitals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38C9D-CE74-FCB4-AE8A-DFFCAC3C3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70M </a:t>
            </a:r>
            <a:r>
              <a:rPr lang="en-US" sz="3200" dirty="0" err="1"/>
              <a:t>pmh</a:t>
            </a:r>
            <a:r>
              <a:rPr lang="en-US" sz="3200" dirty="0"/>
              <a:t> CAD, HTN, known AAA (~3.7cm on chart review) presenting with 3 days of atraumatic lower back pain radiating to the abdomen</a:t>
            </a:r>
          </a:p>
          <a:p>
            <a:pPr marL="0" indent="0">
              <a:buNone/>
            </a:pPr>
            <a:r>
              <a:rPr lang="en-US" sz="3200" dirty="0"/>
              <a:t>Vitals: BP 192/110, HR 80, RR 18, Spo2 99%, T98.6</a:t>
            </a:r>
          </a:p>
        </p:txBody>
      </p:sp>
    </p:spTree>
    <p:extLst>
      <p:ext uri="{BB962C8B-B14F-4D97-AF65-F5344CB8AC3E}">
        <p14:creationId xmlns:p14="http://schemas.microsoft.com/office/powerpoint/2010/main" val="3074883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A77E8E-C367-7AB3-5331-740AAF856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C7709-B8F6-7144-7A33-98855E76C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Neuro: normal</a:t>
            </a:r>
          </a:p>
          <a:p>
            <a:pPr marL="0" indent="0">
              <a:buNone/>
            </a:pPr>
            <a:r>
              <a:rPr lang="en-US" sz="3200" dirty="0"/>
              <a:t>Cardiac: normal</a:t>
            </a:r>
          </a:p>
          <a:p>
            <a:pPr marL="0" indent="0">
              <a:buNone/>
            </a:pPr>
            <a:r>
              <a:rPr lang="en-US" sz="3200" dirty="0"/>
              <a:t>Abdominal: pulsating abdominal mass</a:t>
            </a:r>
          </a:p>
          <a:p>
            <a:pPr marL="0" indent="0">
              <a:buNone/>
            </a:pPr>
            <a:r>
              <a:rPr lang="en-US" sz="3200" dirty="0"/>
              <a:t>MSK: normal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43913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125268-F6B4-2E33-88CA-DC5B364AF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Brief Differential + Workup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6B93F-F1A4-C42E-1922-64BCB6C43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 err="1"/>
              <a:t>Ddx</a:t>
            </a:r>
            <a:r>
              <a:rPr lang="en-US" sz="3200" dirty="0"/>
              <a:t>: Ruptured/symptomatic AAA, ACS, MSK, etc.</a:t>
            </a:r>
          </a:p>
          <a:p>
            <a:pPr marL="0" indent="0">
              <a:buNone/>
            </a:pPr>
            <a:r>
              <a:rPr lang="en-US" sz="3200" dirty="0"/>
              <a:t>Workup: CTA?, EKG, all the labs</a:t>
            </a:r>
          </a:p>
        </p:txBody>
      </p:sp>
    </p:spTree>
    <p:extLst>
      <p:ext uri="{BB962C8B-B14F-4D97-AF65-F5344CB8AC3E}">
        <p14:creationId xmlns:p14="http://schemas.microsoft.com/office/powerpoint/2010/main" val="168686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125268-F6B4-2E33-88CA-DC5B364AF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Brief Differential + Workup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6B93F-F1A4-C42E-1922-64BCB6C43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 err="1"/>
              <a:t>Ddx</a:t>
            </a:r>
            <a:r>
              <a:rPr lang="en-US" sz="3200" dirty="0"/>
              <a:t>: Ruptured/symptomatic AAA, ACS, MSK, etc.</a:t>
            </a:r>
          </a:p>
          <a:p>
            <a:pPr marL="0" indent="0">
              <a:buNone/>
            </a:pPr>
            <a:r>
              <a:rPr lang="en-US" sz="3200" dirty="0"/>
              <a:t>Workup: CTA?, EKG, all the labs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7FFE9E-96A4-70E4-4419-7331833784A5}"/>
              </a:ext>
            </a:extLst>
          </p:cNvPr>
          <p:cNvSpPr/>
          <p:nvPr/>
        </p:nvSpPr>
        <p:spPr>
          <a:xfrm rot="20140170">
            <a:off x="2595459" y="1961043"/>
            <a:ext cx="7276308" cy="36933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But first, </a:t>
            </a:r>
          </a:p>
          <a:p>
            <a:pPr algn="ctr"/>
            <a:r>
              <a:rPr lang="en-US" sz="18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POCUS</a:t>
            </a:r>
          </a:p>
        </p:txBody>
      </p:sp>
    </p:spTree>
    <p:extLst>
      <p:ext uri="{BB962C8B-B14F-4D97-AF65-F5344CB8AC3E}">
        <p14:creationId xmlns:p14="http://schemas.microsoft.com/office/powerpoint/2010/main" val="238230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083A4-642F-5361-2D32-46BBBC738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POCUS</a:t>
            </a:r>
          </a:p>
        </p:txBody>
      </p:sp>
      <p:pic>
        <p:nvPicPr>
          <p:cNvPr id="4" name="video2273001">
            <a:hlinkClick r:id="" action="ppaction://media"/>
            <a:extLst>
              <a:ext uri="{FF2B5EF4-FFF2-40B4-BE49-F238E27FC236}">
                <a16:creationId xmlns:a16="http://schemas.microsoft.com/office/drawing/2014/main" id="{6A1AE001-1BB1-CB8A-7D7C-515ACAE77C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0876" y="1690688"/>
            <a:ext cx="6086475" cy="45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4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EC46-832C-5DF8-2ECF-976212E3A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POCUS</a:t>
            </a:r>
          </a:p>
        </p:txBody>
      </p:sp>
      <p:pic>
        <p:nvPicPr>
          <p:cNvPr id="5" name="Content Placeholder 4" descr="A ultrasound of a baby&#10;&#10;Description automatically generated">
            <a:extLst>
              <a:ext uri="{FF2B5EF4-FFF2-40B4-BE49-F238E27FC236}">
                <a16:creationId xmlns:a16="http://schemas.microsoft.com/office/drawing/2014/main" id="{7D44DE40-B625-07FB-9639-58B8AC915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7191" y="1690687"/>
            <a:ext cx="5927760" cy="4421527"/>
          </a:xfrm>
        </p:spPr>
      </p:pic>
      <p:pic>
        <p:nvPicPr>
          <p:cNvPr id="1026" name="Picture 2" descr="Surprised Pikachu - Sticker Mania">
            <a:extLst>
              <a:ext uri="{FF2B5EF4-FFF2-40B4-BE49-F238E27FC236}">
                <a16:creationId xmlns:a16="http://schemas.microsoft.com/office/drawing/2014/main" id="{3507C143-BF37-E336-90B6-73E948B08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951" y="3264243"/>
            <a:ext cx="4256903" cy="425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88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EC46-832C-5DF8-2ECF-976212E3A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POCUS</a:t>
            </a:r>
          </a:p>
        </p:txBody>
      </p:sp>
      <p:pic>
        <p:nvPicPr>
          <p:cNvPr id="5" name="Content Placeholder 4" descr="A ultrasound of a baby&#10;&#10;Description automatically generated">
            <a:extLst>
              <a:ext uri="{FF2B5EF4-FFF2-40B4-BE49-F238E27FC236}">
                <a16:creationId xmlns:a16="http://schemas.microsoft.com/office/drawing/2014/main" id="{7D44DE40-B625-07FB-9639-58B8AC915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7191" y="1690687"/>
            <a:ext cx="5927760" cy="4421527"/>
          </a:xfrm>
        </p:spPr>
      </p:pic>
      <p:pic>
        <p:nvPicPr>
          <p:cNvPr id="1026" name="Picture 2" descr="Surprised Pikachu - Sticker Mania">
            <a:extLst>
              <a:ext uri="{FF2B5EF4-FFF2-40B4-BE49-F238E27FC236}">
                <a16:creationId xmlns:a16="http://schemas.microsoft.com/office/drawing/2014/main" id="{3507C143-BF37-E336-90B6-73E948B08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951" y="3264243"/>
            <a:ext cx="4256903" cy="425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180E2F9-8EFF-F560-6799-9B10E707F45B}"/>
              </a:ext>
            </a:extLst>
          </p:cNvPr>
          <p:cNvCxnSpPr>
            <a:cxnSpLocks/>
          </p:cNvCxnSpPr>
          <p:nvPr/>
        </p:nvCxnSpPr>
        <p:spPr>
          <a:xfrm>
            <a:off x="1376855" y="4313063"/>
            <a:ext cx="493986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7CEF3CF-4D6D-0ABA-5CDF-34392B2BDD3C}"/>
              </a:ext>
            </a:extLst>
          </p:cNvPr>
          <p:cNvCxnSpPr>
            <a:cxnSpLocks/>
          </p:cNvCxnSpPr>
          <p:nvPr/>
        </p:nvCxnSpPr>
        <p:spPr>
          <a:xfrm>
            <a:off x="1671145" y="3776153"/>
            <a:ext cx="46455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5FEEE8-7873-F8B2-C6FC-0B5664BCE324}"/>
              </a:ext>
            </a:extLst>
          </p:cNvPr>
          <p:cNvCxnSpPr>
            <a:cxnSpLocks/>
          </p:cNvCxnSpPr>
          <p:nvPr/>
        </p:nvCxnSpPr>
        <p:spPr>
          <a:xfrm>
            <a:off x="1765737" y="3243221"/>
            <a:ext cx="455098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5BEBBC-0DE2-A4E0-BB7D-3A50110E8B49}"/>
              </a:ext>
            </a:extLst>
          </p:cNvPr>
          <p:cNvSpPr txBox="1"/>
          <p:nvPr/>
        </p:nvSpPr>
        <p:spPr>
          <a:xfrm>
            <a:off x="557048" y="3037489"/>
            <a:ext cx="1208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Outer wall</a:t>
            </a:r>
          </a:p>
          <a:p>
            <a:endParaRPr lang="en-US" dirty="0"/>
          </a:p>
          <a:p>
            <a:r>
              <a:rPr lang="en-US" dirty="0"/>
              <a:t>Thrombus</a:t>
            </a:r>
          </a:p>
          <a:p>
            <a:r>
              <a:rPr lang="en-US" dirty="0"/>
              <a:t>Inner Wall</a:t>
            </a:r>
          </a:p>
          <a:p>
            <a:r>
              <a:rPr lang="en-US" dirty="0"/>
              <a:t>Lumen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ACC4F7-9A51-2F08-FD6A-22862495C63A}"/>
              </a:ext>
            </a:extLst>
          </p:cNvPr>
          <p:cNvCxnSpPr>
            <a:cxnSpLocks/>
          </p:cNvCxnSpPr>
          <p:nvPr/>
        </p:nvCxnSpPr>
        <p:spPr>
          <a:xfrm>
            <a:off x="1671145" y="4022118"/>
            <a:ext cx="447169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793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EC46-832C-5DF8-2ECF-976212E3A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POCUS - Which measurements do we use?</a:t>
            </a:r>
          </a:p>
        </p:txBody>
      </p:sp>
      <p:pic>
        <p:nvPicPr>
          <p:cNvPr id="5" name="Content Placeholder 4" descr="A ultrasound of a baby&#10;&#10;Description automatically generated">
            <a:extLst>
              <a:ext uri="{FF2B5EF4-FFF2-40B4-BE49-F238E27FC236}">
                <a16:creationId xmlns:a16="http://schemas.microsoft.com/office/drawing/2014/main" id="{7D44DE40-B625-07FB-9639-58B8AC915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7191" y="1690687"/>
            <a:ext cx="5927760" cy="4421527"/>
          </a:xfrm>
        </p:spPr>
      </p:pic>
      <p:pic>
        <p:nvPicPr>
          <p:cNvPr id="1026" name="Picture 2" descr="Surprised Pikachu - Sticker Mania">
            <a:extLst>
              <a:ext uri="{FF2B5EF4-FFF2-40B4-BE49-F238E27FC236}">
                <a16:creationId xmlns:a16="http://schemas.microsoft.com/office/drawing/2014/main" id="{3507C143-BF37-E336-90B6-73E948B08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951" y="3264243"/>
            <a:ext cx="4256903" cy="425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180E2F9-8EFF-F560-6799-9B10E707F45B}"/>
              </a:ext>
            </a:extLst>
          </p:cNvPr>
          <p:cNvCxnSpPr>
            <a:cxnSpLocks/>
          </p:cNvCxnSpPr>
          <p:nvPr/>
        </p:nvCxnSpPr>
        <p:spPr>
          <a:xfrm>
            <a:off x="1376855" y="4313063"/>
            <a:ext cx="493986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7CEF3CF-4D6D-0ABA-5CDF-34392B2BDD3C}"/>
              </a:ext>
            </a:extLst>
          </p:cNvPr>
          <p:cNvCxnSpPr>
            <a:cxnSpLocks/>
          </p:cNvCxnSpPr>
          <p:nvPr/>
        </p:nvCxnSpPr>
        <p:spPr>
          <a:xfrm>
            <a:off x="1671145" y="3776153"/>
            <a:ext cx="46455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5FEEE8-7873-F8B2-C6FC-0B5664BCE324}"/>
              </a:ext>
            </a:extLst>
          </p:cNvPr>
          <p:cNvCxnSpPr>
            <a:cxnSpLocks/>
          </p:cNvCxnSpPr>
          <p:nvPr/>
        </p:nvCxnSpPr>
        <p:spPr>
          <a:xfrm>
            <a:off x="1765737" y="3243221"/>
            <a:ext cx="455098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5BEBBC-0DE2-A4E0-BB7D-3A50110E8B49}"/>
              </a:ext>
            </a:extLst>
          </p:cNvPr>
          <p:cNvSpPr txBox="1"/>
          <p:nvPr/>
        </p:nvSpPr>
        <p:spPr>
          <a:xfrm>
            <a:off x="557048" y="3037489"/>
            <a:ext cx="1208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Outer wall</a:t>
            </a:r>
          </a:p>
          <a:p>
            <a:endParaRPr lang="en-US" dirty="0"/>
          </a:p>
          <a:p>
            <a:r>
              <a:rPr lang="en-US" dirty="0"/>
              <a:t>Thrombus</a:t>
            </a:r>
          </a:p>
          <a:p>
            <a:r>
              <a:rPr lang="en-US" dirty="0"/>
              <a:t>Inner Wall</a:t>
            </a:r>
          </a:p>
          <a:p>
            <a:r>
              <a:rPr lang="en-US" dirty="0"/>
              <a:t>Lumen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ACC4F7-9A51-2F08-FD6A-22862495C63A}"/>
              </a:ext>
            </a:extLst>
          </p:cNvPr>
          <p:cNvCxnSpPr>
            <a:cxnSpLocks/>
          </p:cNvCxnSpPr>
          <p:nvPr/>
        </p:nvCxnSpPr>
        <p:spPr>
          <a:xfrm>
            <a:off x="1671145" y="4022118"/>
            <a:ext cx="447169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904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EC46-832C-5DF8-2ECF-976212E3A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POCUS</a:t>
            </a:r>
          </a:p>
        </p:txBody>
      </p:sp>
      <p:pic>
        <p:nvPicPr>
          <p:cNvPr id="5" name="Content Placeholder 4" descr="A ultrasound of a baby&#10;&#10;Description automatically generated">
            <a:extLst>
              <a:ext uri="{FF2B5EF4-FFF2-40B4-BE49-F238E27FC236}">
                <a16:creationId xmlns:a16="http://schemas.microsoft.com/office/drawing/2014/main" id="{7D44DE40-B625-07FB-9639-58B8AC915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7191" y="1690687"/>
            <a:ext cx="5927760" cy="4421527"/>
          </a:xfrm>
        </p:spPr>
      </p:pic>
      <p:pic>
        <p:nvPicPr>
          <p:cNvPr id="1026" name="Picture 2" descr="Surprised Pikachu - Sticker Mania">
            <a:extLst>
              <a:ext uri="{FF2B5EF4-FFF2-40B4-BE49-F238E27FC236}">
                <a16:creationId xmlns:a16="http://schemas.microsoft.com/office/drawing/2014/main" id="{3507C143-BF37-E336-90B6-73E948B08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951" y="3264243"/>
            <a:ext cx="4256903" cy="425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4D6D78C-C353-9BF4-F939-7FC04F0CE55A}"/>
              </a:ext>
            </a:extLst>
          </p:cNvPr>
          <p:cNvCxnSpPr>
            <a:cxnSpLocks/>
          </p:cNvCxnSpPr>
          <p:nvPr/>
        </p:nvCxnSpPr>
        <p:spPr>
          <a:xfrm>
            <a:off x="7346731" y="3190670"/>
            <a:ext cx="0" cy="152925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9300FA-909A-1534-25BB-FB99B63A0D14}"/>
              </a:ext>
            </a:extLst>
          </p:cNvPr>
          <p:cNvCxnSpPr/>
          <p:nvPr/>
        </p:nvCxnSpPr>
        <p:spPr>
          <a:xfrm>
            <a:off x="5370786" y="3190670"/>
            <a:ext cx="197594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0BF742-B6BD-9407-D836-7CA2ADE847E9}"/>
              </a:ext>
            </a:extLst>
          </p:cNvPr>
          <p:cNvCxnSpPr/>
          <p:nvPr/>
        </p:nvCxnSpPr>
        <p:spPr>
          <a:xfrm>
            <a:off x="5386552" y="4719926"/>
            <a:ext cx="197594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CA74EF-DF41-2903-F9E1-C0238BA3FCBC}"/>
              </a:ext>
            </a:extLst>
          </p:cNvPr>
          <p:cNvCxnSpPr>
            <a:cxnSpLocks/>
          </p:cNvCxnSpPr>
          <p:nvPr/>
        </p:nvCxnSpPr>
        <p:spPr>
          <a:xfrm>
            <a:off x="5108027" y="4056213"/>
            <a:ext cx="0" cy="589360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E18630-A600-B9FD-DD8E-360FA1CD2D8C}"/>
              </a:ext>
            </a:extLst>
          </p:cNvPr>
          <p:cNvCxnSpPr/>
          <p:nvPr/>
        </p:nvCxnSpPr>
        <p:spPr>
          <a:xfrm>
            <a:off x="5108027" y="4609568"/>
            <a:ext cx="197594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D80896A-955A-5AFF-456B-CF6C6712A176}"/>
              </a:ext>
            </a:extLst>
          </p:cNvPr>
          <p:cNvCxnSpPr/>
          <p:nvPr/>
        </p:nvCxnSpPr>
        <p:spPr>
          <a:xfrm>
            <a:off x="5108027" y="4056213"/>
            <a:ext cx="197594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FAB82BD-4A83-282C-204A-987727A25832}"/>
              </a:ext>
            </a:extLst>
          </p:cNvPr>
          <p:cNvSpPr txBox="1"/>
          <p:nvPr/>
        </p:nvSpPr>
        <p:spPr>
          <a:xfrm>
            <a:off x="500736" y="3704562"/>
            <a:ext cx="172369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Inner: 2.2cm</a:t>
            </a:r>
          </a:p>
          <a:p>
            <a:r>
              <a:rPr lang="en-US" dirty="0">
                <a:solidFill>
                  <a:srgbClr val="FF0000"/>
                </a:solidFill>
              </a:rPr>
              <a:t>Outer: 4.9cm</a:t>
            </a:r>
          </a:p>
        </p:txBody>
      </p:sp>
    </p:spTree>
    <p:extLst>
      <p:ext uri="{BB962C8B-B14F-4D97-AF65-F5344CB8AC3E}">
        <p14:creationId xmlns:p14="http://schemas.microsoft.com/office/powerpoint/2010/main" val="1408072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C6CB1-7A30-E054-BDC5-AF6D47A9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Normal Aorta on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60659-1883-E307-2C5A-60F7C0B54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Abdominal aorta</a:t>
            </a:r>
          </a:p>
          <a:p>
            <a:pPr lvl="1"/>
            <a:r>
              <a:rPr lang="en-US" sz="2000" dirty="0"/>
              <a:t>Proximal &lt;3cm – area of celiac trunk</a:t>
            </a:r>
          </a:p>
          <a:p>
            <a:pPr lvl="1"/>
            <a:r>
              <a:rPr lang="en-US" sz="2000" dirty="0"/>
              <a:t>Middle &lt;3cm – area of SMA and renal arteries</a:t>
            </a:r>
          </a:p>
          <a:p>
            <a:pPr lvl="1"/>
            <a:r>
              <a:rPr lang="en-US" sz="2000" dirty="0"/>
              <a:t>Distal &lt;3cm – just proximal to iliac arteries</a:t>
            </a:r>
          </a:p>
          <a:p>
            <a:pPr lvl="1"/>
            <a:r>
              <a:rPr lang="en-US" sz="2000" dirty="0"/>
              <a:t>Iliac &lt;1.5cm</a:t>
            </a:r>
          </a:p>
          <a:p>
            <a:pPr lvl="1"/>
            <a:r>
              <a:rPr lang="en-US" sz="2000" dirty="0"/>
              <a:t>Sagittal &lt;3cm</a:t>
            </a:r>
          </a:p>
          <a:p>
            <a:r>
              <a:rPr lang="en-US" sz="2000" dirty="0"/>
              <a:t>Thoracic aorta</a:t>
            </a:r>
          </a:p>
          <a:p>
            <a:pPr lvl="1"/>
            <a:r>
              <a:rPr lang="en-US" sz="2000" dirty="0"/>
              <a:t>Ascending aorta &lt;4cm</a:t>
            </a:r>
          </a:p>
        </p:txBody>
      </p:sp>
    </p:spTree>
    <p:extLst>
      <p:ext uri="{BB962C8B-B14F-4D97-AF65-F5344CB8AC3E}">
        <p14:creationId xmlns:p14="http://schemas.microsoft.com/office/powerpoint/2010/main" val="316109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DA9835-A310-88C0-D241-CEFA684FC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Next Steps for this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1BC63-3615-2045-F9ED-821D19D47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CTA CAP reveals 4.8cm aneurysm with intramural thrombus and possible area of external blood collection concerning for unstable or contained rupture of AAA</a:t>
            </a:r>
          </a:p>
          <a:p>
            <a:r>
              <a:rPr lang="en-US" sz="2000" dirty="0"/>
              <a:t>Vascular consulted</a:t>
            </a:r>
          </a:p>
          <a:p>
            <a:r>
              <a:rPr lang="en-US" sz="2000" dirty="0"/>
              <a:t>BP/HR controlled with esmolol/</a:t>
            </a:r>
            <a:r>
              <a:rPr lang="en-US" sz="2000" dirty="0" err="1"/>
              <a:t>clevi</a:t>
            </a:r>
            <a:endParaRPr lang="en-US" sz="2000" dirty="0"/>
          </a:p>
          <a:p>
            <a:r>
              <a:rPr lang="en-US" sz="2000" dirty="0"/>
              <a:t>Sent to MSH for EVAR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6768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377894-F868-F6B5-1AB1-60C7A1FB5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Management of AAA in 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E12EF-8106-D2FE-518B-C2BD3BD44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POCUS is quick and easy method to evaluate and can reveal if diameter is increased (from known prior aneurysm) but will rarely show evidence of rupture</a:t>
            </a:r>
          </a:p>
          <a:p>
            <a:r>
              <a:rPr lang="en-US" sz="2000" dirty="0"/>
              <a:t>CTA CAP is gold standard imaging and will evaluate for rupture</a:t>
            </a:r>
          </a:p>
          <a:p>
            <a:r>
              <a:rPr lang="en-US" sz="2000" dirty="0"/>
              <a:t>Vascular consult on any symptomatic patients, new AAA (especially if &gt;5cm), evidence of rupture</a:t>
            </a:r>
          </a:p>
          <a:p>
            <a:r>
              <a:rPr lang="en-US" sz="2000" dirty="0"/>
              <a:t>Emergent surgical intervention needed in patients with symptoms attributable to the aneurysm or evidence of rupture</a:t>
            </a:r>
          </a:p>
        </p:txBody>
      </p:sp>
    </p:spTree>
    <p:extLst>
      <p:ext uri="{BB962C8B-B14F-4D97-AF65-F5344CB8AC3E}">
        <p14:creationId xmlns:p14="http://schemas.microsoft.com/office/powerpoint/2010/main" val="3970721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AD6D7-C375-C511-9AA1-EBAB1BB0F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18879-6FD1-F89E-C78D-ADBCBCFF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/>
              <a:t>Ultrasound images are obtained of 4 different patients and aortic diameters are obtained. Based on diameter and location, which of these patients has an aortic aneurysm?</a:t>
            </a:r>
          </a:p>
          <a:p>
            <a:pPr marL="0" indent="0">
              <a:buNone/>
            </a:pPr>
            <a:endParaRPr lang="en-US" sz="2000"/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en-US" sz="2000"/>
              <a:t>2.5cm distal abdominal aorta</a:t>
            </a:r>
          </a:p>
          <a:p>
            <a:pPr marL="514350" indent="-514350">
              <a:buAutoNum type="alphaUcPeriod"/>
            </a:pPr>
            <a:r>
              <a:rPr lang="en-US" sz="2000"/>
              <a:t>3.2cm ascending aorta</a:t>
            </a: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en-US" sz="2000"/>
              <a:t>3.5cm proximal abdominal aorta</a:t>
            </a:r>
          </a:p>
          <a:p>
            <a:pPr marL="514350" indent="-514350">
              <a:buAutoNum type="alphaUcPeriod"/>
            </a:pPr>
            <a:r>
              <a:rPr lang="en-US" sz="2000"/>
              <a:t>1.4cm iliac artery</a:t>
            </a:r>
          </a:p>
        </p:txBody>
      </p:sp>
    </p:spTree>
    <p:extLst>
      <p:ext uri="{BB962C8B-B14F-4D97-AF65-F5344CB8AC3E}">
        <p14:creationId xmlns:p14="http://schemas.microsoft.com/office/powerpoint/2010/main" val="113569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AD6D7-C375-C511-9AA1-EBAB1BB0F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18879-6FD1-F89E-C78D-ADBCBCFF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Ultrasound images are obtained of 4 different patients and aortic diameters are obtained. Based on diameter and location, which of these patients has an aortic aneurysm?</a:t>
            </a:r>
          </a:p>
          <a:p>
            <a:pPr marL="0" indent="0">
              <a:buNone/>
            </a:pPr>
            <a:endParaRPr lang="en-US" sz="2000" dirty="0"/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en-US" sz="2000" dirty="0"/>
              <a:t>2.5cm distal abdominal aorta</a:t>
            </a:r>
          </a:p>
          <a:p>
            <a:pPr marL="514350" indent="-514350">
              <a:buAutoNum type="alphaUcPeriod"/>
            </a:pPr>
            <a:r>
              <a:rPr lang="en-US" sz="2000" dirty="0"/>
              <a:t>3.2cm ascending aorta</a:t>
            </a:r>
          </a:p>
          <a:p>
            <a:pPr marL="514350" indent="-514350">
              <a:buFont typeface="Arial" panose="020B0604020202020204" pitchFamily="34" charset="0"/>
              <a:buAutoNum type="alphaUcPeriod"/>
            </a:pPr>
            <a:r>
              <a:rPr lang="en-US" sz="2000" dirty="0">
                <a:solidFill>
                  <a:srgbClr val="FF0000"/>
                </a:solidFill>
              </a:rPr>
              <a:t>3.5cm proximal abdominal aorta</a:t>
            </a:r>
          </a:p>
          <a:p>
            <a:pPr marL="514350" indent="-514350">
              <a:buAutoNum type="alphaUcPeriod"/>
            </a:pPr>
            <a:r>
              <a:rPr lang="en-US" sz="2000" dirty="0"/>
              <a:t>1.4cm iliac artery</a:t>
            </a:r>
          </a:p>
        </p:txBody>
      </p:sp>
    </p:spTree>
    <p:extLst>
      <p:ext uri="{BB962C8B-B14F-4D97-AF65-F5344CB8AC3E}">
        <p14:creationId xmlns:p14="http://schemas.microsoft.com/office/powerpoint/2010/main" val="805359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4C06A-D2DC-E4F5-1E71-9A152A1D6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B57CC-1CFF-00A9-FF70-AE8C748D1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Chaikof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EL, Brewster DC, Dalman RL,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Makaroun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MS,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Illig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KA, Sicard GA,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Timaran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CH, Upchurch GR Jr,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Veith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FJ; Society for Vascular Surgery. The care of patients with an abdominal aortic aneurysm: the Society for Vascular Surgery practice guidelines. J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Vasc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Surg. 2009 Oct;50(4 Suppl):S2-49.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doi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: 10.1016/j.jvs.2009.07.002. PMID: 19786250.</a:t>
            </a:r>
          </a:p>
          <a:p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Sullivan CA, Rohrer MJ, Cutler BS. Clinical management of the symptomatic but unruptured abdominal aortic aneurysm. J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Vasc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Surg. 1990 Jun;11(6):799-803. PMID: 2359191.</a:t>
            </a:r>
            <a:endParaRPr lang="en-US" sz="1400" dirty="0">
              <a:solidFill>
                <a:srgbClr val="212121"/>
              </a:solidFill>
              <a:latin typeface="system-ui"/>
            </a:endParaRPr>
          </a:p>
          <a:p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Lesperance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K, Andersen C, Singh N, Starnes B, Martin MJ. Expanding use of emergency endovascular repair for ruptured abdominal aortic aneurysms: disparities in outcomes from a nationwide perspective. J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Vasc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Surg. 2008 Jun;47(6):1165-70; discussion 1170-1.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doi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: 10.1016/j.jvs.2008.01.055. </a:t>
            </a:r>
            <a:r>
              <a:rPr lang="en-US" sz="1400" b="0" i="0" dirty="0" err="1">
                <a:solidFill>
                  <a:srgbClr val="212121"/>
                </a:solidFill>
                <a:effectLst/>
                <a:latin typeface="system-ui"/>
              </a:rPr>
              <a:t>Epub</a:t>
            </a:r>
            <a:r>
              <a:rPr lang="en-US" sz="1400" b="0" i="0" dirty="0">
                <a:solidFill>
                  <a:srgbClr val="212121"/>
                </a:solidFill>
                <a:effectLst/>
                <a:latin typeface="system-ui"/>
              </a:rPr>
              <a:t> 2008 Apr 3. PMID: 18394857.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24383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593</Words>
  <Application>Microsoft Macintosh PowerPoint</Application>
  <PresentationFormat>Widescreen</PresentationFormat>
  <Paragraphs>75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system-ui</vt:lpstr>
      <vt:lpstr>Office Theme</vt:lpstr>
      <vt:lpstr>When the Belly Beats</vt:lpstr>
      <vt:lpstr>HPI + Vitals</vt:lpstr>
      <vt:lpstr>Exam</vt:lpstr>
      <vt:lpstr>Brief Differential + Workup</vt:lpstr>
      <vt:lpstr>Brief Differential + Workup</vt:lpstr>
      <vt:lpstr>POCUS</vt:lpstr>
      <vt:lpstr>POCUS</vt:lpstr>
      <vt:lpstr>POCUS</vt:lpstr>
      <vt:lpstr>POCUS - Which measurements do we use?</vt:lpstr>
      <vt:lpstr>POCUS</vt:lpstr>
      <vt:lpstr>Normal Aorta on US</vt:lpstr>
      <vt:lpstr>Next Steps for this Patient</vt:lpstr>
      <vt:lpstr>Management of AAA in ED</vt:lpstr>
      <vt:lpstr>Question</vt:lpstr>
      <vt:lpstr>Question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A+ AAA</dc:title>
  <dc:creator>Bryan Musmacker</dc:creator>
  <cp:lastModifiedBy>Bryan Musmacker</cp:lastModifiedBy>
  <cp:revision>11</cp:revision>
  <cp:lastPrinted>2025-05-07T21:26:03Z</cp:lastPrinted>
  <dcterms:created xsi:type="dcterms:W3CDTF">2025-05-07T20:08:37Z</dcterms:created>
  <dcterms:modified xsi:type="dcterms:W3CDTF">2025-05-07T22:27:44Z</dcterms:modified>
</cp:coreProperties>
</file>