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05" r:id="rId4"/>
  </p:sldMasterIdLst>
  <p:notesMasterIdLst>
    <p:notesMasterId r:id="rId43"/>
  </p:notesMasterIdLst>
  <p:handoutMasterIdLst>
    <p:handoutMasterId r:id="rId44"/>
  </p:handoutMasterIdLst>
  <p:sldIdLst>
    <p:sldId id="261" r:id="rId5"/>
    <p:sldId id="266" r:id="rId6"/>
    <p:sldId id="284" r:id="rId7"/>
    <p:sldId id="285" r:id="rId8"/>
    <p:sldId id="292" r:id="rId9"/>
    <p:sldId id="286" r:id="rId10"/>
    <p:sldId id="287" r:id="rId11"/>
    <p:sldId id="288" r:id="rId12"/>
    <p:sldId id="291" r:id="rId13"/>
    <p:sldId id="289" r:id="rId14"/>
    <p:sldId id="290" r:id="rId15"/>
    <p:sldId id="293" r:id="rId16"/>
    <p:sldId id="294" r:id="rId17"/>
    <p:sldId id="295" r:id="rId18"/>
    <p:sldId id="297" r:id="rId19"/>
    <p:sldId id="296" r:id="rId20"/>
    <p:sldId id="298" r:id="rId21"/>
    <p:sldId id="300" r:id="rId22"/>
    <p:sldId id="301" r:id="rId23"/>
    <p:sldId id="302" r:id="rId24"/>
    <p:sldId id="303" r:id="rId25"/>
    <p:sldId id="304" r:id="rId26"/>
    <p:sldId id="305" r:id="rId27"/>
    <p:sldId id="306" r:id="rId28"/>
    <p:sldId id="308" r:id="rId29"/>
    <p:sldId id="309" r:id="rId30"/>
    <p:sldId id="320" r:id="rId31"/>
    <p:sldId id="310" r:id="rId32"/>
    <p:sldId id="312" r:id="rId33"/>
    <p:sldId id="313" r:id="rId34"/>
    <p:sldId id="314" r:id="rId35"/>
    <p:sldId id="311" r:id="rId36"/>
    <p:sldId id="315" r:id="rId37"/>
    <p:sldId id="316" r:id="rId38"/>
    <p:sldId id="317" r:id="rId39"/>
    <p:sldId id="318" r:id="rId40"/>
    <p:sldId id="319" r:id="rId41"/>
    <p:sldId id="307" r:id="rId42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27">
          <p15:clr>
            <a:srgbClr val="A4A3A4"/>
          </p15:clr>
        </p15:guide>
        <p15:guide id="2" pos="520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D2D2"/>
    <a:srgbClr val="BDBDBD"/>
    <a:srgbClr val="A7A7A7"/>
    <a:srgbClr val="8ED8F8"/>
    <a:srgbClr val="BCBAD6"/>
    <a:srgbClr val="D80B8C"/>
    <a:srgbClr val="E384B6"/>
    <a:srgbClr val="808080"/>
    <a:srgbClr val="65609B"/>
    <a:srgbClr val="B5D8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86B12FB-4449-403A-AE4F-E39AE5D12356}" v="402" dt="2024-05-14T14:50:57.04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7" autoAdjust="0"/>
    <p:restoredTop sz="77864" autoAdjust="0"/>
  </p:normalViewPr>
  <p:slideViewPr>
    <p:cSldViewPr snapToGrid="0">
      <p:cViewPr>
        <p:scale>
          <a:sx n="75" d="100"/>
          <a:sy n="75" d="100"/>
        </p:scale>
        <p:origin x="1670" y="62"/>
      </p:cViewPr>
      <p:guideLst>
        <p:guide orient="horz" pos="3327"/>
        <p:guide pos="5205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25E1DBB-0518-4319-98F8-005D49417D42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F308397-FA75-4017-8012-618CB8CADB0A}">
      <dgm:prSet phldrT="[Text]" phldr="0"/>
      <dgm:spPr/>
      <dgm:t>
        <a:bodyPr/>
        <a:lstStyle/>
        <a:p>
          <a:pPr rtl="0"/>
          <a:r>
            <a:rPr lang="en-US">
              <a:latin typeface="Arial"/>
            </a:rPr>
            <a:t>Approved Indications</a:t>
          </a:r>
          <a:endParaRPr lang="en-US"/>
        </a:p>
      </dgm:t>
    </dgm:pt>
    <dgm:pt modelId="{9032A53A-7C9C-4092-A39B-1BA98B958319}" type="parTrans" cxnId="{667F3715-1634-4ADF-9BE8-6B489758FCAC}">
      <dgm:prSet/>
      <dgm:spPr/>
      <dgm:t>
        <a:bodyPr/>
        <a:lstStyle/>
        <a:p>
          <a:endParaRPr lang="en-US"/>
        </a:p>
      </dgm:t>
    </dgm:pt>
    <dgm:pt modelId="{7DFE2888-4897-48DC-88CA-25CEF7D5FDCB}" type="sibTrans" cxnId="{667F3715-1634-4ADF-9BE8-6B489758FCAC}">
      <dgm:prSet/>
      <dgm:spPr/>
      <dgm:t>
        <a:bodyPr/>
        <a:lstStyle/>
        <a:p>
          <a:endParaRPr lang="en-US"/>
        </a:p>
      </dgm:t>
    </dgm:pt>
    <dgm:pt modelId="{26F1293F-0AA4-4D12-87C3-04BF91CF9265}">
      <dgm:prSet phldrT="[Text]" phldr="0"/>
      <dgm:spPr/>
      <dgm:t>
        <a:bodyPr/>
        <a:lstStyle/>
        <a:p>
          <a:pPr rtl="0"/>
          <a:r>
            <a:rPr lang="en-US">
              <a:latin typeface="Arial"/>
            </a:rPr>
            <a:t>Not Approved / Contraindicated</a:t>
          </a:r>
          <a:endParaRPr lang="en-US"/>
        </a:p>
      </dgm:t>
    </dgm:pt>
    <dgm:pt modelId="{0597F573-941C-4B1C-85F7-51A08D9B99D6}" type="parTrans" cxnId="{64486009-1857-4302-8186-C48235DB7A1B}">
      <dgm:prSet/>
      <dgm:spPr/>
      <dgm:t>
        <a:bodyPr/>
        <a:lstStyle/>
        <a:p>
          <a:endParaRPr lang="en-US"/>
        </a:p>
      </dgm:t>
    </dgm:pt>
    <dgm:pt modelId="{FCEDDB93-92C8-4EFC-86E6-73C411699279}" type="sibTrans" cxnId="{64486009-1857-4302-8186-C48235DB7A1B}">
      <dgm:prSet/>
      <dgm:spPr/>
      <dgm:t>
        <a:bodyPr/>
        <a:lstStyle/>
        <a:p>
          <a:endParaRPr lang="en-US"/>
        </a:p>
      </dgm:t>
    </dgm:pt>
    <dgm:pt modelId="{D7AFB56B-29FF-43A0-BD95-721EB10D9A85}">
      <dgm:prSet phldr="0"/>
      <dgm:spPr/>
      <dgm:t>
        <a:bodyPr/>
        <a:lstStyle/>
        <a:p>
          <a:pPr rtl="0"/>
          <a:r>
            <a:rPr lang="en-US">
              <a:latin typeface="Arial"/>
            </a:rPr>
            <a:t>Large volume paracentesis</a:t>
          </a:r>
        </a:p>
      </dgm:t>
    </dgm:pt>
    <dgm:pt modelId="{6758D232-746E-4613-9725-50FC725D7A3C}" type="parTrans" cxnId="{AB4E256B-0693-4801-8B3D-B8A79287E688}">
      <dgm:prSet/>
      <dgm:spPr/>
    </dgm:pt>
    <dgm:pt modelId="{78FCA783-EEF5-44E7-B13F-15E2B4211EF9}" type="sibTrans" cxnId="{AB4E256B-0693-4801-8B3D-B8A79287E688}">
      <dgm:prSet/>
      <dgm:spPr/>
    </dgm:pt>
    <dgm:pt modelId="{68F77037-6AE4-44DC-8FCF-CA53CF869333}">
      <dgm:prSet phldr="0"/>
      <dgm:spPr/>
      <dgm:t>
        <a:bodyPr/>
        <a:lstStyle/>
        <a:p>
          <a:pPr rtl="0"/>
          <a:r>
            <a:rPr lang="en-US">
              <a:latin typeface="Arial"/>
            </a:rPr>
            <a:t>Diagnosis of Hepatorenal Syndrome (HRS)</a:t>
          </a:r>
        </a:p>
      </dgm:t>
    </dgm:pt>
    <dgm:pt modelId="{0D7BAEF3-CB11-4219-A824-F505A477A355}" type="parTrans" cxnId="{34C7BD88-8809-427C-B5FC-2564F1901862}">
      <dgm:prSet/>
      <dgm:spPr/>
    </dgm:pt>
    <dgm:pt modelId="{AC4B5485-FD5A-4F52-9713-1D5124D030D8}" type="sibTrans" cxnId="{34C7BD88-8809-427C-B5FC-2564F1901862}">
      <dgm:prSet/>
      <dgm:spPr/>
    </dgm:pt>
    <dgm:pt modelId="{0336A7F8-7A11-4317-98E3-9E656628788C}">
      <dgm:prSet phldr="0"/>
      <dgm:spPr/>
      <dgm:t>
        <a:bodyPr/>
        <a:lstStyle/>
        <a:p>
          <a:pPr rtl="0"/>
          <a:r>
            <a:rPr lang="en-US">
              <a:latin typeface="Arial"/>
            </a:rPr>
            <a:t>Treatment of Hepatorenal Syndrome</a:t>
          </a:r>
        </a:p>
      </dgm:t>
    </dgm:pt>
    <dgm:pt modelId="{A3950E9B-DAF1-4A2E-86AE-CDD8C85359DF}" type="parTrans" cxnId="{5FA371BF-0307-4572-B545-130D192051DC}">
      <dgm:prSet/>
      <dgm:spPr/>
    </dgm:pt>
    <dgm:pt modelId="{79E2AF5E-A1BE-49EE-93D9-EAAEDE667270}" type="sibTrans" cxnId="{5FA371BF-0307-4572-B545-130D192051DC}">
      <dgm:prSet/>
      <dgm:spPr/>
    </dgm:pt>
    <dgm:pt modelId="{29418EFA-9C14-4144-849B-F3BEF4C37422}">
      <dgm:prSet phldr="0"/>
      <dgm:spPr/>
      <dgm:t>
        <a:bodyPr/>
        <a:lstStyle/>
        <a:p>
          <a:pPr rtl="0"/>
          <a:r>
            <a:rPr lang="en-US">
              <a:latin typeface="Arial"/>
            </a:rPr>
            <a:t>Spontaneous Bacterial Peritonitis</a:t>
          </a:r>
        </a:p>
      </dgm:t>
    </dgm:pt>
    <dgm:pt modelId="{A81DB760-7AFE-4F38-AE6D-6617E75813C5}" type="parTrans" cxnId="{102BD345-604C-4F0D-9998-2B2CE81DD9D3}">
      <dgm:prSet/>
      <dgm:spPr/>
    </dgm:pt>
    <dgm:pt modelId="{36458526-0C98-4437-BF9C-75B9AAD4C8A4}" type="sibTrans" cxnId="{102BD345-604C-4F0D-9998-2B2CE81DD9D3}">
      <dgm:prSet/>
      <dgm:spPr/>
    </dgm:pt>
    <dgm:pt modelId="{CB647343-4B64-44EB-A5A8-550FCFC21A8D}">
      <dgm:prSet phldr="0"/>
      <dgm:spPr/>
      <dgm:t>
        <a:bodyPr/>
        <a:lstStyle/>
        <a:p>
          <a:pPr rtl="0"/>
          <a:r>
            <a:rPr lang="en-US">
              <a:latin typeface="Arial"/>
            </a:rPr>
            <a:t>Intradialytic Hypotension</a:t>
          </a:r>
          <a:endParaRPr lang="en-US"/>
        </a:p>
      </dgm:t>
    </dgm:pt>
    <dgm:pt modelId="{19E63C0E-8931-4497-8E52-126F08561D48}" type="parTrans" cxnId="{C3FAF819-6037-4D27-ACB2-6092435BE890}">
      <dgm:prSet/>
      <dgm:spPr/>
    </dgm:pt>
    <dgm:pt modelId="{6D811F91-3D19-40C8-8F42-30EEB0ECD068}" type="sibTrans" cxnId="{C3FAF819-6037-4D27-ACB2-6092435BE890}">
      <dgm:prSet/>
      <dgm:spPr/>
    </dgm:pt>
    <dgm:pt modelId="{6EEC5EA5-CC2A-49EA-AD9B-AD95BCE50951}">
      <dgm:prSet phldr="0"/>
      <dgm:spPr/>
      <dgm:t>
        <a:bodyPr/>
        <a:lstStyle/>
        <a:p>
          <a:r>
            <a:rPr lang="en-US">
              <a:latin typeface="Arial"/>
            </a:rPr>
            <a:t>Plasmapheresis</a:t>
          </a:r>
        </a:p>
      </dgm:t>
    </dgm:pt>
    <dgm:pt modelId="{967FF3E6-82E0-433A-A378-9975F603A02D}" type="parTrans" cxnId="{E2A009BE-DF3F-4674-AFD3-D2349CC65C6B}">
      <dgm:prSet/>
      <dgm:spPr/>
    </dgm:pt>
    <dgm:pt modelId="{E1668896-3CF7-4C92-BC2D-A89EC083EA9B}" type="sibTrans" cxnId="{E2A009BE-DF3F-4674-AFD3-D2349CC65C6B}">
      <dgm:prSet/>
      <dgm:spPr/>
    </dgm:pt>
    <dgm:pt modelId="{A063D685-873A-4983-B3B7-EE72AA0B6B46}">
      <dgm:prSet phldr="0"/>
      <dgm:spPr/>
      <dgm:t>
        <a:bodyPr/>
        <a:lstStyle/>
        <a:p>
          <a:pPr rtl="0"/>
          <a:r>
            <a:rPr lang="en-US">
              <a:latin typeface="Arial"/>
            </a:rPr>
            <a:t>Traumatic Brain Injury</a:t>
          </a:r>
        </a:p>
      </dgm:t>
    </dgm:pt>
    <dgm:pt modelId="{513D72C4-DC67-42D8-B683-BF135E776B72}" type="parTrans" cxnId="{70BD4E5C-78A7-43AC-AEEA-ED7314FE1FE5}">
      <dgm:prSet/>
      <dgm:spPr/>
    </dgm:pt>
    <dgm:pt modelId="{9D920F76-0428-4E56-A733-D2B2FFC7E1DA}" type="sibTrans" cxnId="{70BD4E5C-78A7-43AC-AEEA-ED7314FE1FE5}">
      <dgm:prSet/>
      <dgm:spPr/>
    </dgm:pt>
    <dgm:pt modelId="{582B918F-5CEF-449F-894D-954A7CDA9839}">
      <dgm:prSet phldr="0"/>
      <dgm:spPr/>
      <dgm:t>
        <a:bodyPr/>
        <a:lstStyle/>
        <a:p>
          <a:pPr rtl="0"/>
          <a:r>
            <a:rPr lang="en-US">
              <a:latin typeface="Arial"/>
            </a:rPr>
            <a:t>Acute Respiratory Distress Syndrome</a:t>
          </a:r>
        </a:p>
      </dgm:t>
    </dgm:pt>
    <dgm:pt modelId="{A756FFFD-86BE-4BCA-A9BE-8F91239580F6}" type="parTrans" cxnId="{D08B6F5C-50EE-4E83-8672-7C39F31A34C4}">
      <dgm:prSet/>
      <dgm:spPr/>
    </dgm:pt>
    <dgm:pt modelId="{54E6B806-2148-4EE1-A336-547F84575864}" type="sibTrans" cxnId="{D08B6F5C-50EE-4E83-8672-7C39F31A34C4}">
      <dgm:prSet/>
      <dgm:spPr/>
    </dgm:pt>
    <dgm:pt modelId="{67611997-05E4-4A8C-8405-25F45D3B23D9}">
      <dgm:prSet phldr="0"/>
      <dgm:spPr/>
      <dgm:t>
        <a:bodyPr/>
        <a:lstStyle/>
        <a:p>
          <a:pPr rtl="0"/>
          <a:r>
            <a:rPr lang="en-US">
              <a:latin typeface="Arial"/>
            </a:rPr>
            <a:t>Major Trauma</a:t>
          </a:r>
        </a:p>
      </dgm:t>
    </dgm:pt>
    <dgm:pt modelId="{6B3F1A7C-0215-4F9F-8267-392688C5C10B}" type="parTrans" cxnId="{463B8066-A97E-43D6-9C1F-89430E15FB6E}">
      <dgm:prSet/>
      <dgm:spPr/>
    </dgm:pt>
    <dgm:pt modelId="{A1153FF5-45D8-471F-B125-917540C57A7C}" type="sibTrans" cxnId="{463B8066-A97E-43D6-9C1F-89430E15FB6E}">
      <dgm:prSet/>
      <dgm:spPr/>
    </dgm:pt>
    <dgm:pt modelId="{FC1CCF8F-DFF0-46BA-83CE-D59525E43DE7}">
      <dgm:prSet phldr="0"/>
      <dgm:spPr/>
      <dgm:t>
        <a:bodyPr/>
        <a:lstStyle/>
        <a:p>
          <a:pPr rtl="0"/>
          <a:r>
            <a:rPr lang="en-US">
              <a:latin typeface="Arial"/>
            </a:rPr>
            <a:t>Hemorrhagic Shock</a:t>
          </a:r>
        </a:p>
      </dgm:t>
    </dgm:pt>
    <dgm:pt modelId="{6FD70E5C-5E62-48C2-BEE5-995C1860C6DF}" type="parTrans" cxnId="{E6315E49-56BB-4030-8325-E2E4BEDF36AD}">
      <dgm:prSet/>
      <dgm:spPr/>
    </dgm:pt>
    <dgm:pt modelId="{80FBD367-E948-4FFA-8E04-9D0552F2BA0C}" type="sibTrans" cxnId="{E6315E49-56BB-4030-8325-E2E4BEDF36AD}">
      <dgm:prSet/>
      <dgm:spPr/>
    </dgm:pt>
    <dgm:pt modelId="{AC8AE13D-99F8-4C0E-82D8-498FA8962822}">
      <dgm:prSet phldr="0"/>
      <dgm:spPr/>
      <dgm:t>
        <a:bodyPr/>
        <a:lstStyle/>
        <a:p>
          <a:endParaRPr lang="en-US">
            <a:latin typeface="Arial"/>
          </a:endParaRPr>
        </a:p>
      </dgm:t>
    </dgm:pt>
    <dgm:pt modelId="{1AF54BAD-4699-431A-9725-6EE7C16D91DF}" type="parTrans" cxnId="{D37F2991-CBA3-48C8-A7A5-1B98B42BB01A}">
      <dgm:prSet/>
      <dgm:spPr/>
    </dgm:pt>
    <dgm:pt modelId="{AD6C8788-E9C2-4F89-8DC3-F5FAC58430B8}" type="sibTrans" cxnId="{D37F2991-CBA3-48C8-A7A5-1B98B42BB01A}">
      <dgm:prSet/>
      <dgm:spPr/>
    </dgm:pt>
    <dgm:pt modelId="{43B43DED-A075-49D2-B514-6471D002914D}">
      <dgm:prSet phldr="0"/>
      <dgm:spPr/>
      <dgm:t>
        <a:bodyPr/>
        <a:lstStyle/>
        <a:p>
          <a:pPr rtl="0"/>
          <a:r>
            <a:rPr lang="en-US">
              <a:solidFill>
                <a:srgbClr val="444444"/>
              </a:solidFill>
              <a:latin typeface="Arial"/>
              <a:cs typeface="Calibri"/>
            </a:rPr>
            <a:t>Severe Nephrotic Syndrome</a:t>
          </a:r>
        </a:p>
      </dgm:t>
    </dgm:pt>
    <dgm:pt modelId="{3128F4C8-58B2-402A-BFA2-06157636A72E}" type="parTrans" cxnId="{BD63292B-C7F8-4B4E-AE77-BC1BC8F34CB2}">
      <dgm:prSet/>
      <dgm:spPr/>
    </dgm:pt>
    <dgm:pt modelId="{66A30A1B-8C12-4863-A166-3D659AA8F962}" type="sibTrans" cxnId="{BD63292B-C7F8-4B4E-AE77-BC1BC8F34CB2}">
      <dgm:prSet/>
      <dgm:spPr/>
    </dgm:pt>
    <dgm:pt modelId="{A7257F2A-4475-414C-A676-FB680231BBDD}">
      <dgm:prSet phldr="0"/>
      <dgm:spPr/>
      <dgm:t>
        <a:bodyPr/>
        <a:lstStyle/>
        <a:p>
          <a:r>
            <a:rPr lang="en-US">
              <a:solidFill>
                <a:srgbClr val="444444"/>
              </a:solidFill>
              <a:latin typeface="Arial"/>
              <a:cs typeface="Calibri"/>
            </a:rPr>
            <a:t>Distributive/Hypovolemic Shock</a:t>
          </a:r>
        </a:p>
      </dgm:t>
    </dgm:pt>
    <dgm:pt modelId="{4B1D9193-5EAA-4B03-9211-4A6DECFFB8A0}" type="parTrans" cxnId="{17FB1AAE-D42F-4548-B45F-946CEBC3C3A8}">
      <dgm:prSet/>
      <dgm:spPr/>
    </dgm:pt>
    <dgm:pt modelId="{92B60EFD-DB64-4CA6-B887-2112E564A908}" type="sibTrans" cxnId="{17FB1AAE-D42F-4548-B45F-946CEBC3C3A8}">
      <dgm:prSet/>
      <dgm:spPr/>
    </dgm:pt>
    <dgm:pt modelId="{F2D19A24-2BF0-4BDC-A2AD-ECC136876A03}" type="pres">
      <dgm:prSet presAssocID="{925E1DBB-0518-4319-98F8-005D49417D42}" presName="linear" presStyleCnt="0">
        <dgm:presLayoutVars>
          <dgm:dir/>
          <dgm:animLvl val="lvl"/>
          <dgm:resizeHandles val="exact"/>
        </dgm:presLayoutVars>
      </dgm:prSet>
      <dgm:spPr/>
    </dgm:pt>
    <dgm:pt modelId="{3808591B-FC1E-4442-BF59-74B57EC7C31F}" type="pres">
      <dgm:prSet presAssocID="{FF308397-FA75-4017-8012-618CB8CADB0A}" presName="parentLin" presStyleCnt="0"/>
      <dgm:spPr/>
    </dgm:pt>
    <dgm:pt modelId="{6A8A2387-F6BC-4914-B7D5-11E9D250607C}" type="pres">
      <dgm:prSet presAssocID="{FF308397-FA75-4017-8012-618CB8CADB0A}" presName="parentLeftMargin" presStyleLbl="node1" presStyleIdx="0" presStyleCnt="2"/>
      <dgm:spPr/>
    </dgm:pt>
    <dgm:pt modelId="{28508B07-D1DE-4BC3-9C2E-EF1B1DD81EFC}" type="pres">
      <dgm:prSet presAssocID="{FF308397-FA75-4017-8012-618CB8CADB0A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43411B37-6118-40C8-810F-D48C3B0242AF}" type="pres">
      <dgm:prSet presAssocID="{FF308397-FA75-4017-8012-618CB8CADB0A}" presName="negativeSpace" presStyleCnt="0"/>
      <dgm:spPr/>
    </dgm:pt>
    <dgm:pt modelId="{339F4172-8157-498E-8589-33993B62A215}" type="pres">
      <dgm:prSet presAssocID="{FF308397-FA75-4017-8012-618CB8CADB0A}" presName="childText" presStyleLbl="conFgAcc1" presStyleIdx="0" presStyleCnt="2">
        <dgm:presLayoutVars>
          <dgm:bulletEnabled val="1"/>
        </dgm:presLayoutVars>
      </dgm:prSet>
      <dgm:spPr/>
    </dgm:pt>
    <dgm:pt modelId="{DF97EF57-E63C-4FFA-8557-9B5031FAF6D5}" type="pres">
      <dgm:prSet presAssocID="{7DFE2888-4897-48DC-88CA-25CEF7D5FDCB}" presName="spaceBetweenRectangles" presStyleCnt="0"/>
      <dgm:spPr/>
    </dgm:pt>
    <dgm:pt modelId="{FE20A148-E3B5-4642-A6B0-292B0FECC1A6}" type="pres">
      <dgm:prSet presAssocID="{26F1293F-0AA4-4D12-87C3-04BF91CF9265}" presName="parentLin" presStyleCnt="0"/>
      <dgm:spPr/>
    </dgm:pt>
    <dgm:pt modelId="{15F30A79-D43D-46B1-AEE6-ABCD328F01EA}" type="pres">
      <dgm:prSet presAssocID="{26F1293F-0AA4-4D12-87C3-04BF91CF9265}" presName="parentLeftMargin" presStyleLbl="node1" presStyleIdx="0" presStyleCnt="2"/>
      <dgm:spPr/>
    </dgm:pt>
    <dgm:pt modelId="{B25E97C2-28C5-4508-B3D9-3F6BCAE9314E}" type="pres">
      <dgm:prSet presAssocID="{26F1293F-0AA4-4D12-87C3-04BF91CF9265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38D0D9C1-A60C-4117-9CD2-3B8CD4B08D57}" type="pres">
      <dgm:prSet presAssocID="{26F1293F-0AA4-4D12-87C3-04BF91CF9265}" presName="negativeSpace" presStyleCnt="0"/>
      <dgm:spPr/>
    </dgm:pt>
    <dgm:pt modelId="{5F1D09CC-DF20-4E98-8EF9-8B48B8DEF6F1}" type="pres">
      <dgm:prSet presAssocID="{26F1293F-0AA4-4D12-87C3-04BF91CF9265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A5725107-3531-4F78-A1E4-230641B0485E}" type="presOf" srcId="{A7257F2A-4475-414C-A676-FB680231BBDD}" destId="{339F4172-8157-498E-8589-33993B62A215}" srcOrd="0" destOrd="7" presId="urn:microsoft.com/office/officeart/2005/8/layout/list1"/>
    <dgm:cxn modelId="{D196D808-AE43-457E-884A-A574111648AB}" type="presOf" srcId="{26F1293F-0AA4-4D12-87C3-04BF91CF9265}" destId="{B25E97C2-28C5-4508-B3D9-3F6BCAE9314E}" srcOrd="1" destOrd="0" presId="urn:microsoft.com/office/officeart/2005/8/layout/list1"/>
    <dgm:cxn modelId="{64486009-1857-4302-8186-C48235DB7A1B}" srcId="{925E1DBB-0518-4319-98F8-005D49417D42}" destId="{26F1293F-0AA4-4D12-87C3-04BF91CF9265}" srcOrd="1" destOrd="0" parTransId="{0597F573-941C-4B1C-85F7-51A08D9B99D6}" sibTransId="{FCEDDB93-92C8-4EFC-86E6-73C411699279}"/>
    <dgm:cxn modelId="{C1E24509-DEE3-43F7-B3C7-E119C2BB5BC9}" type="presOf" srcId="{29418EFA-9C14-4144-849B-F3BEF4C37422}" destId="{339F4172-8157-498E-8589-33993B62A215}" srcOrd="0" destOrd="3" presId="urn:microsoft.com/office/officeart/2005/8/layout/list1"/>
    <dgm:cxn modelId="{36CE340D-AA14-4B45-9360-AE75BCDD8FB0}" type="presOf" srcId="{AC8AE13D-99F8-4C0E-82D8-498FA8962822}" destId="{5F1D09CC-DF20-4E98-8EF9-8B48B8DEF6F1}" srcOrd="0" destOrd="4" presId="urn:microsoft.com/office/officeart/2005/8/layout/list1"/>
    <dgm:cxn modelId="{667F3715-1634-4ADF-9BE8-6B489758FCAC}" srcId="{925E1DBB-0518-4319-98F8-005D49417D42}" destId="{FF308397-FA75-4017-8012-618CB8CADB0A}" srcOrd="0" destOrd="0" parTransId="{9032A53A-7C9C-4092-A39B-1BA98B958319}" sibTransId="{7DFE2888-4897-48DC-88CA-25CEF7D5FDCB}"/>
    <dgm:cxn modelId="{C3FAF819-6037-4D27-ACB2-6092435BE890}" srcId="{FF308397-FA75-4017-8012-618CB8CADB0A}" destId="{CB647343-4B64-44EB-A5A8-550FCFC21A8D}" srcOrd="4" destOrd="0" parTransId="{19E63C0E-8931-4497-8E52-126F08561D48}" sibTransId="{6D811F91-3D19-40C8-8F42-30EEB0ECD068}"/>
    <dgm:cxn modelId="{8A447323-C1BA-4F5E-A13F-852B47245338}" type="presOf" srcId="{582B918F-5CEF-449F-894D-954A7CDA9839}" destId="{5F1D09CC-DF20-4E98-8EF9-8B48B8DEF6F1}" srcOrd="0" destOrd="1" presId="urn:microsoft.com/office/officeart/2005/8/layout/list1"/>
    <dgm:cxn modelId="{BD63292B-C7F8-4B4E-AE77-BC1BC8F34CB2}" srcId="{FF308397-FA75-4017-8012-618CB8CADB0A}" destId="{43B43DED-A075-49D2-B514-6471D002914D}" srcOrd="6" destOrd="0" parTransId="{3128F4C8-58B2-402A-BFA2-06157636A72E}" sibTransId="{66A30A1B-8C12-4863-A166-3D659AA8F962}"/>
    <dgm:cxn modelId="{70BD4E5C-78A7-43AC-AEEA-ED7314FE1FE5}" srcId="{26F1293F-0AA4-4D12-87C3-04BF91CF9265}" destId="{A063D685-873A-4983-B3B7-EE72AA0B6B46}" srcOrd="0" destOrd="0" parTransId="{513D72C4-DC67-42D8-B683-BF135E776B72}" sibTransId="{9D920F76-0428-4E56-A733-D2B2FFC7E1DA}"/>
    <dgm:cxn modelId="{D08B6F5C-50EE-4E83-8672-7C39F31A34C4}" srcId="{26F1293F-0AA4-4D12-87C3-04BF91CF9265}" destId="{582B918F-5CEF-449F-894D-954A7CDA9839}" srcOrd="1" destOrd="0" parTransId="{A756FFFD-86BE-4BCA-A9BE-8F91239580F6}" sibTransId="{54E6B806-2148-4EE1-A336-547F84575864}"/>
    <dgm:cxn modelId="{E72F7C42-A980-4C03-9622-BE08F4F458E6}" type="presOf" srcId="{68F77037-6AE4-44DC-8FCF-CA53CF869333}" destId="{339F4172-8157-498E-8589-33993B62A215}" srcOrd="0" destOrd="1" presId="urn:microsoft.com/office/officeart/2005/8/layout/list1"/>
    <dgm:cxn modelId="{102BD345-604C-4F0D-9998-2B2CE81DD9D3}" srcId="{FF308397-FA75-4017-8012-618CB8CADB0A}" destId="{29418EFA-9C14-4144-849B-F3BEF4C37422}" srcOrd="3" destOrd="0" parTransId="{A81DB760-7AFE-4F38-AE6D-6617E75813C5}" sibTransId="{36458526-0C98-4437-BF9C-75B9AAD4C8A4}"/>
    <dgm:cxn modelId="{463B8066-A97E-43D6-9C1F-89430E15FB6E}" srcId="{26F1293F-0AA4-4D12-87C3-04BF91CF9265}" destId="{67611997-05E4-4A8C-8405-25F45D3B23D9}" srcOrd="2" destOrd="0" parTransId="{6B3F1A7C-0215-4F9F-8267-392688C5C10B}" sibTransId="{A1153FF5-45D8-471F-B125-917540C57A7C}"/>
    <dgm:cxn modelId="{E6315E49-56BB-4030-8325-E2E4BEDF36AD}" srcId="{26F1293F-0AA4-4D12-87C3-04BF91CF9265}" destId="{FC1CCF8F-DFF0-46BA-83CE-D59525E43DE7}" srcOrd="3" destOrd="0" parTransId="{6FD70E5C-5E62-48C2-BEE5-995C1860C6DF}" sibTransId="{80FBD367-E948-4FFA-8E04-9D0552F2BA0C}"/>
    <dgm:cxn modelId="{AB4E256B-0693-4801-8B3D-B8A79287E688}" srcId="{FF308397-FA75-4017-8012-618CB8CADB0A}" destId="{D7AFB56B-29FF-43A0-BD95-721EB10D9A85}" srcOrd="0" destOrd="0" parTransId="{6758D232-746E-4613-9725-50FC725D7A3C}" sibTransId="{78FCA783-EEF5-44E7-B13F-15E2B4211EF9}"/>
    <dgm:cxn modelId="{C386936C-10CE-4200-98D0-5615613AF093}" type="presOf" srcId="{67611997-05E4-4A8C-8405-25F45D3B23D9}" destId="{5F1D09CC-DF20-4E98-8EF9-8B48B8DEF6F1}" srcOrd="0" destOrd="2" presId="urn:microsoft.com/office/officeart/2005/8/layout/list1"/>
    <dgm:cxn modelId="{7B6D4876-4345-4311-BC24-CA233179814B}" type="presOf" srcId="{43B43DED-A075-49D2-B514-6471D002914D}" destId="{339F4172-8157-498E-8589-33993B62A215}" srcOrd="0" destOrd="6" presId="urn:microsoft.com/office/officeart/2005/8/layout/list1"/>
    <dgm:cxn modelId="{587CD283-6CB5-4717-B0FC-DA6F3DA355B7}" type="presOf" srcId="{A063D685-873A-4983-B3B7-EE72AA0B6B46}" destId="{5F1D09CC-DF20-4E98-8EF9-8B48B8DEF6F1}" srcOrd="0" destOrd="0" presId="urn:microsoft.com/office/officeart/2005/8/layout/list1"/>
    <dgm:cxn modelId="{86BB3F86-F8D9-4F33-AA2B-D0B877D45871}" type="presOf" srcId="{26F1293F-0AA4-4D12-87C3-04BF91CF9265}" destId="{15F30A79-D43D-46B1-AEE6-ABCD328F01EA}" srcOrd="0" destOrd="0" presId="urn:microsoft.com/office/officeart/2005/8/layout/list1"/>
    <dgm:cxn modelId="{34C7BD88-8809-427C-B5FC-2564F1901862}" srcId="{FF308397-FA75-4017-8012-618CB8CADB0A}" destId="{68F77037-6AE4-44DC-8FCF-CA53CF869333}" srcOrd="1" destOrd="0" parTransId="{0D7BAEF3-CB11-4219-A824-F505A477A355}" sibTransId="{AC4B5485-FD5A-4F52-9713-1D5124D030D8}"/>
    <dgm:cxn modelId="{2F1CEA8F-3C26-46FE-A1C9-2E198D7D4783}" type="presOf" srcId="{FF308397-FA75-4017-8012-618CB8CADB0A}" destId="{28508B07-D1DE-4BC3-9C2E-EF1B1DD81EFC}" srcOrd="1" destOrd="0" presId="urn:microsoft.com/office/officeart/2005/8/layout/list1"/>
    <dgm:cxn modelId="{D37F2991-CBA3-48C8-A7A5-1B98B42BB01A}" srcId="{26F1293F-0AA4-4D12-87C3-04BF91CF9265}" destId="{AC8AE13D-99F8-4C0E-82D8-498FA8962822}" srcOrd="4" destOrd="0" parTransId="{1AF54BAD-4699-431A-9725-6EE7C16D91DF}" sibTransId="{AD6C8788-E9C2-4F89-8DC3-F5FAC58430B8}"/>
    <dgm:cxn modelId="{F92C1E98-6175-4CFD-82CA-9CA60092F8C1}" type="presOf" srcId="{FC1CCF8F-DFF0-46BA-83CE-D59525E43DE7}" destId="{5F1D09CC-DF20-4E98-8EF9-8B48B8DEF6F1}" srcOrd="0" destOrd="3" presId="urn:microsoft.com/office/officeart/2005/8/layout/list1"/>
    <dgm:cxn modelId="{758BFA99-A43E-4603-B96C-E50630D23497}" type="presOf" srcId="{6EEC5EA5-CC2A-49EA-AD9B-AD95BCE50951}" destId="{339F4172-8157-498E-8589-33993B62A215}" srcOrd="0" destOrd="5" presId="urn:microsoft.com/office/officeart/2005/8/layout/list1"/>
    <dgm:cxn modelId="{99DF719C-3C1C-4512-A733-DFD0989C146A}" type="presOf" srcId="{0336A7F8-7A11-4317-98E3-9E656628788C}" destId="{339F4172-8157-498E-8589-33993B62A215}" srcOrd="0" destOrd="2" presId="urn:microsoft.com/office/officeart/2005/8/layout/list1"/>
    <dgm:cxn modelId="{7F0947A8-FC0D-4D55-8586-51E9FF153FBE}" type="presOf" srcId="{D7AFB56B-29FF-43A0-BD95-721EB10D9A85}" destId="{339F4172-8157-498E-8589-33993B62A215}" srcOrd="0" destOrd="0" presId="urn:microsoft.com/office/officeart/2005/8/layout/list1"/>
    <dgm:cxn modelId="{17FB1AAE-D42F-4548-B45F-946CEBC3C3A8}" srcId="{FF308397-FA75-4017-8012-618CB8CADB0A}" destId="{A7257F2A-4475-414C-A676-FB680231BBDD}" srcOrd="7" destOrd="0" parTransId="{4B1D9193-5EAA-4B03-9211-4A6DECFFB8A0}" sibTransId="{92B60EFD-DB64-4CA6-B887-2112E564A908}"/>
    <dgm:cxn modelId="{E2A009BE-DF3F-4674-AFD3-D2349CC65C6B}" srcId="{FF308397-FA75-4017-8012-618CB8CADB0A}" destId="{6EEC5EA5-CC2A-49EA-AD9B-AD95BCE50951}" srcOrd="5" destOrd="0" parTransId="{967FF3E6-82E0-433A-A378-9975F603A02D}" sibTransId="{E1668896-3CF7-4C92-BC2D-A89EC083EA9B}"/>
    <dgm:cxn modelId="{5FA371BF-0307-4572-B545-130D192051DC}" srcId="{FF308397-FA75-4017-8012-618CB8CADB0A}" destId="{0336A7F8-7A11-4317-98E3-9E656628788C}" srcOrd="2" destOrd="0" parTransId="{A3950E9B-DAF1-4A2E-86AE-CDD8C85359DF}" sibTransId="{79E2AF5E-A1BE-49EE-93D9-EAAEDE667270}"/>
    <dgm:cxn modelId="{9267F0D6-D2A3-4292-8453-E2CB8C9A673D}" type="presOf" srcId="{925E1DBB-0518-4319-98F8-005D49417D42}" destId="{F2D19A24-2BF0-4BDC-A2AD-ECC136876A03}" srcOrd="0" destOrd="0" presId="urn:microsoft.com/office/officeart/2005/8/layout/list1"/>
    <dgm:cxn modelId="{F4AE69D8-8688-492D-B269-A68A9103D146}" type="presOf" srcId="{CB647343-4B64-44EB-A5A8-550FCFC21A8D}" destId="{339F4172-8157-498E-8589-33993B62A215}" srcOrd="0" destOrd="4" presId="urn:microsoft.com/office/officeart/2005/8/layout/list1"/>
    <dgm:cxn modelId="{9F8B15E8-49FA-4E3B-A815-6622A9D4B1ED}" type="presOf" srcId="{FF308397-FA75-4017-8012-618CB8CADB0A}" destId="{6A8A2387-F6BC-4914-B7D5-11E9D250607C}" srcOrd="0" destOrd="0" presId="urn:microsoft.com/office/officeart/2005/8/layout/list1"/>
    <dgm:cxn modelId="{7E3BDE5C-D935-4CEC-8D88-67156D8C3526}" type="presParOf" srcId="{F2D19A24-2BF0-4BDC-A2AD-ECC136876A03}" destId="{3808591B-FC1E-4442-BF59-74B57EC7C31F}" srcOrd="0" destOrd="0" presId="urn:microsoft.com/office/officeart/2005/8/layout/list1"/>
    <dgm:cxn modelId="{685EFE1E-A983-4902-813E-D6220419E252}" type="presParOf" srcId="{3808591B-FC1E-4442-BF59-74B57EC7C31F}" destId="{6A8A2387-F6BC-4914-B7D5-11E9D250607C}" srcOrd="0" destOrd="0" presId="urn:microsoft.com/office/officeart/2005/8/layout/list1"/>
    <dgm:cxn modelId="{5952C7EE-D30C-41FD-8F5B-DD4F1666A9B5}" type="presParOf" srcId="{3808591B-FC1E-4442-BF59-74B57EC7C31F}" destId="{28508B07-D1DE-4BC3-9C2E-EF1B1DD81EFC}" srcOrd="1" destOrd="0" presId="urn:microsoft.com/office/officeart/2005/8/layout/list1"/>
    <dgm:cxn modelId="{8C3CD528-490C-4BE9-9A1D-0B8118480E5A}" type="presParOf" srcId="{F2D19A24-2BF0-4BDC-A2AD-ECC136876A03}" destId="{43411B37-6118-40C8-810F-D48C3B0242AF}" srcOrd="1" destOrd="0" presId="urn:microsoft.com/office/officeart/2005/8/layout/list1"/>
    <dgm:cxn modelId="{9D27D072-51E6-43C4-A718-24B932D101EB}" type="presParOf" srcId="{F2D19A24-2BF0-4BDC-A2AD-ECC136876A03}" destId="{339F4172-8157-498E-8589-33993B62A215}" srcOrd="2" destOrd="0" presId="urn:microsoft.com/office/officeart/2005/8/layout/list1"/>
    <dgm:cxn modelId="{6694C74E-A894-4E2A-9A0F-2549867B7ED7}" type="presParOf" srcId="{F2D19A24-2BF0-4BDC-A2AD-ECC136876A03}" destId="{DF97EF57-E63C-4FFA-8557-9B5031FAF6D5}" srcOrd="3" destOrd="0" presId="urn:microsoft.com/office/officeart/2005/8/layout/list1"/>
    <dgm:cxn modelId="{7C41DA92-5CDD-447B-8439-06941EE98A68}" type="presParOf" srcId="{F2D19A24-2BF0-4BDC-A2AD-ECC136876A03}" destId="{FE20A148-E3B5-4642-A6B0-292B0FECC1A6}" srcOrd="4" destOrd="0" presId="urn:microsoft.com/office/officeart/2005/8/layout/list1"/>
    <dgm:cxn modelId="{99FC4D39-A2AD-4C87-A147-2637F727CCA5}" type="presParOf" srcId="{FE20A148-E3B5-4642-A6B0-292B0FECC1A6}" destId="{15F30A79-D43D-46B1-AEE6-ABCD328F01EA}" srcOrd="0" destOrd="0" presId="urn:microsoft.com/office/officeart/2005/8/layout/list1"/>
    <dgm:cxn modelId="{C466ABBB-8F03-4B4D-B795-9408A85029E8}" type="presParOf" srcId="{FE20A148-E3B5-4642-A6B0-292B0FECC1A6}" destId="{B25E97C2-28C5-4508-B3D9-3F6BCAE9314E}" srcOrd="1" destOrd="0" presId="urn:microsoft.com/office/officeart/2005/8/layout/list1"/>
    <dgm:cxn modelId="{5CD90826-3F20-4951-9C48-39B483275377}" type="presParOf" srcId="{F2D19A24-2BF0-4BDC-A2AD-ECC136876A03}" destId="{38D0D9C1-A60C-4117-9CD2-3B8CD4B08D57}" srcOrd="5" destOrd="0" presId="urn:microsoft.com/office/officeart/2005/8/layout/list1"/>
    <dgm:cxn modelId="{E454F8E9-7AC2-4CE4-8FC6-FC92C1E190DD}" type="presParOf" srcId="{F2D19A24-2BF0-4BDC-A2AD-ECC136876A03}" destId="{5F1D09CC-DF20-4E98-8EF9-8B48B8DEF6F1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8D0F69A-AC65-4EBB-893B-AA6BB8BC6435}" type="doc">
      <dgm:prSet loTypeId="urn:microsoft.com/office/officeart/2005/8/layout/hProcess9" loCatId="process" qsTypeId="urn:microsoft.com/office/officeart/2005/8/quickstyle/simple1" qsCatId="simple" csTypeId="urn:microsoft.com/office/officeart/2005/8/colors/colorful1" csCatId="colorful" phldr="1"/>
      <dgm:spPr/>
    </dgm:pt>
    <dgm:pt modelId="{4983354E-0240-4068-9BD8-69963B5C111A}">
      <dgm:prSet phldrT="[Text]" phldr="0"/>
      <dgm:spPr/>
      <dgm:t>
        <a:bodyPr/>
        <a:lstStyle/>
        <a:p>
          <a:pPr rtl="0"/>
          <a:r>
            <a:rPr lang="en-US">
              <a:latin typeface="Arial"/>
            </a:rPr>
            <a:t>Portal Hypertension</a:t>
          </a:r>
          <a:endParaRPr lang="en-US"/>
        </a:p>
      </dgm:t>
    </dgm:pt>
    <dgm:pt modelId="{DF4540E4-046C-4FA6-98B6-0801AA07FD8B}" type="parTrans" cxnId="{2FCD60A6-49F9-4C90-9262-FEC4F0CA35D9}">
      <dgm:prSet/>
      <dgm:spPr/>
    </dgm:pt>
    <dgm:pt modelId="{031C7363-C173-42B6-A450-470F5A3B65A8}" type="sibTrans" cxnId="{2FCD60A6-49F9-4C90-9262-FEC4F0CA35D9}">
      <dgm:prSet/>
      <dgm:spPr/>
    </dgm:pt>
    <dgm:pt modelId="{15D1FFD3-15B5-49E7-9EF1-8FBE6A5B09DD}">
      <dgm:prSet phldrT="[Text]" phldr="0"/>
      <dgm:spPr/>
      <dgm:t>
        <a:bodyPr/>
        <a:lstStyle/>
        <a:p>
          <a:pPr rtl="0"/>
          <a:r>
            <a:rPr lang="en-US">
              <a:latin typeface="Arial"/>
            </a:rPr>
            <a:t>Splanchnic Vasodilation</a:t>
          </a:r>
          <a:endParaRPr lang="en-US"/>
        </a:p>
      </dgm:t>
    </dgm:pt>
    <dgm:pt modelId="{7B557FC7-E91D-487F-AB84-CD3E9F67785B}" type="parTrans" cxnId="{11DEBB75-C8E4-455E-A911-3AC80208604D}">
      <dgm:prSet/>
      <dgm:spPr/>
    </dgm:pt>
    <dgm:pt modelId="{CF220725-45D3-4F86-BD39-C42053A109CE}" type="sibTrans" cxnId="{11DEBB75-C8E4-455E-A911-3AC80208604D}">
      <dgm:prSet/>
      <dgm:spPr/>
    </dgm:pt>
    <dgm:pt modelId="{61024832-BA7E-4399-AC41-18D75A7C5DF7}">
      <dgm:prSet phldrT="[Text]" phldr="0"/>
      <dgm:spPr/>
      <dgm:t>
        <a:bodyPr/>
        <a:lstStyle/>
        <a:p>
          <a:pPr rtl="0"/>
          <a:r>
            <a:rPr lang="en-US">
              <a:latin typeface="Arial"/>
            </a:rPr>
            <a:t>Decreased Intravascular Volume</a:t>
          </a:r>
        </a:p>
      </dgm:t>
    </dgm:pt>
    <dgm:pt modelId="{4DF2BE32-5195-4F75-A20F-D0EE896A6B5C}" type="parTrans" cxnId="{6DA799CD-FFD6-4685-8A85-90B6934980F1}">
      <dgm:prSet/>
      <dgm:spPr/>
    </dgm:pt>
    <dgm:pt modelId="{E089FDC3-69A9-48A7-9525-619B5139D376}" type="sibTrans" cxnId="{6DA799CD-FFD6-4685-8A85-90B6934980F1}">
      <dgm:prSet/>
      <dgm:spPr/>
    </dgm:pt>
    <dgm:pt modelId="{59D71F00-8469-49EF-A7B4-502BB83CB669}">
      <dgm:prSet phldr="0"/>
      <dgm:spPr/>
      <dgm:t>
        <a:bodyPr/>
        <a:lstStyle/>
        <a:p>
          <a:pPr rtl="0"/>
          <a:r>
            <a:rPr lang="en-US">
              <a:latin typeface="Arial"/>
            </a:rPr>
            <a:t>RASS Activation</a:t>
          </a:r>
        </a:p>
      </dgm:t>
    </dgm:pt>
    <dgm:pt modelId="{D1AC4A5F-9464-4959-9AEE-78074C5E6BFB}" type="parTrans" cxnId="{63B1103A-6494-446D-9D43-611D79341F0C}">
      <dgm:prSet/>
      <dgm:spPr/>
    </dgm:pt>
    <dgm:pt modelId="{F45A9C9F-01AB-4C3A-9DFB-E3BDBE299EBC}" type="sibTrans" cxnId="{63B1103A-6494-446D-9D43-611D79341F0C}">
      <dgm:prSet/>
      <dgm:spPr/>
    </dgm:pt>
    <dgm:pt modelId="{FF6A9662-8576-4F08-B6A4-DA8BD5CDE485}">
      <dgm:prSet phldr="0"/>
      <dgm:spPr/>
      <dgm:t>
        <a:bodyPr/>
        <a:lstStyle/>
        <a:p>
          <a:pPr rtl="0"/>
          <a:r>
            <a:rPr lang="en-US">
              <a:latin typeface="Arial"/>
            </a:rPr>
            <a:t>Renal Vasoconstriction</a:t>
          </a:r>
          <a:endParaRPr lang="en-US"/>
        </a:p>
      </dgm:t>
    </dgm:pt>
    <dgm:pt modelId="{39D16624-F504-4431-8182-EE4BECCAB65F}" type="parTrans" cxnId="{366E4E6C-ED01-47D8-AD69-29A5B593E476}">
      <dgm:prSet/>
      <dgm:spPr/>
    </dgm:pt>
    <dgm:pt modelId="{E2428617-6F4B-441F-A58C-E06CA0CE4590}" type="sibTrans" cxnId="{366E4E6C-ED01-47D8-AD69-29A5B593E476}">
      <dgm:prSet/>
      <dgm:spPr/>
    </dgm:pt>
    <dgm:pt modelId="{F2C0FBB1-4923-4267-87EF-58C15AD02D63}" type="pres">
      <dgm:prSet presAssocID="{D8D0F69A-AC65-4EBB-893B-AA6BB8BC6435}" presName="CompostProcess" presStyleCnt="0">
        <dgm:presLayoutVars>
          <dgm:dir/>
          <dgm:resizeHandles val="exact"/>
        </dgm:presLayoutVars>
      </dgm:prSet>
      <dgm:spPr/>
    </dgm:pt>
    <dgm:pt modelId="{6AAE020F-0F60-4089-AE9F-B88BFABD84C9}" type="pres">
      <dgm:prSet presAssocID="{D8D0F69A-AC65-4EBB-893B-AA6BB8BC6435}" presName="arrow" presStyleLbl="bgShp" presStyleIdx="0" presStyleCnt="1"/>
      <dgm:spPr/>
    </dgm:pt>
    <dgm:pt modelId="{8A3E4921-260A-4E0A-AF5B-20C2EF5409D8}" type="pres">
      <dgm:prSet presAssocID="{D8D0F69A-AC65-4EBB-893B-AA6BB8BC6435}" presName="linearProcess" presStyleCnt="0"/>
      <dgm:spPr/>
    </dgm:pt>
    <dgm:pt modelId="{8EA3438E-DC11-444E-81BB-E7B941B25E15}" type="pres">
      <dgm:prSet presAssocID="{4983354E-0240-4068-9BD8-69963B5C111A}" presName="textNode" presStyleLbl="node1" presStyleIdx="0" presStyleCnt="5">
        <dgm:presLayoutVars>
          <dgm:bulletEnabled val="1"/>
        </dgm:presLayoutVars>
      </dgm:prSet>
      <dgm:spPr/>
    </dgm:pt>
    <dgm:pt modelId="{2D174E05-5F47-45F4-9783-B49B4C138821}" type="pres">
      <dgm:prSet presAssocID="{031C7363-C173-42B6-A450-470F5A3B65A8}" presName="sibTrans" presStyleCnt="0"/>
      <dgm:spPr/>
    </dgm:pt>
    <dgm:pt modelId="{B81843C2-293F-4F6C-A399-BB8B29074A97}" type="pres">
      <dgm:prSet presAssocID="{15D1FFD3-15B5-49E7-9EF1-8FBE6A5B09DD}" presName="textNode" presStyleLbl="node1" presStyleIdx="1" presStyleCnt="5">
        <dgm:presLayoutVars>
          <dgm:bulletEnabled val="1"/>
        </dgm:presLayoutVars>
      </dgm:prSet>
      <dgm:spPr/>
    </dgm:pt>
    <dgm:pt modelId="{2BC2C66C-45E4-4127-8EBE-F7ACC152A3E4}" type="pres">
      <dgm:prSet presAssocID="{CF220725-45D3-4F86-BD39-C42053A109CE}" presName="sibTrans" presStyleCnt="0"/>
      <dgm:spPr/>
    </dgm:pt>
    <dgm:pt modelId="{D76FC00D-6B2A-449B-AE72-867C058059F5}" type="pres">
      <dgm:prSet presAssocID="{61024832-BA7E-4399-AC41-18D75A7C5DF7}" presName="textNode" presStyleLbl="node1" presStyleIdx="2" presStyleCnt="5">
        <dgm:presLayoutVars>
          <dgm:bulletEnabled val="1"/>
        </dgm:presLayoutVars>
      </dgm:prSet>
      <dgm:spPr/>
    </dgm:pt>
    <dgm:pt modelId="{FA78C67B-F650-4703-986E-3A8CFB7C0FFC}" type="pres">
      <dgm:prSet presAssocID="{E089FDC3-69A9-48A7-9525-619B5139D376}" presName="sibTrans" presStyleCnt="0"/>
      <dgm:spPr/>
    </dgm:pt>
    <dgm:pt modelId="{74093BBC-4C35-40CA-8693-5BC7338D7F22}" type="pres">
      <dgm:prSet presAssocID="{59D71F00-8469-49EF-A7B4-502BB83CB669}" presName="textNode" presStyleLbl="node1" presStyleIdx="3" presStyleCnt="5">
        <dgm:presLayoutVars>
          <dgm:bulletEnabled val="1"/>
        </dgm:presLayoutVars>
      </dgm:prSet>
      <dgm:spPr/>
    </dgm:pt>
    <dgm:pt modelId="{AB389947-45D0-4693-989D-F6A3086EC8B0}" type="pres">
      <dgm:prSet presAssocID="{F45A9C9F-01AB-4C3A-9DFB-E3BDBE299EBC}" presName="sibTrans" presStyleCnt="0"/>
      <dgm:spPr/>
    </dgm:pt>
    <dgm:pt modelId="{A67F91A3-B79B-418F-ABD4-9073014DE5D1}" type="pres">
      <dgm:prSet presAssocID="{FF6A9662-8576-4F08-B6A4-DA8BD5CDE485}" presName="textNode" presStyleLbl="node1" presStyleIdx="4" presStyleCnt="5">
        <dgm:presLayoutVars>
          <dgm:bulletEnabled val="1"/>
        </dgm:presLayoutVars>
      </dgm:prSet>
      <dgm:spPr/>
    </dgm:pt>
  </dgm:ptLst>
  <dgm:cxnLst>
    <dgm:cxn modelId="{86F93D19-0B41-4D5C-A16D-D48F038A50F4}" type="presOf" srcId="{59D71F00-8469-49EF-A7B4-502BB83CB669}" destId="{74093BBC-4C35-40CA-8693-5BC7338D7F22}" srcOrd="0" destOrd="0" presId="urn:microsoft.com/office/officeart/2005/8/layout/hProcess9"/>
    <dgm:cxn modelId="{63B1103A-6494-446D-9D43-611D79341F0C}" srcId="{D8D0F69A-AC65-4EBB-893B-AA6BB8BC6435}" destId="{59D71F00-8469-49EF-A7B4-502BB83CB669}" srcOrd="3" destOrd="0" parTransId="{D1AC4A5F-9464-4959-9AEE-78074C5E6BFB}" sibTransId="{F45A9C9F-01AB-4C3A-9DFB-E3BDBE299EBC}"/>
    <dgm:cxn modelId="{C33A9967-40DC-42F2-901B-BBBCE294B9BD}" type="presOf" srcId="{61024832-BA7E-4399-AC41-18D75A7C5DF7}" destId="{D76FC00D-6B2A-449B-AE72-867C058059F5}" srcOrd="0" destOrd="0" presId="urn:microsoft.com/office/officeart/2005/8/layout/hProcess9"/>
    <dgm:cxn modelId="{366E4E6C-ED01-47D8-AD69-29A5B593E476}" srcId="{D8D0F69A-AC65-4EBB-893B-AA6BB8BC6435}" destId="{FF6A9662-8576-4F08-B6A4-DA8BD5CDE485}" srcOrd="4" destOrd="0" parTransId="{39D16624-F504-4431-8182-EE4BECCAB65F}" sibTransId="{E2428617-6F4B-441F-A58C-E06CA0CE4590}"/>
    <dgm:cxn modelId="{7F4AD172-6D6B-4CF2-A349-852C1455DC79}" type="presOf" srcId="{15D1FFD3-15B5-49E7-9EF1-8FBE6A5B09DD}" destId="{B81843C2-293F-4F6C-A399-BB8B29074A97}" srcOrd="0" destOrd="0" presId="urn:microsoft.com/office/officeart/2005/8/layout/hProcess9"/>
    <dgm:cxn modelId="{338A4554-0A91-4E0B-9FF5-C27B585069D7}" type="presOf" srcId="{D8D0F69A-AC65-4EBB-893B-AA6BB8BC6435}" destId="{F2C0FBB1-4923-4267-87EF-58C15AD02D63}" srcOrd="0" destOrd="0" presId="urn:microsoft.com/office/officeart/2005/8/layout/hProcess9"/>
    <dgm:cxn modelId="{11DEBB75-C8E4-455E-A911-3AC80208604D}" srcId="{D8D0F69A-AC65-4EBB-893B-AA6BB8BC6435}" destId="{15D1FFD3-15B5-49E7-9EF1-8FBE6A5B09DD}" srcOrd="1" destOrd="0" parTransId="{7B557FC7-E91D-487F-AB84-CD3E9F67785B}" sibTransId="{CF220725-45D3-4F86-BD39-C42053A109CE}"/>
    <dgm:cxn modelId="{57FC7D82-D31B-4E06-932F-6E44D66F13A6}" type="presOf" srcId="{4983354E-0240-4068-9BD8-69963B5C111A}" destId="{8EA3438E-DC11-444E-81BB-E7B941B25E15}" srcOrd="0" destOrd="0" presId="urn:microsoft.com/office/officeart/2005/8/layout/hProcess9"/>
    <dgm:cxn modelId="{2FCD60A6-49F9-4C90-9262-FEC4F0CA35D9}" srcId="{D8D0F69A-AC65-4EBB-893B-AA6BB8BC6435}" destId="{4983354E-0240-4068-9BD8-69963B5C111A}" srcOrd="0" destOrd="0" parTransId="{DF4540E4-046C-4FA6-98B6-0801AA07FD8B}" sibTransId="{031C7363-C173-42B6-A450-470F5A3B65A8}"/>
    <dgm:cxn modelId="{6DA799CD-FFD6-4685-8A85-90B6934980F1}" srcId="{D8D0F69A-AC65-4EBB-893B-AA6BB8BC6435}" destId="{61024832-BA7E-4399-AC41-18D75A7C5DF7}" srcOrd="2" destOrd="0" parTransId="{4DF2BE32-5195-4F75-A20F-D0EE896A6B5C}" sibTransId="{E089FDC3-69A9-48A7-9525-619B5139D376}"/>
    <dgm:cxn modelId="{02A37FFA-D33D-4203-8D9C-3F14BFD23A13}" type="presOf" srcId="{FF6A9662-8576-4F08-B6A4-DA8BD5CDE485}" destId="{A67F91A3-B79B-418F-ABD4-9073014DE5D1}" srcOrd="0" destOrd="0" presId="urn:microsoft.com/office/officeart/2005/8/layout/hProcess9"/>
    <dgm:cxn modelId="{70F01450-39F2-4AC8-B334-3D455BDFF5C0}" type="presParOf" srcId="{F2C0FBB1-4923-4267-87EF-58C15AD02D63}" destId="{6AAE020F-0F60-4089-AE9F-B88BFABD84C9}" srcOrd="0" destOrd="0" presId="urn:microsoft.com/office/officeart/2005/8/layout/hProcess9"/>
    <dgm:cxn modelId="{8E1AD8E5-977B-44F5-B4A5-33BD7285E062}" type="presParOf" srcId="{F2C0FBB1-4923-4267-87EF-58C15AD02D63}" destId="{8A3E4921-260A-4E0A-AF5B-20C2EF5409D8}" srcOrd="1" destOrd="0" presId="urn:microsoft.com/office/officeart/2005/8/layout/hProcess9"/>
    <dgm:cxn modelId="{990EDA43-E2A9-4414-B560-C70E3B38B423}" type="presParOf" srcId="{8A3E4921-260A-4E0A-AF5B-20C2EF5409D8}" destId="{8EA3438E-DC11-444E-81BB-E7B941B25E15}" srcOrd="0" destOrd="0" presId="urn:microsoft.com/office/officeart/2005/8/layout/hProcess9"/>
    <dgm:cxn modelId="{14A461C5-9C31-4833-B42D-088E350DC0EE}" type="presParOf" srcId="{8A3E4921-260A-4E0A-AF5B-20C2EF5409D8}" destId="{2D174E05-5F47-45F4-9783-B49B4C138821}" srcOrd="1" destOrd="0" presId="urn:microsoft.com/office/officeart/2005/8/layout/hProcess9"/>
    <dgm:cxn modelId="{E142B71B-A981-4BA5-BAB4-2813C3EA9931}" type="presParOf" srcId="{8A3E4921-260A-4E0A-AF5B-20C2EF5409D8}" destId="{B81843C2-293F-4F6C-A399-BB8B29074A97}" srcOrd="2" destOrd="0" presId="urn:microsoft.com/office/officeart/2005/8/layout/hProcess9"/>
    <dgm:cxn modelId="{C0DC4BCE-4958-4961-ACF8-1CE42872F4F2}" type="presParOf" srcId="{8A3E4921-260A-4E0A-AF5B-20C2EF5409D8}" destId="{2BC2C66C-45E4-4127-8EBE-F7ACC152A3E4}" srcOrd="3" destOrd="0" presId="urn:microsoft.com/office/officeart/2005/8/layout/hProcess9"/>
    <dgm:cxn modelId="{8DF502EB-3FB8-4DF3-B010-3B5A816A49C5}" type="presParOf" srcId="{8A3E4921-260A-4E0A-AF5B-20C2EF5409D8}" destId="{D76FC00D-6B2A-449B-AE72-867C058059F5}" srcOrd="4" destOrd="0" presId="urn:microsoft.com/office/officeart/2005/8/layout/hProcess9"/>
    <dgm:cxn modelId="{9D104709-C608-407E-A923-B2765CA3120B}" type="presParOf" srcId="{8A3E4921-260A-4E0A-AF5B-20C2EF5409D8}" destId="{FA78C67B-F650-4703-986E-3A8CFB7C0FFC}" srcOrd="5" destOrd="0" presId="urn:microsoft.com/office/officeart/2005/8/layout/hProcess9"/>
    <dgm:cxn modelId="{49353BB1-35A3-49CA-8D99-308C71A6007D}" type="presParOf" srcId="{8A3E4921-260A-4E0A-AF5B-20C2EF5409D8}" destId="{74093BBC-4C35-40CA-8693-5BC7338D7F22}" srcOrd="6" destOrd="0" presId="urn:microsoft.com/office/officeart/2005/8/layout/hProcess9"/>
    <dgm:cxn modelId="{1318B2B6-8C7F-4083-9102-2CFDCD231F1E}" type="presParOf" srcId="{8A3E4921-260A-4E0A-AF5B-20C2EF5409D8}" destId="{AB389947-45D0-4693-989D-F6A3086EC8B0}" srcOrd="7" destOrd="0" presId="urn:microsoft.com/office/officeart/2005/8/layout/hProcess9"/>
    <dgm:cxn modelId="{33F4AC1C-4B74-4F24-B2DD-B235520F9CB3}" type="presParOf" srcId="{8A3E4921-260A-4E0A-AF5B-20C2EF5409D8}" destId="{A67F91A3-B79B-418F-ABD4-9073014DE5D1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4E4761A-5B6B-40AC-BDD4-59B6737DE4E2}" type="doc">
      <dgm:prSet loTypeId="urn:microsoft.com/office/officeart/2005/8/layout/process4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C201AC0F-E92C-457B-AB35-3C9D0CDE348E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US" dirty="0"/>
            <a:t>IH is a 42yo M with no known PMH who presented with testicular swelling. Symptoms began ~15 days ago, states that his abdomen and legs have been extremely swollen and have not changed in last 2 weeks. Notes 6/10 testicular pressure on ambulation but no pain otherwise. Pain/swelling have been worsening since onset</a:t>
          </a:r>
        </a:p>
      </dgm:t>
    </dgm:pt>
    <dgm:pt modelId="{1A4BB932-55D7-4C43-B881-1CD43C27E666}" type="parTrans" cxnId="{5C67E027-352F-4166-8105-FC6F829D288A}">
      <dgm:prSet/>
      <dgm:spPr/>
      <dgm:t>
        <a:bodyPr/>
        <a:lstStyle/>
        <a:p>
          <a:endParaRPr lang="en-US"/>
        </a:p>
      </dgm:t>
    </dgm:pt>
    <dgm:pt modelId="{073E3057-ABDA-4925-B3FE-528D928FEFE4}" type="sibTrans" cxnId="{5C67E027-352F-4166-8105-FC6F829D288A}">
      <dgm:prSet/>
      <dgm:spPr/>
      <dgm:t>
        <a:bodyPr/>
        <a:lstStyle/>
        <a:p>
          <a:endParaRPr lang="en-US"/>
        </a:p>
      </dgm:t>
    </dgm:pt>
    <dgm:pt modelId="{60B1DD9D-CEBF-4362-A7A8-691001804D0C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US" dirty="0"/>
            <a:t>Patient was newly diagnosed with cirrhosis, presenting with shortness of breath, and had tense ascites which required a need for paracentesis</a:t>
          </a:r>
        </a:p>
      </dgm:t>
    </dgm:pt>
    <dgm:pt modelId="{08D27C0E-CE26-42FF-8290-D95193D83A36}" type="parTrans" cxnId="{6EAA926D-CE11-439E-88EA-8C1A5B7C2CEE}">
      <dgm:prSet/>
      <dgm:spPr/>
      <dgm:t>
        <a:bodyPr/>
        <a:lstStyle/>
        <a:p>
          <a:endParaRPr lang="en-US"/>
        </a:p>
      </dgm:t>
    </dgm:pt>
    <dgm:pt modelId="{4C7136C2-1ACC-4D33-96B0-43F4648D5D88}" type="sibTrans" cxnId="{6EAA926D-CE11-439E-88EA-8C1A5B7C2CEE}">
      <dgm:prSet/>
      <dgm:spPr/>
      <dgm:t>
        <a:bodyPr/>
        <a:lstStyle/>
        <a:p>
          <a:endParaRPr lang="en-US"/>
        </a:p>
      </dgm:t>
    </dgm:pt>
    <dgm:pt modelId="{1DD73C3B-CDD6-4CBB-BE81-1EDAA058F7A0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US" dirty="0" err="1"/>
            <a:t>Scr</a:t>
          </a:r>
          <a:r>
            <a:rPr lang="en-US" dirty="0"/>
            <a:t> increase from 0.86 mg/dL to 1.29 mg/dL</a:t>
          </a:r>
        </a:p>
      </dgm:t>
    </dgm:pt>
    <dgm:pt modelId="{62B5E979-247A-439A-9F1E-DB8CAB8A9F94}" type="parTrans" cxnId="{DCD29E09-10CA-40B0-B8B7-7C34B94D9FDA}">
      <dgm:prSet/>
      <dgm:spPr/>
      <dgm:t>
        <a:bodyPr/>
        <a:lstStyle/>
        <a:p>
          <a:endParaRPr lang="en-US"/>
        </a:p>
      </dgm:t>
    </dgm:pt>
    <dgm:pt modelId="{192A2633-A9DE-4DF7-B425-61240D3346C2}" type="sibTrans" cxnId="{DCD29E09-10CA-40B0-B8B7-7C34B94D9FDA}">
      <dgm:prSet/>
      <dgm:spPr/>
      <dgm:t>
        <a:bodyPr/>
        <a:lstStyle/>
        <a:p>
          <a:endParaRPr lang="en-US"/>
        </a:p>
      </dgm:t>
    </dgm:pt>
    <dgm:pt modelId="{A44E2D9D-5AAC-4DB5-8E51-2E6393CE0471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US" dirty="0"/>
            <a:t>5/8: Underwent paracentesis– large amount of ascites was found and 5.2 L of fluid was removed</a:t>
          </a:r>
        </a:p>
      </dgm:t>
    </dgm:pt>
    <dgm:pt modelId="{E8884DCC-89D4-4558-8E02-119063B59BC9}" type="parTrans" cxnId="{B73B8DFE-D620-419D-B6E4-28EF11C3C705}">
      <dgm:prSet/>
      <dgm:spPr/>
      <dgm:t>
        <a:bodyPr/>
        <a:lstStyle/>
        <a:p>
          <a:endParaRPr lang="en-US"/>
        </a:p>
      </dgm:t>
    </dgm:pt>
    <dgm:pt modelId="{8A86B9F7-C7A5-4024-95D7-6E30F98260B5}" type="sibTrans" cxnId="{B73B8DFE-D620-419D-B6E4-28EF11C3C705}">
      <dgm:prSet/>
      <dgm:spPr/>
      <dgm:t>
        <a:bodyPr/>
        <a:lstStyle/>
        <a:p>
          <a:endParaRPr lang="en-US"/>
        </a:p>
      </dgm:t>
    </dgm:pt>
    <dgm:pt modelId="{0C540772-C12A-448C-A9B2-1B144BD0A326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US" dirty="0"/>
            <a:t>5/7: CTAP – Severe abdominal pelvic ascites, cirrhotic changes of liver, bladder distention, diffuse subcutaneous edema </a:t>
          </a:r>
        </a:p>
      </dgm:t>
    </dgm:pt>
    <dgm:pt modelId="{6F6507B4-9E67-4D4D-A067-180D926F8120}" type="parTrans" cxnId="{D73C5F63-D433-43F0-93DF-F58B0AD2FCC1}">
      <dgm:prSet/>
      <dgm:spPr/>
      <dgm:t>
        <a:bodyPr/>
        <a:lstStyle/>
        <a:p>
          <a:endParaRPr lang="en-US"/>
        </a:p>
      </dgm:t>
    </dgm:pt>
    <dgm:pt modelId="{48889B46-43E0-4615-804B-D64205BD27E6}" type="sibTrans" cxnId="{D73C5F63-D433-43F0-93DF-F58B0AD2FCC1}">
      <dgm:prSet/>
      <dgm:spPr/>
      <dgm:t>
        <a:bodyPr/>
        <a:lstStyle/>
        <a:p>
          <a:endParaRPr lang="en-US"/>
        </a:p>
      </dgm:t>
    </dgm:pt>
    <dgm:pt modelId="{A28F0CD6-5924-4D44-BA9D-B0ED35E65A3A}" type="pres">
      <dgm:prSet presAssocID="{44E4761A-5B6B-40AC-BDD4-59B6737DE4E2}" presName="Name0" presStyleCnt="0">
        <dgm:presLayoutVars>
          <dgm:dir/>
          <dgm:animLvl val="lvl"/>
          <dgm:resizeHandles val="exact"/>
        </dgm:presLayoutVars>
      </dgm:prSet>
      <dgm:spPr/>
    </dgm:pt>
    <dgm:pt modelId="{D7CAE8AD-3F97-48BD-88AD-3D8279D6E10A}" type="pres">
      <dgm:prSet presAssocID="{1DD73C3B-CDD6-4CBB-BE81-1EDAA058F7A0}" presName="boxAndChildren" presStyleCnt="0"/>
      <dgm:spPr/>
    </dgm:pt>
    <dgm:pt modelId="{12BAF7D2-19DE-4733-8D47-CE47594392D8}" type="pres">
      <dgm:prSet presAssocID="{1DD73C3B-CDD6-4CBB-BE81-1EDAA058F7A0}" presName="parentTextBox" presStyleLbl="node1" presStyleIdx="0" presStyleCnt="5"/>
      <dgm:spPr/>
    </dgm:pt>
    <dgm:pt modelId="{143BE605-D3E7-4872-85D7-564021E0C1BF}" type="pres">
      <dgm:prSet presAssocID="{8A86B9F7-C7A5-4024-95D7-6E30F98260B5}" presName="sp" presStyleCnt="0"/>
      <dgm:spPr/>
    </dgm:pt>
    <dgm:pt modelId="{38F26D4C-1045-4C26-B328-6F6FD782D794}" type="pres">
      <dgm:prSet presAssocID="{A44E2D9D-5AAC-4DB5-8E51-2E6393CE0471}" presName="arrowAndChildren" presStyleCnt="0"/>
      <dgm:spPr/>
    </dgm:pt>
    <dgm:pt modelId="{A4B47331-26CB-419D-B2AF-0B4ACB5B1CD6}" type="pres">
      <dgm:prSet presAssocID="{A44E2D9D-5AAC-4DB5-8E51-2E6393CE0471}" presName="parentTextArrow" presStyleLbl="node1" presStyleIdx="1" presStyleCnt="5"/>
      <dgm:spPr/>
    </dgm:pt>
    <dgm:pt modelId="{24B5054B-C3AC-40A9-91AB-577CD8B88DD4}" type="pres">
      <dgm:prSet presAssocID="{48889B46-43E0-4615-804B-D64205BD27E6}" presName="sp" presStyleCnt="0"/>
      <dgm:spPr/>
    </dgm:pt>
    <dgm:pt modelId="{238B20F4-CB99-42A2-AE51-4304F888238B}" type="pres">
      <dgm:prSet presAssocID="{0C540772-C12A-448C-A9B2-1B144BD0A326}" presName="arrowAndChildren" presStyleCnt="0"/>
      <dgm:spPr/>
    </dgm:pt>
    <dgm:pt modelId="{FDA5E47A-AEE2-4219-8127-9C8ED1ADD115}" type="pres">
      <dgm:prSet presAssocID="{0C540772-C12A-448C-A9B2-1B144BD0A326}" presName="parentTextArrow" presStyleLbl="node1" presStyleIdx="2" presStyleCnt="5"/>
      <dgm:spPr/>
    </dgm:pt>
    <dgm:pt modelId="{83EE0E06-7962-4ABB-BFE2-6D1D33791934}" type="pres">
      <dgm:prSet presAssocID="{4C7136C2-1ACC-4D33-96B0-43F4648D5D88}" presName="sp" presStyleCnt="0"/>
      <dgm:spPr/>
    </dgm:pt>
    <dgm:pt modelId="{2F209C80-F790-4B22-B35E-63331CFCC83D}" type="pres">
      <dgm:prSet presAssocID="{60B1DD9D-CEBF-4362-A7A8-691001804D0C}" presName="arrowAndChildren" presStyleCnt="0"/>
      <dgm:spPr/>
    </dgm:pt>
    <dgm:pt modelId="{65E94B72-A4A3-4AB6-BBB2-E4EE5E512FDE}" type="pres">
      <dgm:prSet presAssocID="{60B1DD9D-CEBF-4362-A7A8-691001804D0C}" presName="parentTextArrow" presStyleLbl="node1" presStyleIdx="3" presStyleCnt="5"/>
      <dgm:spPr/>
    </dgm:pt>
    <dgm:pt modelId="{C7A512EC-5D76-44D6-B0C0-DE2105B14718}" type="pres">
      <dgm:prSet presAssocID="{073E3057-ABDA-4925-B3FE-528D928FEFE4}" presName="sp" presStyleCnt="0"/>
      <dgm:spPr/>
    </dgm:pt>
    <dgm:pt modelId="{208334B5-9B40-4527-8142-A98A9C0E2917}" type="pres">
      <dgm:prSet presAssocID="{C201AC0F-E92C-457B-AB35-3C9D0CDE348E}" presName="arrowAndChildren" presStyleCnt="0"/>
      <dgm:spPr/>
    </dgm:pt>
    <dgm:pt modelId="{8F06BEEE-E51B-4006-AD78-D0DF6CBA7049}" type="pres">
      <dgm:prSet presAssocID="{C201AC0F-E92C-457B-AB35-3C9D0CDE348E}" presName="parentTextArrow" presStyleLbl="node1" presStyleIdx="4" presStyleCnt="5" custScaleY="130431" custLinFactNeighborX="-2716" custLinFactNeighborY="-362"/>
      <dgm:spPr/>
    </dgm:pt>
  </dgm:ptLst>
  <dgm:cxnLst>
    <dgm:cxn modelId="{DCD29E09-10CA-40B0-B8B7-7C34B94D9FDA}" srcId="{44E4761A-5B6B-40AC-BDD4-59B6737DE4E2}" destId="{1DD73C3B-CDD6-4CBB-BE81-1EDAA058F7A0}" srcOrd="4" destOrd="0" parTransId="{62B5E979-247A-439A-9F1E-DB8CAB8A9F94}" sibTransId="{192A2633-A9DE-4DF7-B425-61240D3346C2}"/>
    <dgm:cxn modelId="{5C67E027-352F-4166-8105-FC6F829D288A}" srcId="{44E4761A-5B6B-40AC-BDD4-59B6737DE4E2}" destId="{C201AC0F-E92C-457B-AB35-3C9D0CDE348E}" srcOrd="0" destOrd="0" parTransId="{1A4BB932-55D7-4C43-B881-1CD43C27E666}" sibTransId="{073E3057-ABDA-4925-B3FE-528D928FEFE4}"/>
    <dgm:cxn modelId="{99D68629-0D2C-483A-B8CF-FE4A14B758FA}" type="presOf" srcId="{A44E2D9D-5AAC-4DB5-8E51-2E6393CE0471}" destId="{A4B47331-26CB-419D-B2AF-0B4ACB5B1CD6}" srcOrd="0" destOrd="0" presId="urn:microsoft.com/office/officeart/2005/8/layout/process4"/>
    <dgm:cxn modelId="{D73C5F63-D433-43F0-93DF-F58B0AD2FCC1}" srcId="{44E4761A-5B6B-40AC-BDD4-59B6737DE4E2}" destId="{0C540772-C12A-448C-A9B2-1B144BD0A326}" srcOrd="2" destOrd="0" parTransId="{6F6507B4-9E67-4D4D-A067-180D926F8120}" sibTransId="{48889B46-43E0-4615-804B-D64205BD27E6}"/>
    <dgm:cxn modelId="{8215996C-D6EC-4BDF-BA18-598CC7CCA098}" type="presOf" srcId="{C201AC0F-E92C-457B-AB35-3C9D0CDE348E}" destId="{8F06BEEE-E51B-4006-AD78-D0DF6CBA7049}" srcOrd="0" destOrd="0" presId="urn:microsoft.com/office/officeart/2005/8/layout/process4"/>
    <dgm:cxn modelId="{6EAA926D-CE11-439E-88EA-8C1A5B7C2CEE}" srcId="{44E4761A-5B6B-40AC-BDD4-59B6737DE4E2}" destId="{60B1DD9D-CEBF-4362-A7A8-691001804D0C}" srcOrd="1" destOrd="0" parTransId="{08D27C0E-CE26-42FF-8290-D95193D83A36}" sibTransId="{4C7136C2-1ACC-4D33-96B0-43F4648D5D88}"/>
    <dgm:cxn modelId="{EACDEBC5-3C6E-4A1B-A9C4-CA1160621B9F}" type="presOf" srcId="{60B1DD9D-CEBF-4362-A7A8-691001804D0C}" destId="{65E94B72-A4A3-4AB6-BBB2-E4EE5E512FDE}" srcOrd="0" destOrd="0" presId="urn:microsoft.com/office/officeart/2005/8/layout/process4"/>
    <dgm:cxn modelId="{25D747C6-1FAB-42B3-84E8-5967B8C7CC43}" type="presOf" srcId="{0C540772-C12A-448C-A9B2-1B144BD0A326}" destId="{FDA5E47A-AEE2-4219-8127-9C8ED1ADD115}" srcOrd="0" destOrd="0" presId="urn:microsoft.com/office/officeart/2005/8/layout/process4"/>
    <dgm:cxn modelId="{34ECC3D7-86A0-4925-8489-E1A6BBCB63A1}" type="presOf" srcId="{44E4761A-5B6B-40AC-BDD4-59B6737DE4E2}" destId="{A28F0CD6-5924-4D44-BA9D-B0ED35E65A3A}" srcOrd="0" destOrd="0" presId="urn:microsoft.com/office/officeart/2005/8/layout/process4"/>
    <dgm:cxn modelId="{0724C2DD-3D6A-4530-AF53-4C6F4B1FA9BD}" type="presOf" srcId="{1DD73C3B-CDD6-4CBB-BE81-1EDAA058F7A0}" destId="{12BAF7D2-19DE-4733-8D47-CE47594392D8}" srcOrd="0" destOrd="0" presId="urn:microsoft.com/office/officeart/2005/8/layout/process4"/>
    <dgm:cxn modelId="{B73B8DFE-D620-419D-B6E4-28EF11C3C705}" srcId="{44E4761A-5B6B-40AC-BDD4-59B6737DE4E2}" destId="{A44E2D9D-5AAC-4DB5-8E51-2E6393CE0471}" srcOrd="3" destOrd="0" parTransId="{E8884DCC-89D4-4558-8E02-119063B59BC9}" sibTransId="{8A86B9F7-C7A5-4024-95D7-6E30F98260B5}"/>
    <dgm:cxn modelId="{F7861A56-DA94-4633-81FC-755D7757EA17}" type="presParOf" srcId="{A28F0CD6-5924-4D44-BA9D-B0ED35E65A3A}" destId="{D7CAE8AD-3F97-48BD-88AD-3D8279D6E10A}" srcOrd="0" destOrd="0" presId="urn:microsoft.com/office/officeart/2005/8/layout/process4"/>
    <dgm:cxn modelId="{C7E06B9B-878A-466D-8501-AE83A18D7852}" type="presParOf" srcId="{D7CAE8AD-3F97-48BD-88AD-3D8279D6E10A}" destId="{12BAF7D2-19DE-4733-8D47-CE47594392D8}" srcOrd="0" destOrd="0" presId="urn:microsoft.com/office/officeart/2005/8/layout/process4"/>
    <dgm:cxn modelId="{BC3E3A5A-CADF-4F08-8E76-51D487943199}" type="presParOf" srcId="{A28F0CD6-5924-4D44-BA9D-B0ED35E65A3A}" destId="{143BE605-D3E7-4872-85D7-564021E0C1BF}" srcOrd="1" destOrd="0" presId="urn:microsoft.com/office/officeart/2005/8/layout/process4"/>
    <dgm:cxn modelId="{61FEAE30-D311-4245-970B-EE37B0C22FD7}" type="presParOf" srcId="{A28F0CD6-5924-4D44-BA9D-B0ED35E65A3A}" destId="{38F26D4C-1045-4C26-B328-6F6FD782D794}" srcOrd="2" destOrd="0" presId="urn:microsoft.com/office/officeart/2005/8/layout/process4"/>
    <dgm:cxn modelId="{536FB1C0-5862-4D60-9AA4-56D1491B6DC2}" type="presParOf" srcId="{38F26D4C-1045-4C26-B328-6F6FD782D794}" destId="{A4B47331-26CB-419D-B2AF-0B4ACB5B1CD6}" srcOrd="0" destOrd="0" presId="urn:microsoft.com/office/officeart/2005/8/layout/process4"/>
    <dgm:cxn modelId="{4437F5F1-A1C1-4277-B61A-FBB5DAC2598A}" type="presParOf" srcId="{A28F0CD6-5924-4D44-BA9D-B0ED35E65A3A}" destId="{24B5054B-C3AC-40A9-91AB-577CD8B88DD4}" srcOrd="3" destOrd="0" presId="urn:microsoft.com/office/officeart/2005/8/layout/process4"/>
    <dgm:cxn modelId="{1D767DF5-F14E-430C-86D2-5DCF4E7F3033}" type="presParOf" srcId="{A28F0CD6-5924-4D44-BA9D-B0ED35E65A3A}" destId="{238B20F4-CB99-42A2-AE51-4304F888238B}" srcOrd="4" destOrd="0" presId="urn:microsoft.com/office/officeart/2005/8/layout/process4"/>
    <dgm:cxn modelId="{55CA44FF-3C2D-49F8-8448-AE61A974DA06}" type="presParOf" srcId="{238B20F4-CB99-42A2-AE51-4304F888238B}" destId="{FDA5E47A-AEE2-4219-8127-9C8ED1ADD115}" srcOrd="0" destOrd="0" presId="urn:microsoft.com/office/officeart/2005/8/layout/process4"/>
    <dgm:cxn modelId="{C1627BEF-954A-4D0D-8204-2DB881C48C02}" type="presParOf" srcId="{A28F0CD6-5924-4D44-BA9D-B0ED35E65A3A}" destId="{83EE0E06-7962-4ABB-BFE2-6D1D33791934}" srcOrd="5" destOrd="0" presId="urn:microsoft.com/office/officeart/2005/8/layout/process4"/>
    <dgm:cxn modelId="{E0E8F46C-09B0-499B-B777-B05C6266DD64}" type="presParOf" srcId="{A28F0CD6-5924-4D44-BA9D-B0ED35E65A3A}" destId="{2F209C80-F790-4B22-B35E-63331CFCC83D}" srcOrd="6" destOrd="0" presId="urn:microsoft.com/office/officeart/2005/8/layout/process4"/>
    <dgm:cxn modelId="{2662E1C1-0253-4BD0-A917-215D6799905D}" type="presParOf" srcId="{2F209C80-F790-4B22-B35E-63331CFCC83D}" destId="{65E94B72-A4A3-4AB6-BBB2-E4EE5E512FDE}" srcOrd="0" destOrd="0" presId="urn:microsoft.com/office/officeart/2005/8/layout/process4"/>
    <dgm:cxn modelId="{6C081313-76DD-49DE-8E90-40E68275BD5B}" type="presParOf" srcId="{A28F0CD6-5924-4D44-BA9D-B0ED35E65A3A}" destId="{C7A512EC-5D76-44D6-B0C0-DE2105B14718}" srcOrd="7" destOrd="0" presId="urn:microsoft.com/office/officeart/2005/8/layout/process4"/>
    <dgm:cxn modelId="{010894CE-794E-48CE-A2FA-2EB38CF9C3EA}" type="presParOf" srcId="{A28F0CD6-5924-4D44-BA9D-B0ED35E65A3A}" destId="{208334B5-9B40-4527-8142-A98A9C0E2917}" srcOrd="8" destOrd="0" presId="urn:microsoft.com/office/officeart/2005/8/layout/process4"/>
    <dgm:cxn modelId="{A6A4AF6C-775C-4B8B-A264-77E5D606194F}" type="presParOf" srcId="{208334B5-9B40-4527-8142-A98A9C0E2917}" destId="{8F06BEEE-E51B-4006-AD78-D0DF6CBA7049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4E4761A-5B6B-40AC-BDD4-59B6737DE4E2}" type="doc">
      <dgm:prSet loTypeId="urn:microsoft.com/office/officeart/2005/8/layout/process4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C201AC0F-E92C-457B-AB35-3C9D0CDE348E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US" b="0" dirty="0"/>
            <a:t>Provider stated GI wants 100g total</a:t>
          </a:r>
        </a:p>
        <a:p>
          <a:pPr>
            <a:buFont typeface="Arial" panose="020B0604020202020204" pitchFamily="34" charset="0"/>
            <a:buChar char="•"/>
          </a:pPr>
          <a:r>
            <a:rPr lang="en-US" dirty="0"/>
            <a:t>GIs note – recommend total of albumin 100g with Lasix 40 mg </a:t>
          </a:r>
        </a:p>
      </dgm:t>
    </dgm:pt>
    <dgm:pt modelId="{1A4BB932-55D7-4C43-B881-1CD43C27E666}" type="parTrans" cxnId="{5C67E027-352F-4166-8105-FC6F829D288A}">
      <dgm:prSet/>
      <dgm:spPr/>
      <dgm:t>
        <a:bodyPr/>
        <a:lstStyle/>
        <a:p>
          <a:endParaRPr lang="en-US"/>
        </a:p>
      </dgm:t>
    </dgm:pt>
    <dgm:pt modelId="{073E3057-ABDA-4925-B3FE-528D928FEFE4}" type="sibTrans" cxnId="{5C67E027-352F-4166-8105-FC6F829D288A}">
      <dgm:prSet/>
      <dgm:spPr/>
      <dgm:t>
        <a:bodyPr/>
        <a:lstStyle/>
        <a:p>
          <a:endParaRPr lang="en-US"/>
        </a:p>
      </dgm:t>
    </dgm:pt>
    <dgm:pt modelId="{60B1DD9D-CEBF-4362-A7A8-691001804D0C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US" dirty="0"/>
            <a:t>Nephrotic Syndrome???</a:t>
          </a:r>
        </a:p>
      </dgm:t>
    </dgm:pt>
    <dgm:pt modelId="{08D27C0E-CE26-42FF-8290-D95193D83A36}" type="parTrans" cxnId="{6EAA926D-CE11-439E-88EA-8C1A5B7C2CEE}">
      <dgm:prSet/>
      <dgm:spPr/>
      <dgm:t>
        <a:bodyPr/>
        <a:lstStyle/>
        <a:p>
          <a:endParaRPr lang="en-US"/>
        </a:p>
      </dgm:t>
    </dgm:pt>
    <dgm:pt modelId="{4C7136C2-1ACC-4D33-96B0-43F4648D5D88}" type="sibTrans" cxnId="{6EAA926D-CE11-439E-88EA-8C1A5B7C2CEE}">
      <dgm:prSet/>
      <dgm:spPr/>
      <dgm:t>
        <a:bodyPr/>
        <a:lstStyle/>
        <a:p>
          <a:endParaRPr lang="en-US"/>
        </a:p>
      </dgm:t>
    </dgm:pt>
    <dgm:pt modelId="{A28F0CD6-5924-4D44-BA9D-B0ED35E65A3A}" type="pres">
      <dgm:prSet presAssocID="{44E4761A-5B6B-40AC-BDD4-59B6737DE4E2}" presName="Name0" presStyleCnt="0">
        <dgm:presLayoutVars>
          <dgm:dir/>
          <dgm:animLvl val="lvl"/>
          <dgm:resizeHandles val="exact"/>
        </dgm:presLayoutVars>
      </dgm:prSet>
      <dgm:spPr/>
    </dgm:pt>
    <dgm:pt modelId="{8FBFD790-F9B1-4221-8BC1-DA84BEEAAFBA}" type="pres">
      <dgm:prSet presAssocID="{60B1DD9D-CEBF-4362-A7A8-691001804D0C}" presName="boxAndChildren" presStyleCnt="0"/>
      <dgm:spPr/>
    </dgm:pt>
    <dgm:pt modelId="{F79A56AA-9B92-4DD6-857B-907CFB2A1C2F}" type="pres">
      <dgm:prSet presAssocID="{60B1DD9D-CEBF-4362-A7A8-691001804D0C}" presName="parentTextBox" presStyleLbl="node1" presStyleIdx="0" presStyleCnt="2" custLinFactNeighborX="-32" custLinFactNeighborY="26157"/>
      <dgm:spPr/>
    </dgm:pt>
    <dgm:pt modelId="{C7A512EC-5D76-44D6-B0C0-DE2105B14718}" type="pres">
      <dgm:prSet presAssocID="{073E3057-ABDA-4925-B3FE-528D928FEFE4}" presName="sp" presStyleCnt="0"/>
      <dgm:spPr/>
    </dgm:pt>
    <dgm:pt modelId="{208334B5-9B40-4527-8142-A98A9C0E2917}" type="pres">
      <dgm:prSet presAssocID="{C201AC0F-E92C-457B-AB35-3C9D0CDE348E}" presName="arrowAndChildren" presStyleCnt="0"/>
      <dgm:spPr/>
    </dgm:pt>
    <dgm:pt modelId="{8F06BEEE-E51B-4006-AD78-D0DF6CBA7049}" type="pres">
      <dgm:prSet presAssocID="{C201AC0F-E92C-457B-AB35-3C9D0CDE348E}" presName="parentTextArrow" presStyleLbl="node1" presStyleIdx="1" presStyleCnt="2" custScaleY="130431" custLinFactY="-100000" custLinFactNeighborX="-41088" custLinFactNeighborY="-192908"/>
      <dgm:spPr/>
    </dgm:pt>
  </dgm:ptLst>
  <dgm:cxnLst>
    <dgm:cxn modelId="{5C67E027-352F-4166-8105-FC6F829D288A}" srcId="{44E4761A-5B6B-40AC-BDD4-59B6737DE4E2}" destId="{C201AC0F-E92C-457B-AB35-3C9D0CDE348E}" srcOrd="0" destOrd="0" parTransId="{1A4BB932-55D7-4C43-B881-1CD43C27E666}" sibTransId="{073E3057-ABDA-4925-B3FE-528D928FEFE4}"/>
    <dgm:cxn modelId="{8215996C-D6EC-4BDF-BA18-598CC7CCA098}" type="presOf" srcId="{C201AC0F-E92C-457B-AB35-3C9D0CDE348E}" destId="{8F06BEEE-E51B-4006-AD78-D0DF6CBA7049}" srcOrd="0" destOrd="0" presId="urn:microsoft.com/office/officeart/2005/8/layout/process4"/>
    <dgm:cxn modelId="{6EAA926D-CE11-439E-88EA-8C1A5B7C2CEE}" srcId="{44E4761A-5B6B-40AC-BDD4-59B6737DE4E2}" destId="{60B1DD9D-CEBF-4362-A7A8-691001804D0C}" srcOrd="1" destOrd="0" parTransId="{08D27C0E-CE26-42FF-8290-D95193D83A36}" sibTransId="{4C7136C2-1ACC-4D33-96B0-43F4648D5D88}"/>
    <dgm:cxn modelId="{34ECC3D7-86A0-4925-8489-E1A6BBCB63A1}" type="presOf" srcId="{44E4761A-5B6B-40AC-BDD4-59B6737DE4E2}" destId="{A28F0CD6-5924-4D44-BA9D-B0ED35E65A3A}" srcOrd="0" destOrd="0" presId="urn:microsoft.com/office/officeart/2005/8/layout/process4"/>
    <dgm:cxn modelId="{6DE2D4E2-8F39-4F1D-AAA5-7CD3EE8F65D1}" type="presOf" srcId="{60B1DD9D-CEBF-4362-A7A8-691001804D0C}" destId="{F79A56AA-9B92-4DD6-857B-907CFB2A1C2F}" srcOrd="0" destOrd="0" presId="urn:microsoft.com/office/officeart/2005/8/layout/process4"/>
    <dgm:cxn modelId="{DCBBEE24-0DF4-426A-AAA0-AF9F9E615BCA}" type="presParOf" srcId="{A28F0CD6-5924-4D44-BA9D-B0ED35E65A3A}" destId="{8FBFD790-F9B1-4221-8BC1-DA84BEEAAFBA}" srcOrd="0" destOrd="0" presId="urn:microsoft.com/office/officeart/2005/8/layout/process4"/>
    <dgm:cxn modelId="{2BBAE57F-4B93-44C5-91B2-847448C71A81}" type="presParOf" srcId="{8FBFD790-F9B1-4221-8BC1-DA84BEEAAFBA}" destId="{F79A56AA-9B92-4DD6-857B-907CFB2A1C2F}" srcOrd="0" destOrd="0" presId="urn:microsoft.com/office/officeart/2005/8/layout/process4"/>
    <dgm:cxn modelId="{6C081313-76DD-49DE-8E90-40E68275BD5B}" type="presParOf" srcId="{A28F0CD6-5924-4D44-BA9D-B0ED35E65A3A}" destId="{C7A512EC-5D76-44D6-B0C0-DE2105B14718}" srcOrd="1" destOrd="0" presId="urn:microsoft.com/office/officeart/2005/8/layout/process4"/>
    <dgm:cxn modelId="{010894CE-794E-48CE-A2FA-2EB38CF9C3EA}" type="presParOf" srcId="{A28F0CD6-5924-4D44-BA9D-B0ED35E65A3A}" destId="{208334B5-9B40-4527-8142-A98A9C0E2917}" srcOrd="2" destOrd="0" presId="urn:microsoft.com/office/officeart/2005/8/layout/process4"/>
    <dgm:cxn modelId="{A6A4AF6C-775C-4B8B-A264-77E5D606194F}" type="presParOf" srcId="{208334B5-9B40-4527-8142-A98A9C0E2917}" destId="{8F06BEEE-E51B-4006-AD78-D0DF6CBA7049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9F4172-8157-498E-8589-33993B62A215}">
      <dsp:nvSpPr>
        <dsp:cNvPr id="0" name=""/>
        <dsp:cNvSpPr/>
      </dsp:nvSpPr>
      <dsp:spPr>
        <a:xfrm>
          <a:off x="0" y="372339"/>
          <a:ext cx="7268591" cy="251684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4123" tIns="354076" rIns="564123" bIns="120904" numCol="1" spcCol="1270" anchor="t" anchorCtr="0">
          <a:noAutofit/>
        </a:bodyPr>
        <a:lstStyle/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>
              <a:latin typeface="Arial"/>
            </a:rPr>
            <a:t>Large volume paracentesis</a:t>
          </a:r>
        </a:p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>
              <a:latin typeface="Arial"/>
            </a:rPr>
            <a:t>Diagnosis of Hepatorenal Syndrome (HRS)</a:t>
          </a:r>
        </a:p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>
              <a:latin typeface="Arial"/>
            </a:rPr>
            <a:t>Treatment of Hepatorenal Syndrome</a:t>
          </a:r>
        </a:p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>
              <a:latin typeface="Arial"/>
            </a:rPr>
            <a:t>Spontaneous Bacterial Peritonitis</a:t>
          </a:r>
        </a:p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>
              <a:latin typeface="Arial"/>
            </a:rPr>
            <a:t>Intradialytic Hypotension</a:t>
          </a:r>
          <a:endParaRPr lang="en-US" sz="1700" kern="120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>
              <a:latin typeface="Arial"/>
            </a:rPr>
            <a:t>Plasmapheresis</a:t>
          </a:r>
        </a:p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>
              <a:solidFill>
                <a:srgbClr val="444444"/>
              </a:solidFill>
              <a:latin typeface="Arial"/>
              <a:cs typeface="Calibri"/>
            </a:rPr>
            <a:t>Severe Nephrotic Syndrome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>
              <a:solidFill>
                <a:srgbClr val="444444"/>
              </a:solidFill>
              <a:latin typeface="Arial"/>
              <a:cs typeface="Calibri"/>
            </a:rPr>
            <a:t>Distributive/Hypovolemic Shock</a:t>
          </a:r>
        </a:p>
      </dsp:txBody>
      <dsp:txXfrm>
        <a:off x="0" y="372339"/>
        <a:ext cx="7268591" cy="2516849"/>
      </dsp:txXfrm>
    </dsp:sp>
    <dsp:sp modelId="{28508B07-D1DE-4BC3-9C2E-EF1B1DD81EFC}">
      <dsp:nvSpPr>
        <dsp:cNvPr id="0" name=""/>
        <dsp:cNvSpPr/>
      </dsp:nvSpPr>
      <dsp:spPr>
        <a:xfrm>
          <a:off x="363429" y="121419"/>
          <a:ext cx="5088013" cy="501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315" tIns="0" rIns="192315" bIns="0" numCol="1" spcCol="1270" anchor="ctr" anchorCtr="0">
          <a:noAutofit/>
        </a:bodyPr>
        <a:lstStyle/>
        <a:p>
          <a:pPr marL="0" lvl="0" indent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>
              <a:latin typeface="Arial"/>
            </a:rPr>
            <a:t>Approved Indications</a:t>
          </a:r>
          <a:endParaRPr lang="en-US" sz="1700" kern="1200"/>
        </a:p>
      </dsp:txBody>
      <dsp:txXfrm>
        <a:off x="387927" y="145917"/>
        <a:ext cx="5039017" cy="452844"/>
      </dsp:txXfrm>
    </dsp:sp>
    <dsp:sp modelId="{5F1D09CC-DF20-4E98-8EF9-8B48B8DEF6F1}">
      <dsp:nvSpPr>
        <dsp:cNvPr id="0" name=""/>
        <dsp:cNvSpPr/>
      </dsp:nvSpPr>
      <dsp:spPr>
        <a:xfrm>
          <a:off x="0" y="3231909"/>
          <a:ext cx="7268591" cy="171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4123" tIns="354076" rIns="564123" bIns="120904" numCol="1" spcCol="1270" anchor="t" anchorCtr="0">
          <a:noAutofit/>
        </a:bodyPr>
        <a:lstStyle/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>
              <a:latin typeface="Arial"/>
            </a:rPr>
            <a:t>Traumatic Brain Injury</a:t>
          </a:r>
        </a:p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>
              <a:latin typeface="Arial"/>
            </a:rPr>
            <a:t>Acute Respiratory Distress Syndrome</a:t>
          </a:r>
        </a:p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>
              <a:latin typeface="Arial"/>
            </a:rPr>
            <a:t>Major Trauma</a:t>
          </a:r>
        </a:p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>
              <a:latin typeface="Arial"/>
            </a:rPr>
            <a:t>Hemorrhagic Shock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700" kern="1200">
            <a:latin typeface="Arial"/>
          </a:endParaRPr>
        </a:p>
      </dsp:txBody>
      <dsp:txXfrm>
        <a:off x="0" y="3231909"/>
        <a:ext cx="7268591" cy="1713600"/>
      </dsp:txXfrm>
    </dsp:sp>
    <dsp:sp modelId="{B25E97C2-28C5-4508-B3D9-3F6BCAE9314E}">
      <dsp:nvSpPr>
        <dsp:cNvPr id="0" name=""/>
        <dsp:cNvSpPr/>
      </dsp:nvSpPr>
      <dsp:spPr>
        <a:xfrm>
          <a:off x="363429" y="2980989"/>
          <a:ext cx="5088013" cy="501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315" tIns="0" rIns="192315" bIns="0" numCol="1" spcCol="1270" anchor="ctr" anchorCtr="0">
          <a:noAutofit/>
        </a:bodyPr>
        <a:lstStyle/>
        <a:p>
          <a:pPr marL="0" lvl="0" indent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>
              <a:latin typeface="Arial"/>
            </a:rPr>
            <a:t>Not Approved / Contraindicated</a:t>
          </a:r>
          <a:endParaRPr lang="en-US" sz="1700" kern="1200"/>
        </a:p>
      </dsp:txBody>
      <dsp:txXfrm>
        <a:off x="387927" y="3005487"/>
        <a:ext cx="5039017" cy="45284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AE020F-0F60-4089-AE9F-B88BFABD84C9}">
      <dsp:nvSpPr>
        <dsp:cNvPr id="0" name=""/>
        <dsp:cNvSpPr/>
      </dsp:nvSpPr>
      <dsp:spPr>
        <a:xfrm>
          <a:off x="617552" y="0"/>
          <a:ext cx="6998932" cy="2292659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A3438E-DC11-444E-81BB-E7B941B25E15}">
      <dsp:nvSpPr>
        <dsp:cNvPr id="0" name=""/>
        <dsp:cNvSpPr/>
      </dsp:nvSpPr>
      <dsp:spPr>
        <a:xfrm>
          <a:off x="1419" y="687797"/>
          <a:ext cx="1580142" cy="91706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>
              <a:latin typeface="Arial"/>
            </a:rPr>
            <a:t>Portal Hypertension</a:t>
          </a:r>
          <a:endParaRPr lang="en-US" sz="1400" kern="1200"/>
        </a:p>
      </dsp:txBody>
      <dsp:txXfrm>
        <a:off x="46186" y="732564"/>
        <a:ext cx="1490608" cy="827529"/>
      </dsp:txXfrm>
    </dsp:sp>
    <dsp:sp modelId="{B81843C2-293F-4F6C-A399-BB8B29074A97}">
      <dsp:nvSpPr>
        <dsp:cNvPr id="0" name=""/>
        <dsp:cNvSpPr/>
      </dsp:nvSpPr>
      <dsp:spPr>
        <a:xfrm>
          <a:off x="1664183" y="687797"/>
          <a:ext cx="1580142" cy="917063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>
              <a:latin typeface="Arial"/>
            </a:rPr>
            <a:t>Splanchnic Vasodilation</a:t>
          </a:r>
          <a:endParaRPr lang="en-US" sz="1400" kern="1200"/>
        </a:p>
      </dsp:txBody>
      <dsp:txXfrm>
        <a:off x="1708950" y="732564"/>
        <a:ext cx="1490608" cy="827529"/>
      </dsp:txXfrm>
    </dsp:sp>
    <dsp:sp modelId="{D76FC00D-6B2A-449B-AE72-867C058059F5}">
      <dsp:nvSpPr>
        <dsp:cNvPr id="0" name=""/>
        <dsp:cNvSpPr/>
      </dsp:nvSpPr>
      <dsp:spPr>
        <a:xfrm>
          <a:off x="3326947" y="687797"/>
          <a:ext cx="1580142" cy="917063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>
              <a:latin typeface="Arial"/>
            </a:rPr>
            <a:t>Decreased Intravascular Volume</a:t>
          </a:r>
        </a:p>
      </dsp:txBody>
      <dsp:txXfrm>
        <a:off x="3371714" y="732564"/>
        <a:ext cx="1490608" cy="827529"/>
      </dsp:txXfrm>
    </dsp:sp>
    <dsp:sp modelId="{74093BBC-4C35-40CA-8693-5BC7338D7F22}">
      <dsp:nvSpPr>
        <dsp:cNvPr id="0" name=""/>
        <dsp:cNvSpPr/>
      </dsp:nvSpPr>
      <dsp:spPr>
        <a:xfrm>
          <a:off x="4989711" y="687797"/>
          <a:ext cx="1580142" cy="917063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>
              <a:latin typeface="Arial"/>
            </a:rPr>
            <a:t>RASS Activation</a:t>
          </a:r>
        </a:p>
      </dsp:txBody>
      <dsp:txXfrm>
        <a:off x="5034478" y="732564"/>
        <a:ext cx="1490608" cy="827529"/>
      </dsp:txXfrm>
    </dsp:sp>
    <dsp:sp modelId="{A67F91A3-B79B-418F-ABD4-9073014DE5D1}">
      <dsp:nvSpPr>
        <dsp:cNvPr id="0" name=""/>
        <dsp:cNvSpPr/>
      </dsp:nvSpPr>
      <dsp:spPr>
        <a:xfrm>
          <a:off x="6652476" y="687797"/>
          <a:ext cx="1580142" cy="917063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>
              <a:latin typeface="Arial"/>
            </a:rPr>
            <a:t>Renal Vasoconstriction</a:t>
          </a:r>
          <a:endParaRPr lang="en-US" sz="1400" kern="1200"/>
        </a:p>
      </dsp:txBody>
      <dsp:txXfrm>
        <a:off x="6697243" y="732564"/>
        <a:ext cx="1490608" cy="82752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BAF7D2-19DE-4733-8D47-CE47594392D8}">
      <dsp:nvSpPr>
        <dsp:cNvPr id="0" name=""/>
        <dsp:cNvSpPr/>
      </dsp:nvSpPr>
      <dsp:spPr>
        <a:xfrm>
          <a:off x="0" y="5327133"/>
          <a:ext cx="8229600" cy="811370"/>
        </a:xfrm>
        <a:prstGeom prst="rect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Scr</a:t>
          </a:r>
          <a:r>
            <a:rPr lang="en-US" sz="1600" kern="1200" dirty="0"/>
            <a:t> increase from 0.86 mg/dL to 1.29 mg/dL</a:t>
          </a:r>
        </a:p>
      </dsp:txBody>
      <dsp:txXfrm>
        <a:off x="0" y="5327133"/>
        <a:ext cx="8229600" cy="811370"/>
      </dsp:txXfrm>
    </dsp:sp>
    <dsp:sp modelId="{A4B47331-26CB-419D-B2AF-0B4ACB5B1CD6}">
      <dsp:nvSpPr>
        <dsp:cNvPr id="0" name=""/>
        <dsp:cNvSpPr/>
      </dsp:nvSpPr>
      <dsp:spPr>
        <a:xfrm rot="10800000">
          <a:off x="0" y="4091415"/>
          <a:ext cx="8229600" cy="1247888"/>
        </a:xfrm>
        <a:prstGeom prst="upArrowCallout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5/8: Underwent paracentesis– large amount of ascites was found and 5.2 L of fluid was removed</a:t>
          </a:r>
        </a:p>
      </dsp:txBody>
      <dsp:txXfrm rot="10800000">
        <a:off x="0" y="4091415"/>
        <a:ext cx="8229600" cy="810840"/>
      </dsp:txXfrm>
    </dsp:sp>
    <dsp:sp modelId="{FDA5E47A-AEE2-4219-8127-9C8ED1ADD115}">
      <dsp:nvSpPr>
        <dsp:cNvPr id="0" name=""/>
        <dsp:cNvSpPr/>
      </dsp:nvSpPr>
      <dsp:spPr>
        <a:xfrm rot="10800000">
          <a:off x="0" y="2855698"/>
          <a:ext cx="8229600" cy="1247888"/>
        </a:xfrm>
        <a:prstGeom prst="upArrowCallout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5/7: CTAP – Severe abdominal pelvic ascites, cirrhotic changes of liver, bladder distention, diffuse subcutaneous edema </a:t>
          </a:r>
        </a:p>
      </dsp:txBody>
      <dsp:txXfrm rot="10800000">
        <a:off x="0" y="2855698"/>
        <a:ext cx="8229600" cy="810840"/>
      </dsp:txXfrm>
    </dsp:sp>
    <dsp:sp modelId="{65E94B72-A4A3-4AB6-BBB2-E4EE5E512FDE}">
      <dsp:nvSpPr>
        <dsp:cNvPr id="0" name=""/>
        <dsp:cNvSpPr/>
      </dsp:nvSpPr>
      <dsp:spPr>
        <a:xfrm rot="10800000">
          <a:off x="0" y="1619980"/>
          <a:ext cx="8229600" cy="1247888"/>
        </a:xfrm>
        <a:prstGeom prst="upArrowCallout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Patient was newly diagnosed with cirrhosis, presenting with shortness of breath, and had tense ascites which required a need for paracentesis</a:t>
          </a:r>
        </a:p>
      </dsp:txBody>
      <dsp:txXfrm rot="10800000">
        <a:off x="0" y="1619980"/>
        <a:ext cx="8229600" cy="810840"/>
      </dsp:txXfrm>
    </dsp:sp>
    <dsp:sp modelId="{8F06BEEE-E51B-4006-AD78-D0DF6CBA7049}">
      <dsp:nvSpPr>
        <dsp:cNvPr id="0" name=""/>
        <dsp:cNvSpPr/>
      </dsp:nvSpPr>
      <dsp:spPr>
        <a:xfrm rot="10800000">
          <a:off x="0" y="0"/>
          <a:ext cx="8229600" cy="1627633"/>
        </a:xfrm>
        <a:prstGeom prst="upArrowCallout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IH is a 42yo M with no known PMH who presented with testicular swelling. Symptoms began ~15 days ago, states that his abdomen and legs have been extremely swollen and have not changed in last 2 weeks. Notes 6/10 testicular pressure on ambulation but no pain otherwise. Pain/swelling have been worsening since onset</a:t>
          </a:r>
        </a:p>
      </dsp:txBody>
      <dsp:txXfrm rot="10800000">
        <a:off x="0" y="0"/>
        <a:ext cx="8229600" cy="105758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9A56AA-9B92-4DD6-857B-907CFB2A1C2F}">
      <dsp:nvSpPr>
        <dsp:cNvPr id="0" name=""/>
        <dsp:cNvSpPr/>
      </dsp:nvSpPr>
      <dsp:spPr>
        <a:xfrm>
          <a:off x="0" y="3122458"/>
          <a:ext cx="8229600" cy="1565807"/>
        </a:xfrm>
        <a:prstGeom prst="rect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8920" tIns="248920" rIns="248920" bIns="24892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Nephrotic Syndrome???</a:t>
          </a:r>
        </a:p>
      </dsp:txBody>
      <dsp:txXfrm>
        <a:off x="0" y="3122458"/>
        <a:ext cx="8229600" cy="1565807"/>
      </dsp:txXfrm>
    </dsp:sp>
    <dsp:sp modelId="{8F06BEEE-E51B-4006-AD78-D0DF6CBA7049}">
      <dsp:nvSpPr>
        <dsp:cNvPr id="0" name=""/>
        <dsp:cNvSpPr/>
      </dsp:nvSpPr>
      <dsp:spPr>
        <a:xfrm rot="10800000">
          <a:off x="0" y="0"/>
          <a:ext cx="8229600" cy="3141055"/>
        </a:xfrm>
        <a:prstGeom prst="upArrowCallout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8920" tIns="248920" rIns="248920" bIns="24892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b="0" kern="1200" dirty="0"/>
            <a:t>Provider stated GI wants 100g total</a:t>
          </a:r>
        </a:p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3500" kern="1200" dirty="0"/>
            <a:t>GIs note – recommend total of albumin 100g with Lasix 40 mg </a:t>
          </a:r>
        </a:p>
      </dsp:txBody>
      <dsp:txXfrm rot="10800000">
        <a:off x="0" y="0"/>
        <a:ext cx="8229600" cy="20409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B355646-A25A-4249-B172-4D1949A48AEC}" type="datetimeFigureOut">
              <a:rPr lang="en-US" smtClean="0"/>
              <a:pPr/>
              <a:t>6/19/2024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90D3AE9-140C-6047-92FC-D021ED66302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23781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A1F61A0-5486-4E47-8312-C7E877077D0E}" type="datetimeFigureOut">
              <a:rPr lang="en-US" smtClean="0"/>
              <a:pPr/>
              <a:t>6/19/2024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B19E23C-DD53-9841-B8DE-03FA1723C9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57586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19E23C-DD53-9841-B8DE-03FA1723C95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7904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19E23C-DD53-9841-B8DE-03FA1723C952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Raoufinia</a:t>
            </a:r>
            <a:r>
              <a:rPr lang="en-US" dirty="0"/>
              <a:t> R, Mota A, </a:t>
            </a:r>
            <a:r>
              <a:rPr lang="en-US" dirty="0" err="1"/>
              <a:t>Keyhanvar</a:t>
            </a:r>
            <a:r>
              <a:rPr lang="en-US" dirty="0"/>
              <a:t> N et al. Overview of Albumin and Its Purification Methods. </a:t>
            </a:r>
            <a:r>
              <a:rPr lang="en-US" i="1" dirty="0"/>
              <a:t>Adv Pharm Bull</a:t>
            </a:r>
            <a:r>
              <a:rPr lang="en-US" dirty="0"/>
              <a:t>. 2016 </a:t>
            </a:r>
            <a:r>
              <a:rPr lang="en-US" dirty="0" err="1"/>
              <a:t>Dec;6</a:t>
            </a:r>
            <a:r>
              <a:rPr lang="en-US" dirty="0"/>
              <a:t>(4):495-507. </a:t>
            </a:r>
            <a:endParaRPr lang="en-US" dirty="0">
              <a:ea typeface="Calibri"/>
              <a:cs typeface="Calibri"/>
            </a:endParaRPr>
          </a:p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19E23C-DD53-9841-B8DE-03FA1723C95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2982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Powell-Tuck J, Gosling P et al</a:t>
            </a:r>
            <a:r>
              <a:rPr lang="en-US" i="1" dirty="0"/>
              <a:t>.</a:t>
            </a:r>
            <a:r>
              <a:rPr lang="en-US" dirty="0"/>
              <a:t> </a:t>
            </a:r>
            <a:r>
              <a:rPr lang="en-US" i="1" dirty="0"/>
              <a:t>British Consensus Guidelines on Intravenous Fluid Therapy for Adult Surgical Patients (</a:t>
            </a:r>
            <a:r>
              <a:rPr lang="en-US" i="1" dirty="0" err="1"/>
              <a:t>GIFTASUP</a:t>
            </a:r>
            <a:r>
              <a:rPr lang="en-US" i="1" dirty="0"/>
              <a:t>)</a:t>
            </a:r>
            <a:r>
              <a:rPr lang="en-US" dirty="0"/>
              <a:t>. London: NHS National Library of Health.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19E23C-DD53-9841-B8DE-03FA1723C95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5016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Raoufinia</a:t>
            </a:r>
            <a:r>
              <a:rPr lang="en-US" dirty="0"/>
              <a:t> R, Mota A, </a:t>
            </a:r>
            <a:r>
              <a:rPr lang="en-US" dirty="0" err="1"/>
              <a:t>Keyhanvar</a:t>
            </a:r>
            <a:r>
              <a:rPr lang="en-US" dirty="0"/>
              <a:t> N, Safari F, </a:t>
            </a:r>
            <a:r>
              <a:rPr lang="en-US" dirty="0" err="1"/>
              <a:t>Shamekhi</a:t>
            </a:r>
            <a:r>
              <a:rPr lang="en-US" dirty="0"/>
              <a:t> S, </a:t>
            </a:r>
            <a:r>
              <a:rPr lang="en-US" dirty="0" err="1"/>
              <a:t>Abdolalizadeh</a:t>
            </a:r>
            <a:r>
              <a:rPr lang="en-US" dirty="0"/>
              <a:t> J. Overview of Albumin and Its Purification Methods. Adv Pharm Bull. 2016 Dec;6(4):495-507. </a:t>
            </a:r>
            <a:r>
              <a:rPr lang="en-US" dirty="0" err="1"/>
              <a:t>doi</a:t>
            </a:r>
            <a:r>
              <a:rPr lang="en-US" dirty="0"/>
              <a:t>: 10.15171/apb.2016.063. </a:t>
            </a:r>
            <a:r>
              <a:rPr lang="en-US" dirty="0" err="1"/>
              <a:t>Epub</a:t>
            </a:r>
            <a:r>
              <a:rPr lang="en-US" dirty="0"/>
              <a:t> 2016 Dec 22. PMID: 28101456; PMCID: </a:t>
            </a:r>
            <a:r>
              <a:rPr lang="en-US" dirty="0" err="1"/>
              <a:t>PMC5241407</a:t>
            </a:r>
            <a:r>
              <a:rPr lang="en-US" dirty="0"/>
              <a:t>.</a:t>
            </a:r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19E23C-DD53-9841-B8DE-03FA1723C95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8393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Raoufinia</a:t>
            </a:r>
            <a:r>
              <a:rPr lang="en-US" dirty="0"/>
              <a:t> R, Mota A, </a:t>
            </a:r>
            <a:r>
              <a:rPr lang="en-US" dirty="0" err="1"/>
              <a:t>Keyhanvar</a:t>
            </a:r>
            <a:r>
              <a:rPr lang="en-US" dirty="0"/>
              <a:t> N, Safari F, </a:t>
            </a:r>
            <a:r>
              <a:rPr lang="en-US" dirty="0" err="1"/>
              <a:t>Shamekhi</a:t>
            </a:r>
            <a:r>
              <a:rPr lang="en-US" dirty="0"/>
              <a:t> S, </a:t>
            </a:r>
            <a:r>
              <a:rPr lang="en-US" dirty="0" err="1"/>
              <a:t>Abdolalizadeh</a:t>
            </a:r>
            <a:r>
              <a:rPr lang="en-US" dirty="0"/>
              <a:t> J. Overview of Albumin and Its Purification Methods. Adv Pharm Bull. 2016 Dec;6(4):495-507. </a:t>
            </a:r>
            <a:r>
              <a:rPr lang="en-US" dirty="0" err="1"/>
              <a:t>doi</a:t>
            </a:r>
            <a:r>
              <a:rPr lang="en-US" dirty="0"/>
              <a:t>: 10.15171/apb.2016.063. </a:t>
            </a:r>
            <a:r>
              <a:rPr lang="en-US" dirty="0" err="1"/>
              <a:t>Epub</a:t>
            </a:r>
            <a:r>
              <a:rPr lang="en-US" dirty="0"/>
              <a:t> 2016 Dec 22. PMID: 28101456; PMCID: </a:t>
            </a:r>
            <a:r>
              <a:rPr lang="en-US" dirty="0" err="1"/>
              <a:t>PMC5241407</a:t>
            </a:r>
            <a:r>
              <a:rPr lang="en-US" dirty="0"/>
              <a:t>.</a:t>
            </a:r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19E23C-DD53-9841-B8DE-03FA1723C95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148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Biggins SW, </a:t>
            </a:r>
            <a:r>
              <a:rPr lang="en-US" dirty="0" err="1"/>
              <a:t>Angeli</a:t>
            </a:r>
            <a:r>
              <a:rPr lang="en-US" dirty="0"/>
              <a:t> P, Garcia-Tsao G, </a:t>
            </a:r>
            <a:r>
              <a:rPr lang="en-US" dirty="0" err="1"/>
              <a:t>Ginès</a:t>
            </a:r>
            <a:r>
              <a:rPr lang="en-US" dirty="0"/>
              <a:t> P, Ling SC, Nadim MK, Wong F, Kim WR. Diagnosis, Evaluation, and Management of Ascites, Spontaneous Bacterial Peritonitis and Hepatorenal Syndrome: 2021 Practice Guidance by the American Association for the Study of Liver Diseases. Hepatology. 2021 Aug;74(2):1014-1048.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19E23C-DD53-9841-B8DE-03FA1723C95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9069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Biggins SW, </a:t>
            </a:r>
            <a:r>
              <a:rPr lang="en-US" dirty="0" err="1"/>
              <a:t>Angeli</a:t>
            </a:r>
            <a:r>
              <a:rPr lang="en-US" dirty="0"/>
              <a:t> P, Garcia-Tsao G, </a:t>
            </a:r>
            <a:r>
              <a:rPr lang="en-US" dirty="0" err="1"/>
              <a:t>Ginès</a:t>
            </a:r>
            <a:r>
              <a:rPr lang="en-US" dirty="0"/>
              <a:t> P, Ling SC, Nadim MK, Wong F, Kim </a:t>
            </a:r>
            <a:r>
              <a:rPr lang="en-US" dirty="0" err="1"/>
              <a:t>WR</a:t>
            </a:r>
            <a:r>
              <a:rPr lang="en-US" dirty="0"/>
              <a:t>. Diagnosis, Evaluation, and Management of Ascites, Spontaneous Bacterial Peritonitis and Hepatorenal Syndrome: 2021 Practice Guidance by the American Association for the Study of Liver Diseases. Hepatology. 2021 </a:t>
            </a:r>
            <a:r>
              <a:rPr lang="en-US" dirty="0" err="1"/>
              <a:t>Aug;74</a:t>
            </a:r>
            <a:r>
              <a:rPr lang="en-US" dirty="0"/>
              <a:t>(2):1014-1048.</a:t>
            </a:r>
          </a:p>
          <a:p>
            <a:pPr marL="0" indent="0">
              <a:buFontTx/>
              <a:buNone/>
            </a:pPr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19E23C-DD53-9841-B8DE-03FA1723C952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8495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Biggins SW, </a:t>
            </a:r>
            <a:r>
              <a:rPr lang="en-US" dirty="0" err="1"/>
              <a:t>Angeli</a:t>
            </a:r>
            <a:r>
              <a:rPr lang="en-US" dirty="0"/>
              <a:t> P, Garcia-Tsao G, </a:t>
            </a:r>
            <a:r>
              <a:rPr lang="en-US" dirty="0" err="1"/>
              <a:t>Ginès</a:t>
            </a:r>
            <a:r>
              <a:rPr lang="en-US" dirty="0"/>
              <a:t> P, Ling SC, Nadim MK, Wong F, Kim WR. Diagnosis, Evaluation, and Management of Ascites, Spontaneous Bacterial Peritonitis and Hepatorenal Syndrome: 2021 Practice Guidance by the American Association for the Study of Liver Diseases. Hepatology. 2021 Aug;74(2):1014-1048.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19E23C-DD53-9841-B8DE-03FA1723C952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2549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Flamm SL, Wong F, Ahn J, Kamath PS. AGA Clinical Practice Update on the Evaluation and Management of Acute Kidney Injury in Patients With Cirrhosis: Expert Review. Clin Gastroenterol Hepatol. 2022 </a:t>
            </a:r>
            <a:r>
              <a:rPr lang="en-US" dirty="0" err="1"/>
              <a:t>Dec;20</a:t>
            </a:r>
            <a:r>
              <a:rPr lang="en-US" dirty="0"/>
              <a:t>(12):2707-16.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19E23C-DD53-9841-B8DE-03FA1723C952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580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Raoufinia</a:t>
            </a:r>
            <a:r>
              <a:rPr lang="en-US" dirty="0"/>
              <a:t> R, Mota A, </a:t>
            </a:r>
            <a:r>
              <a:rPr lang="en-US" dirty="0" err="1"/>
              <a:t>Keyhanvar</a:t>
            </a:r>
            <a:r>
              <a:rPr lang="en-US" dirty="0"/>
              <a:t> N, Safari F, </a:t>
            </a:r>
            <a:r>
              <a:rPr lang="en-US" dirty="0" err="1"/>
              <a:t>Shamekhi</a:t>
            </a:r>
            <a:r>
              <a:rPr lang="en-US" dirty="0"/>
              <a:t> S, </a:t>
            </a:r>
            <a:r>
              <a:rPr lang="en-US" dirty="0" err="1"/>
              <a:t>Abdolalizadeh</a:t>
            </a:r>
            <a:r>
              <a:rPr lang="en-US" dirty="0"/>
              <a:t> J. Overview of Albumin and Its Purification Methods. Adv Pharm Bull. 2016 </a:t>
            </a:r>
            <a:r>
              <a:rPr lang="en-US" dirty="0" err="1"/>
              <a:t>Dec;6</a:t>
            </a:r>
            <a:r>
              <a:rPr lang="en-US" dirty="0"/>
              <a:t>(4):495-507. </a:t>
            </a:r>
            <a:r>
              <a:rPr lang="en-US" dirty="0" err="1"/>
              <a:t>doi</a:t>
            </a:r>
            <a:r>
              <a:rPr lang="en-US" dirty="0"/>
              <a:t>: 10.15171/</a:t>
            </a:r>
            <a:r>
              <a:rPr lang="en-US" dirty="0" err="1"/>
              <a:t>apb.2016.063</a:t>
            </a:r>
            <a:r>
              <a:rPr lang="en-US" dirty="0"/>
              <a:t>. </a:t>
            </a:r>
            <a:r>
              <a:rPr lang="en-US" dirty="0" err="1"/>
              <a:t>Epub</a:t>
            </a:r>
            <a:r>
              <a:rPr lang="en-US" dirty="0"/>
              <a:t> 2016 Dec 22. </a:t>
            </a:r>
            <a:r>
              <a:rPr lang="en-US" dirty="0" err="1"/>
              <a:t>PMID</a:t>
            </a:r>
            <a:r>
              <a:rPr lang="en-US" dirty="0"/>
              <a:t>: 28101456; </a:t>
            </a:r>
            <a:r>
              <a:rPr lang="en-US" dirty="0" err="1"/>
              <a:t>PMCID</a:t>
            </a:r>
            <a:r>
              <a:rPr lang="en-US" dirty="0"/>
              <a:t>: </a:t>
            </a:r>
            <a:r>
              <a:rPr lang="en-US" dirty="0" err="1"/>
              <a:t>PMC5241407</a:t>
            </a:r>
            <a:r>
              <a:rPr lang="en-US" dirty="0"/>
              <a:t>.</a:t>
            </a:r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19E23C-DD53-9841-B8DE-03FA1723C952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1325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Raoufinia</a:t>
            </a:r>
            <a:r>
              <a:rPr lang="en-US" dirty="0"/>
              <a:t> R, Mota A, </a:t>
            </a:r>
            <a:r>
              <a:rPr lang="en-US" dirty="0" err="1"/>
              <a:t>Keyhanvar</a:t>
            </a:r>
            <a:r>
              <a:rPr lang="en-US" dirty="0"/>
              <a:t> N, Safari F, </a:t>
            </a:r>
            <a:r>
              <a:rPr lang="en-US" dirty="0" err="1"/>
              <a:t>Shamekhi</a:t>
            </a:r>
            <a:r>
              <a:rPr lang="en-US" dirty="0"/>
              <a:t> S, </a:t>
            </a:r>
            <a:r>
              <a:rPr lang="en-US" dirty="0" err="1"/>
              <a:t>Abdolalizadeh</a:t>
            </a:r>
            <a:r>
              <a:rPr lang="en-US" dirty="0"/>
              <a:t> J. Overview of Albumin and Its Purification Methods. Adv Pharm Bull. 2016 </a:t>
            </a:r>
            <a:r>
              <a:rPr lang="en-US" dirty="0" err="1"/>
              <a:t>Dec;6</a:t>
            </a:r>
            <a:r>
              <a:rPr lang="en-US" dirty="0"/>
              <a:t>(4):495-507. </a:t>
            </a:r>
            <a:r>
              <a:rPr lang="en-US" dirty="0" err="1"/>
              <a:t>doi</a:t>
            </a:r>
            <a:r>
              <a:rPr lang="en-US" dirty="0"/>
              <a:t>: 10.15171/</a:t>
            </a:r>
            <a:r>
              <a:rPr lang="en-US" dirty="0" err="1"/>
              <a:t>apb.2016.063</a:t>
            </a:r>
            <a:r>
              <a:rPr lang="en-US" dirty="0"/>
              <a:t>. </a:t>
            </a:r>
            <a:r>
              <a:rPr lang="en-US" dirty="0" err="1"/>
              <a:t>Epub</a:t>
            </a:r>
            <a:r>
              <a:rPr lang="en-US" dirty="0"/>
              <a:t> 2016 Dec 22. </a:t>
            </a:r>
            <a:r>
              <a:rPr lang="en-US" dirty="0" err="1"/>
              <a:t>PMID</a:t>
            </a:r>
            <a:r>
              <a:rPr lang="en-US" dirty="0"/>
              <a:t>: 28101456; </a:t>
            </a:r>
            <a:r>
              <a:rPr lang="en-US" dirty="0" err="1"/>
              <a:t>PMCID</a:t>
            </a:r>
            <a:r>
              <a:rPr lang="en-US" dirty="0"/>
              <a:t>: </a:t>
            </a:r>
            <a:r>
              <a:rPr lang="en-US" dirty="0" err="1"/>
              <a:t>PMC5241407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19E23C-DD53-9841-B8DE-03FA1723C952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727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Macedo E, Karl B, Lee E, Mehta </a:t>
            </a:r>
            <a:r>
              <a:rPr lang="en-US" dirty="0" err="1"/>
              <a:t>RL</a:t>
            </a:r>
            <a:r>
              <a:rPr lang="en-US" dirty="0"/>
              <a:t>. A randomized trial of albumin infusion to prevent intradialytic hypotension in hospitalized </a:t>
            </a:r>
            <a:r>
              <a:rPr lang="en-US" dirty="0" err="1"/>
              <a:t>hypoalbuminemic</a:t>
            </a:r>
            <a:r>
              <a:rPr lang="en-US" dirty="0"/>
              <a:t> patients. Crit Care. 2021 Jan 6;25(1):18. </a:t>
            </a:r>
            <a:r>
              <a:rPr lang="en-US" dirty="0" err="1"/>
              <a:t>doi</a:t>
            </a:r>
            <a:r>
              <a:rPr lang="en-US" dirty="0"/>
              <a:t>: 10.1186/</a:t>
            </a:r>
            <a:r>
              <a:rPr lang="en-US" dirty="0" err="1"/>
              <a:t>s13054</a:t>
            </a:r>
            <a:r>
              <a:rPr lang="en-US" dirty="0"/>
              <a:t>-020-03441-0. </a:t>
            </a:r>
            <a:r>
              <a:rPr lang="en-US" dirty="0" err="1"/>
              <a:t>PMID</a:t>
            </a:r>
            <a:r>
              <a:rPr lang="en-US" dirty="0"/>
              <a:t>: 33407747; </a:t>
            </a:r>
            <a:r>
              <a:rPr lang="en-US" dirty="0" err="1"/>
              <a:t>PMCID</a:t>
            </a:r>
            <a:r>
              <a:rPr lang="en-US" dirty="0"/>
              <a:t>: </a:t>
            </a:r>
            <a:r>
              <a:rPr lang="en-US" dirty="0" err="1"/>
              <a:t>PMC7789619</a:t>
            </a:r>
            <a:r>
              <a:rPr lang="en-US" dirty="0"/>
              <a:t>.</a:t>
            </a:r>
          </a:p>
          <a:p>
            <a:pPr marL="0" indent="0">
              <a:buFontTx/>
              <a:buNone/>
            </a:pPr>
            <a:r>
              <a:rPr lang="en-US" dirty="0"/>
              <a:t>=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19E23C-DD53-9841-B8DE-03FA1723C952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3155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Macedo E, Karl B, Lee E, Mehta RL. A randomized trial of albumin infusion to prevent intradialytic hypotension in hospitalized </a:t>
            </a:r>
            <a:r>
              <a:rPr lang="en-US" dirty="0" err="1"/>
              <a:t>hypoalbuminemic</a:t>
            </a:r>
            <a:r>
              <a:rPr lang="en-US" dirty="0"/>
              <a:t> patients. Crit Care. 2021 Jan 6;25(1):18. </a:t>
            </a:r>
            <a:r>
              <a:rPr lang="en-US" dirty="0" err="1"/>
              <a:t>doi</a:t>
            </a:r>
            <a:r>
              <a:rPr lang="en-US" dirty="0"/>
              <a:t>: 10.1186/s13054-020-03441-0. PMID: 33407747; PMCID: </a:t>
            </a:r>
            <a:r>
              <a:rPr lang="en-US" dirty="0" err="1"/>
              <a:t>PMC7789619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19E23C-DD53-9841-B8DE-03FA1723C952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8294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19E23C-DD53-9841-B8DE-03FA1723C952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2278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Sort P, </a:t>
            </a:r>
            <a:r>
              <a:rPr lang="en-US" dirty="0" err="1"/>
              <a:t>Navasa</a:t>
            </a:r>
            <a:r>
              <a:rPr lang="en-US" dirty="0"/>
              <a:t> M, Arroyo V, </a:t>
            </a:r>
            <a:r>
              <a:rPr lang="en-US" dirty="0" err="1"/>
              <a:t>Aldeguer</a:t>
            </a:r>
            <a:r>
              <a:rPr lang="en-US" dirty="0"/>
              <a:t> X, </a:t>
            </a:r>
            <a:r>
              <a:rPr lang="en-US" dirty="0" err="1"/>
              <a:t>Planas</a:t>
            </a:r>
            <a:r>
              <a:rPr lang="en-US" dirty="0"/>
              <a:t> R, Ruiz-del-Arbol L, Castells L, Vargas V, Soriano G, Guevara M, </a:t>
            </a:r>
            <a:r>
              <a:rPr lang="en-US" dirty="0" err="1"/>
              <a:t>Ginès</a:t>
            </a:r>
            <a:r>
              <a:rPr lang="en-US" dirty="0"/>
              <a:t> P, </a:t>
            </a:r>
            <a:r>
              <a:rPr lang="en-US" dirty="0" err="1"/>
              <a:t>Rodés</a:t>
            </a:r>
            <a:r>
              <a:rPr lang="en-US" dirty="0"/>
              <a:t> J. Effect of intravenous albumin on renal impairment and mortality in patients with cirrhosis and spontaneous bacterial peritonitis. N Engl J Med. 1999 Aug 5;341(6):403-9. </a:t>
            </a:r>
            <a:r>
              <a:rPr lang="en-US" dirty="0" err="1"/>
              <a:t>doi</a:t>
            </a:r>
            <a:r>
              <a:rPr lang="en-US" dirty="0"/>
              <a:t>: 10.1056/NEJM199908053410603. PMID: 10432325.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19E23C-DD53-9841-B8DE-03FA1723C952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0379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Macedo E, Karl B, Lee E, Mehta RL. A randomized trial of albumin infusion to prevent intradialytic hypotension in hospitalized </a:t>
            </a:r>
            <a:r>
              <a:rPr lang="en-US" dirty="0" err="1"/>
              <a:t>hypoalbuminemic</a:t>
            </a:r>
            <a:r>
              <a:rPr lang="en-US" dirty="0"/>
              <a:t> patients. Crit Care. 2021 Jan 6;25(1):18. </a:t>
            </a:r>
            <a:r>
              <a:rPr lang="en-US" dirty="0" err="1"/>
              <a:t>doi</a:t>
            </a:r>
            <a:r>
              <a:rPr lang="en-US" dirty="0"/>
              <a:t>: 10.1186/s13054-020-03441-0. PMID: 33407747; PMCID: </a:t>
            </a:r>
            <a:r>
              <a:rPr lang="en-US" dirty="0" err="1"/>
              <a:t>PMC7789619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19E23C-DD53-9841-B8DE-03FA1723C952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2974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Altobelli</a:t>
            </a:r>
            <a:r>
              <a:rPr lang="en-US" dirty="0"/>
              <a:t> C, Anastasio P, </a:t>
            </a:r>
            <a:r>
              <a:rPr lang="en-US" dirty="0" err="1"/>
              <a:t>Cerrone</a:t>
            </a:r>
            <a:r>
              <a:rPr lang="en-US" dirty="0"/>
              <a:t> A et al. Therapeutic Plasmapheresis: A Revision of Literature. </a:t>
            </a:r>
            <a:r>
              <a:rPr lang="en-US" i="1" dirty="0"/>
              <a:t>Kidney Blood Press Res</a:t>
            </a:r>
            <a:r>
              <a:rPr lang="en-US" dirty="0"/>
              <a:t>. 2023;48(1):66-78.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19E23C-DD53-9841-B8DE-03FA1723C952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7879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Macedo E, Karl B, Lee E, Mehta RL. A randomized trial of albumin infusion to prevent intradialytic hypotension in hospitalized </a:t>
            </a:r>
            <a:r>
              <a:rPr lang="en-US" dirty="0" err="1"/>
              <a:t>hypoalbuminemic</a:t>
            </a:r>
            <a:r>
              <a:rPr lang="en-US" dirty="0"/>
              <a:t> patients. Crit Care. 2021 Jan 6;25(1):18. </a:t>
            </a:r>
            <a:r>
              <a:rPr lang="en-US" dirty="0" err="1"/>
              <a:t>doi</a:t>
            </a:r>
            <a:r>
              <a:rPr lang="en-US" dirty="0"/>
              <a:t>: 10.1186/s13054-020-03441-0. PMID: 33407747; PMCID: </a:t>
            </a:r>
            <a:r>
              <a:rPr lang="en-US" dirty="0" err="1"/>
              <a:t>PMC7789619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19E23C-DD53-9841-B8DE-03FA1723C952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1080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19E23C-DD53-9841-B8DE-03FA1723C952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55157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19E23C-DD53-9841-B8DE-03FA1723C952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28192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Raoufinia</a:t>
            </a:r>
            <a:r>
              <a:rPr lang="en-US" dirty="0"/>
              <a:t> R, Mota A, </a:t>
            </a:r>
            <a:r>
              <a:rPr lang="en-US" dirty="0" err="1"/>
              <a:t>Keyhanvar</a:t>
            </a:r>
            <a:r>
              <a:rPr lang="en-US" dirty="0"/>
              <a:t> N, Safari F, </a:t>
            </a:r>
            <a:r>
              <a:rPr lang="en-US" dirty="0" err="1"/>
              <a:t>Shamekhi</a:t>
            </a:r>
            <a:r>
              <a:rPr lang="en-US" dirty="0"/>
              <a:t> S, </a:t>
            </a:r>
            <a:r>
              <a:rPr lang="en-US" dirty="0" err="1"/>
              <a:t>Abdolalizadeh</a:t>
            </a:r>
            <a:r>
              <a:rPr lang="en-US" dirty="0"/>
              <a:t> J. Overview of Albumin and Its Purification Methods. Adv Pharm Bull. 2016 Dec;6(4):495-507. </a:t>
            </a:r>
            <a:r>
              <a:rPr lang="en-US" dirty="0" err="1"/>
              <a:t>doi</a:t>
            </a:r>
            <a:r>
              <a:rPr lang="en-US" dirty="0"/>
              <a:t>: 10.15171/apb.2016.063. </a:t>
            </a:r>
            <a:r>
              <a:rPr lang="en-US" dirty="0" err="1"/>
              <a:t>Epub</a:t>
            </a:r>
            <a:r>
              <a:rPr lang="en-US" dirty="0"/>
              <a:t> 2016 Dec 22. PMID: 28101456; PMCID: </a:t>
            </a:r>
            <a:r>
              <a:rPr lang="en-US" dirty="0" err="1"/>
              <a:t>PMC5241407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19E23C-DD53-9841-B8DE-03FA1723C952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46213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19E23C-DD53-9841-B8DE-03FA1723C952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03084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19E23C-DD53-9841-B8DE-03FA1723C952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62161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19E23C-DD53-9841-B8DE-03FA1723C952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28656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19E23C-DD53-9841-B8DE-03FA1723C952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07861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19E23C-DD53-9841-B8DE-03FA1723C952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1722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90493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799" y="1435315"/>
            <a:ext cx="5776975" cy="2148634"/>
          </a:xfrm>
        </p:spPr>
        <p:txBody>
          <a:bodyPr anchor="t">
            <a:normAutofit/>
          </a:bodyPr>
          <a:lstStyle>
            <a:lvl1pPr algn="l">
              <a:lnSpc>
                <a:spcPts val="4800"/>
              </a:lnSpc>
              <a:defRPr sz="4500" b="1">
                <a:solidFill>
                  <a:srgbClr val="FFFFFF"/>
                </a:solidFill>
                <a:latin typeface="Times New Roman"/>
                <a:cs typeface="Times New Roman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705733"/>
            <a:ext cx="4681000" cy="1791975"/>
          </a:xfrm>
        </p:spPr>
        <p:txBody>
          <a:bodyPr>
            <a:normAutofit/>
          </a:bodyPr>
          <a:lstStyle>
            <a:lvl1pPr marL="0" indent="0" algn="l">
              <a:lnSpc>
                <a:spcPts val="2700"/>
              </a:lnSpc>
              <a:buNone/>
              <a:defRPr sz="23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CA13F30-7EC3-BC42-B0B5-4C8FED00189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462774" y="4601720"/>
            <a:ext cx="1253129" cy="2008898"/>
          </a:xfrm>
          <a:prstGeom prst="rect">
            <a:avLst/>
          </a:prstGeom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44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51422" cy="690502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799" y="1435315"/>
            <a:ext cx="5776975" cy="2148634"/>
          </a:xfrm>
        </p:spPr>
        <p:txBody>
          <a:bodyPr anchor="t">
            <a:normAutofit/>
          </a:bodyPr>
          <a:lstStyle>
            <a:lvl1pPr algn="l">
              <a:lnSpc>
                <a:spcPts val="4800"/>
              </a:lnSpc>
              <a:defRPr sz="4500" b="1">
                <a:solidFill>
                  <a:srgbClr val="FFFFFF"/>
                </a:solidFill>
                <a:latin typeface="Times New Roman"/>
                <a:cs typeface="Times New Roman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705733"/>
            <a:ext cx="4681000" cy="1791975"/>
          </a:xfrm>
        </p:spPr>
        <p:txBody>
          <a:bodyPr>
            <a:normAutofit/>
          </a:bodyPr>
          <a:lstStyle>
            <a:lvl1pPr marL="0" indent="0" algn="l">
              <a:lnSpc>
                <a:spcPts val="2700"/>
              </a:lnSpc>
              <a:buNone/>
              <a:defRPr sz="23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5C94AED-1E81-481A-9E4E-6F6179F1F93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462774" y="4601720"/>
            <a:ext cx="1253129" cy="200889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422"/>
            <a:ext cx="9144000" cy="685057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799" y="1435315"/>
            <a:ext cx="5776975" cy="2148634"/>
          </a:xfrm>
        </p:spPr>
        <p:txBody>
          <a:bodyPr anchor="t">
            <a:normAutofit/>
          </a:bodyPr>
          <a:lstStyle>
            <a:lvl1pPr algn="l">
              <a:lnSpc>
                <a:spcPts val="4800"/>
              </a:lnSpc>
              <a:defRPr sz="4500" b="1">
                <a:solidFill>
                  <a:schemeClr val="accent1"/>
                </a:solidFill>
                <a:latin typeface="Times New Roman"/>
                <a:cs typeface="Times New Roman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705733"/>
            <a:ext cx="4681000" cy="1791975"/>
          </a:xfrm>
        </p:spPr>
        <p:txBody>
          <a:bodyPr>
            <a:normAutofit/>
          </a:bodyPr>
          <a:lstStyle>
            <a:lvl1pPr marL="0" indent="0" algn="l">
              <a:lnSpc>
                <a:spcPts val="2700"/>
              </a:lnSpc>
              <a:buNone/>
              <a:defRPr sz="230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764EE45-7CFA-42C3-B503-B521B1A89F2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462774" y="4601720"/>
            <a:ext cx="1253129" cy="200889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MS_Powerpoint_Opt1-5.jpg">
            <a:extLst>
              <a:ext uri="{FF2B5EF4-FFF2-40B4-BE49-F238E27FC236}">
                <a16:creationId xmlns:a16="http://schemas.microsoft.com/office/drawing/2014/main" id="{3C25AE18-8372-EF4C-86A0-C568202BF1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9614" r="9614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2313" y="1684143"/>
            <a:ext cx="7772400" cy="2700106"/>
          </a:xfrm>
        </p:spPr>
        <p:txBody>
          <a:bodyPr anchor="t">
            <a:noAutofit/>
          </a:bodyPr>
          <a:lstStyle>
            <a:lvl1pPr algn="l">
              <a:lnSpc>
                <a:spcPts val="4800"/>
              </a:lnSpc>
              <a:defRPr sz="4500" b="1" cap="none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 descr="footer.png">
            <a:extLst>
              <a:ext uri="{FF2B5EF4-FFF2-40B4-BE49-F238E27FC236}">
                <a16:creationId xmlns:a16="http://schemas.microsoft.com/office/drawing/2014/main" id="{889F4390-73C2-5A4A-B551-037D3074A48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21475"/>
            <a:ext cx="9144000" cy="14020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0F3C53B5-8603-724C-84BF-A302DC9D17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683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2313" y="1684143"/>
            <a:ext cx="7772400" cy="2700106"/>
          </a:xfrm>
        </p:spPr>
        <p:txBody>
          <a:bodyPr anchor="t">
            <a:noAutofit/>
          </a:bodyPr>
          <a:lstStyle>
            <a:lvl1pPr algn="l">
              <a:lnSpc>
                <a:spcPts val="4800"/>
              </a:lnSpc>
              <a:defRPr sz="4500" b="1" cap="none">
                <a:solidFill>
                  <a:srgbClr val="00AEE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4" name="Picture 3" descr="footer.png">
            <a:extLst>
              <a:ext uri="{FF2B5EF4-FFF2-40B4-BE49-F238E27FC236}">
                <a16:creationId xmlns:a16="http://schemas.microsoft.com/office/drawing/2014/main" id="{B0B2C842-F6B0-FC46-AA9F-359D213156E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21475"/>
            <a:ext cx="9144000" cy="14020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S_Powerpoint_Opt1-5.jpg">
            <a:extLst>
              <a:ext uri="{FF2B5EF4-FFF2-40B4-BE49-F238E27FC236}">
                <a16:creationId xmlns:a16="http://schemas.microsoft.com/office/drawing/2014/main" id="{064A5FB4-15AF-D34E-B8F8-4F87E2C489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9614" r="9614"/>
          <a:stretch/>
        </p:blipFill>
        <p:spPr>
          <a:xfrm>
            <a:off x="0" y="13622"/>
            <a:ext cx="9144000" cy="6858000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9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457200" y="1493586"/>
            <a:ext cx="8229600" cy="4688266"/>
          </a:xfrm>
        </p:spPr>
        <p:txBody>
          <a:bodyPr>
            <a:normAutofit/>
          </a:bodyPr>
          <a:lstStyle>
            <a:lvl1pPr marL="457200" indent="-457200">
              <a:lnSpc>
                <a:spcPct val="150000"/>
              </a:lnSpc>
              <a:buSzPct val="100000"/>
              <a:buFont typeface="+mj-lt"/>
              <a:buAutoNum type="arabicPeriod"/>
              <a:defRPr sz="2300">
                <a:solidFill>
                  <a:schemeClr val="bg1"/>
                </a:solidFill>
              </a:defRPr>
            </a:lvl1pPr>
            <a:lvl2pPr marL="800100" indent="-342900">
              <a:buFont typeface="+mj-lt"/>
              <a:buAutoNum type="arabicPeriod"/>
              <a:defRPr>
                <a:solidFill>
                  <a:schemeClr val="bg1"/>
                </a:solidFill>
              </a:defRPr>
            </a:lvl2pPr>
            <a:lvl3pPr marL="1257300" indent="-342900">
              <a:buFont typeface="+mj-lt"/>
              <a:buAutoNum type="arabicPeriod"/>
              <a:defRPr>
                <a:solidFill>
                  <a:schemeClr val="bg1"/>
                </a:solidFill>
              </a:defRPr>
            </a:lvl3pPr>
            <a:lvl4pPr>
              <a:buFont typeface="+mj-lt"/>
              <a:buAutoNum type="arabicPeriod"/>
              <a:defRPr>
                <a:solidFill>
                  <a:schemeClr val="bg1"/>
                </a:solidFill>
              </a:defRPr>
            </a:lvl4pPr>
            <a:lvl5pPr>
              <a:buFont typeface="+mj-lt"/>
              <a:buAutoNum type="arabicPeriod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7" name="Picture 6" descr="footer.png">
            <a:extLst>
              <a:ext uri="{FF2B5EF4-FFF2-40B4-BE49-F238E27FC236}">
                <a16:creationId xmlns:a16="http://schemas.microsoft.com/office/drawing/2014/main" id="{8E4013B6-E34B-3B42-9DB6-847E0DCF6EC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21475"/>
            <a:ext cx="9144000" cy="14020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F3C53B5-8603-724C-84BF-A302DC9D17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9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457200" y="1493586"/>
            <a:ext cx="8229600" cy="4688266"/>
          </a:xfrm>
        </p:spPr>
        <p:txBody>
          <a:bodyPr>
            <a:normAutofit/>
          </a:bodyPr>
          <a:lstStyle>
            <a:lvl1pPr marL="457200" indent="-457200">
              <a:lnSpc>
                <a:spcPct val="150000"/>
              </a:lnSpc>
              <a:buSzPct val="100000"/>
              <a:buFont typeface="+mj-lt"/>
              <a:buAutoNum type="arabicPeriod"/>
              <a:defRPr sz="23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800100" indent="-342900">
              <a:buFont typeface="+mj-lt"/>
              <a:buAutoNum type="arabicPeriod"/>
              <a:defRPr>
                <a:solidFill>
                  <a:schemeClr val="bg1"/>
                </a:solidFill>
              </a:defRPr>
            </a:lvl2pPr>
            <a:lvl3pPr marL="1257300" indent="-342900">
              <a:buFont typeface="+mj-lt"/>
              <a:buAutoNum type="arabicPeriod"/>
              <a:defRPr>
                <a:solidFill>
                  <a:schemeClr val="bg1"/>
                </a:solidFill>
              </a:defRPr>
            </a:lvl3pPr>
            <a:lvl4pPr>
              <a:buFont typeface="+mj-lt"/>
              <a:buAutoNum type="arabicPeriod"/>
              <a:defRPr>
                <a:solidFill>
                  <a:schemeClr val="bg1"/>
                </a:solidFill>
              </a:defRPr>
            </a:lvl4pPr>
            <a:lvl5pPr>
              <a:buFont typeface="+mj-lt"/>
              <a:buAutoNum type="arabicPeriod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5" name="Picture 4" descr="footer.png">
            <a:extLst>
              <a:ext uri="{FF2B5EF4-FFF2-40B4-BE49-F238E27FC236}">
                <a16:creationId xmlns:a16="http://schemas.microsoft.com/office/drawing/2014/main" id="{FF67EED4-F2D2-ED4D-9E37-A39E23C90C2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21475"/>
            <a:ext cx="9144000" cy="14020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Mount Sinai / Presentation Name / Date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39781"/>
            <a:ext cx="8229600" cy="4197252"/>
          </a:xfrm>
        </p:spPr>
        <p:txBody>
          <a:bodyPr anchor="t">
            <a:normAutofit/>
          </a:bodyPr>
          <a:lstStyle>
            <a:lvl1pPr marL="0" indent="0">
              <a:lnSpc>
                <a:spcPts val="5200"/>
              </a:lnSpc>
              <a:buNone/>
              <a:defRPr sz="5100" b="1">
                <a:solidFill>
                  <a:schemeClr val="accent1"/>
                </a:solidFill>
                <a:latin typeface="Times New Roman"/>
                <a:cs typeface="Times New Roman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6" name="Picture 5" descr="footer.png">
            <a:extLst>
              <a:ext uri="{FF2B5EF4-FFF2-40B4-BE49-F238E27FC236}">
                <a16:creationId xmlns:a16="http://schemas.microsoft.com/office/drawing/2014/main" id="{EE9DD1E8-740A-554F-9F80-A2C0C37EB67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21475"/>
            <a:ext cx="9144000" cy="14020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Mount Sinai / Presentation Name / Date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39781"/>
            <a:ext cx="8229600" cy="4197252"/>
          </a:xfrm>
        </p:spPr>
        <p:txBody>
          <a:bodyPr anchor="t">
            <a:normAutofit/>
          </a:bodyPr>
          <a:lstStyle>
            <a:lvl1pPr marL="0" indent="0">
              <a:lnSpc>
                <a:spcPts val="4200"/>
              </a:lnSpc>
              <a:buNone/>
              <a:defRPr sz="3600" b="1">
                <a:solidFill>
                  <a:schemeClr val="accent1"/>
                </a:solidFill>
                <a:latin typeface="Times New Roman"/>
                <a:cs typeface="Times New Roman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8" name="Picture 7" descr="footer.png">
            <a:extLst>
              <a:ext uri="{FF2B5EF4-FFF2-40B4-BE49-F238E27FC236}">
                <a16:creationId xmlns:a16="http://schemas.microsoft.com/office/drawing/2014/main" id="{79BA4351-791C-044C-9F37-D90112642F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21475"/>
            <a:ext cx="9144000" cy="14020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>
            <a:lvl1pPr marL="347472" indent="-347472">
              <a:lnSpc>
                <a:spcPts val="2300"/>
              </a:lnSpc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Mount Sinai / Presentation Name / Date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footer.png">
            <a:extLst>
              <a:ext uri="{FF2B5EF4-FFF2-40B4-BE49-F238E27FC236}">
                <a16:creationId xmlns:a16="http://schemas.microsoft.com/office/drawing/2014/main" id="{86345813-6581-DF45-8308-04214D7CD8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21475"/>
            <a:ext cx="9144000" cy="14020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520440" cy="4525963"/>
          </a:xfrm>
        </p:spPr>
        <p:txBody>
          <a:bodyPr>
            <a:noAutofit/>
          </a:bodyPr>
          <a:lstStyle>
            <a:lvl1pPr marL="0" indent="0">
              <a:lnSpc>
                <a:spcPts val="2300"/>
              </a:lnSpc>
              <a:spcBef>
                <a:spcPts val="0"/>
              </a:spcBef>
              <a:buNone/>
              <a:defRPr sz="1700">
                <a:solidFill>
                  <a:schemeClr val="accent1"/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Mount Sinai / Presentation Name / Date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5065776" y="1600200"/>
            <a:ext cx="3520440" cy="4525963"/>
          </a:xfrm>
        </p:spPr>
        <p:txBody>
          <a:bodyPr>
            <a:noAutofit/>
          </a:bodyPr>
          <a:lstStyle>
            <a:lvl1pPr marL="0" indent="0">
              <a:lnSpc>
                <a:spcPts val="1900"/>
              </a:lnSpc>
              <a:spcBef>
                <a:spcPts val="0"/>
              </a:spcBef>
              <a:buNone/>
              <a:defRPr sz="14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9" name="Picture 8" descr="footer.png">
            <a:extLst>
              <a:ext uri="{FF2B5EF4-FFF2-40B4-BE49-F238E27FC236}">
                <a16:creationId xmlns:a16="http://schemas.microsoft.com/office/drawing/2014/main" id="{53175252-E8DF-EA4C-B46B-4F0F2ABBCA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21475"/>
            <a:ext cx="9144000" cy="14020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520440" cy="4525963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ClrTx/>
              <a:buSzPct val="70000"/>
              <a:buFont typeface="Lucida Grande"/>
              <a:buNone/>
              <a:tabLst/>
              <a:defRPr sz="1400">
                <a:solidFill>
                  <a:schemeClr val="accent1"/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Mount Sinai / Presentation Name / Date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5065776" y="1600200"/>
            <a:ext cx="3520440" cy="4525963"/>
          </a:xfrm>
        </p:spPr>
        <p:txBody>
          <a:bodyPr>
            <a:noAutofit/>
          </a:bodyPr>
          <a:lstStyle>
            <a:lvl1pPr marL="0" indent="0">
              <a:lnSpc>
                <a:spcPts val="1900"/>
              </a:lnSpc>
              <a:spcBef>
                <a:spcPts val="0"/>
              </a:spcBef>
              <a:buNone/>
              <a:defRPr sz="1400">
                <a:solidFill>
                  <a:schemeClr val="accent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9" name="Picture 8" descr="footer.png">
            <a:extLst>
              <a:ext uri="{FF2B5EF4-FFF2-40B4-BE49-F238E27FC236}">
                <a16:creationId xmlns:a16="http://schemas.microsoft.com/office/drawing/2014/main" id="{E6E570C5-95EB-9D45-81B1-AA263092E9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21475"/>
            <a:ext cx="9144000" cy="14020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Mount Sinai / Presentation Name / Date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able Placeholder 8"/>
          <p:cNvSpPr>
            <a:spLocks noGrp="1"/>
          </p:cNvSpPr>
          <p:nvPr>
            <p:ph type="tbl" sz="quarter" idx="13"/>
          </p:nvPr>
        </p:nvSpPr>
        <p:spPr>
          <a:xfrm>
            <a:off x="457200" y="1371599"/>
            <a:ext cx="8229600" cy="4800600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  <p:pic>
        <p:nvPicPr>
          <p:cNvPr id="8" name="Picture 7" descr="footer.png">
            <a:extLst>
              <a:ext uri="{FF2B5EF4-FFF2-40B4-BE49-F238E27FC236}">
                <a16:creationId xmlns:a16="http://schemas.microsoft.com/office/drawing/2014/main" id="{BF6B7788-BEA2-CD44-B56F-E5501D77092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21475"/>
            <a:ext cx="9144000" cy="14020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Mount Sinai / Presentation Name / Date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Chart Placeholder 7"/>
          <p:cNvSpPr>
            <a:spLocks noGrp="1"/>
          </p:cNvSpPr>
          <p:nvPr>
            <p:ph type="chart" sz="quarter" idx="14"/>
          </p:nvPr>
        </p:nvSpPr>
        <p:spPr>
          <a:xfrm>
            <a:off x="457200" y="1913467"/>
            <a:ext cx="8229600" cy="4258731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457200" y="1170432"/>
            <a:ext cx="8229600" cy="743035"/>
          </a:xfrm>
        </p:spPr>
        <p:txBody>
          <a:bodyPr>
            <a:noAutofit/>
          </a:bodyPr>
          <a:lstStyle>
            <a:lvl1pPr marL="0" indent="0">
              <a:lnSpc>
                <a:spcPts val="1900"/>
              </a:lnSpc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8" name="Picture 7" descr="footer.png">
            <a:extLst>
              <a:ext uri="{FF2B5EF4-FFF2-40B4-BE49-F238E27FC236}">
                <a16:creationId xmlns:a16="http://schemas.microsoft.com/office/drawing/2014/main" id="{B99714E6-FCB9-274A-ADEF-962EBB1E3D7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21475"/>
            <a:ext cx="9144000" cy="14020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Mount Sinai / Presentation Name / Date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hart Placeholder 7"/>
          <p:cNvSpPr>
            <a:spLocks noGrp="1"/>
          </p:cNvSpPr>
          <p:nvPr>
            <p:ph type="chart" sz="quarter" idx="13"/>
          </p:nvPr>
        </p:nvSpPr>
        <p:spPr>
          <a:xfrm>
            <a:off x="457200" y="2651760"/>
            <a:ext cx="3520440" cy="3149600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57200" y="1170432"/>
            <a:ext cx="3521075" cy="1531938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Chart Placeholder 7"/>
          <p:cNvSpPr>
            <a:spLocks noGrp="1"/>
          </p:cNvSpPr>
          <p:nvPr>
            <p:ph type="chart" sz="quarter" idx="15"/>
          </p:nvPr>
        </p:nvSpPr>
        <p:spPr>
          <a:xfrm>
            <a:off x="5065776" y="2651760"/>
            <a:ext cx="3520440" cy="3149600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6"/>
          </p:nvPr>
        </p:nvSpPr>
        <p:spPr>
          <a:xfrm>
            <a:off x="5065776" y="1143000"/>
            <a:ext cx="3521075" cy="1531938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3" name="Picture 12" descr="footer.png">
            <a:extLst>
              <a:ext uri="{FF2B5EF4-FFF2-40B4-BE49-F238E27FC236}">
                <a16:creationId xmlns:a16="http://schemas.microsoft.com/office/drawing/2014/main" id="{A9855D4D-14E0-2D4B-99D2-988ACB8303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21475"/>
            <a:ext cx="9144000" cy="140208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36096"/>
            <a:ext cx="8229600" cy="62517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fld id="{9F8FBD0B-D5BA-AC4A-B182-CCF391B558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Mount Sinai / Presentation Name / Date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13" r:id="rId2"/>
    <p:sldLayoutId id="2147483714" r:id="rId3"/>
    <p:sldLayoutId id="2147483708" r:id="rId4"/>
    <p:sldLayoutId id="2147483716" r:id="rId5"/>
    <p:sldLayoutId id="2147483712" r:id="rId6"/>
    <p:sldLayoutId id="2147483717" r:id="rId7"/>
    <p:sldLayoutId id="2147483711" r:id="rId8"/>
    <p:sldLayoutId id="2147483718" r:id="rId9"/>
    <p:sldLayoutId id="2147483707" r:id="rId10"/>
    <p:sldLayoutId id="2147483719" r:id="rId11"/>
    <p:sldLayoutId id="2147483720" r:id="rId12"/>
    <p:sldLayoutId id="2147483721" r:id="rId13"/>
    <p:sldLayoutId id="2147483723" r:id="rId14"/>
    <p:sldLayoutId id="2147483722" r:id="rId15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2000" b="1" kern="1200">
          <a:solidFill>
            <a:schemeClr val="accent1"/>
          </a:solidFill>
          <a:latin typeface="Times New Roman"/>
          <a:ea typeface="+mj-ea"/>
          <a:cs typeface="Times New Roman"/>
        </a:defRPr>
      </a:lvl1pPr>
    </p:titleStyle>
    <p:bodyStyle>
      <a:lvl1pPr marL="256032" indent="-347472" algn="l" defTabSz="457200" rtl="0" eaLnBrk="1" latinLnBrk="0" hangingPunct="1">
        <a:spcBef>
          <a:spcPct val="20000"/>
        </a:spcBef>
        <a:buSzPct val="70000"/>
        <a:buFont typeface="Lucida Grande"/>
        <a:buChar char="▶"/>
        <a:defRPr sz="1800" kern="120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200" kern="120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000" kern="120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9.png"/><Relationship Id="rId4" Type="http://schemas.openxmlformats.org/officeDocument/2006/relationships/image" Target="../media/image1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Albumin Stewardship</a:t>
            </a:r>
            <a:br>
              <a:rPr lang="en-US"/>
            </a:b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178454"/>
            <a:ext cx="4681000" cy="63486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b="1"/>
              <a:t>Pharmacist Inservice</a:t>
            </a:r>
          </a:p>
          <a:p>
            <a:endParaRPr lang="en-US" b="1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20436CEF-7C0C-1958-CBF6-37EEFC51A6F8}"/>
              </a:ext>
            </a:extLst>
          </p:cNvPr>
          <p:cNvSpPr txBox="1">
            <a:spLocks/>
          </p:cNvSpPr>
          <p:nvPr/>
        </p:nvSpPr>
        <p:spPr>
          <a:xfrm>
            <a:off x="682978" y="4577799"/>
            <a:ext cx="4688055" cy="3596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lnSpc>
                <a:spcPts val="2700"/>
              </a:lnSpc>
              <a:spcBef>
                <a:spcPct val="20000"/>
              </a:spcBef>
              <a:buSzPct val="70000"/>
              <a:buFont typeface="Lucida Grande"/>
              <a:buNone/>
              <a:defRPr sz="23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/>
              <a:t>Lance Cho, PharmD, BCPS, BCCCP</a:t>
            </a:r>
          </a:p>
          <a:p>
            <a:endParaRPr lang="en-US" b="1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457200" y="1536192"/>
            <a:ext cx="8229600" cy="468826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55905" indent="-347345"/>
            <a:r>
              <a:rPr lang="en-US" sz="2400"/>
              <a:t>Review albumin mechanism of action</a:t>
            </a:r>
          </a:p>
          <a:p>
            <a:pPr marL="255905" indent="-347345"/>
            <a:endParaRPr lang="en-US" sz="2400"/>
          </a:p>
          <a:p>
            <a:pPr marL="255905" indent="-347345"/>
            <a:r>
              <a:rPr lang="en-US" sz="2400"/>
              <a:t>Discuss indications for albumin </a:t>
            </a:r>
          </a:p>
          <a:p>
            <a:pPr marL="255905" indent="-347345"/>
            <a:endParaRPr lang="en-US" sz="2400"/>
          </a:p>
          <a:p>
            <a:pPr marL="255905" indent="-347345"/>
            <a:r>
              <a:rPr lang="en-US" sz="2400"/>
              <a:t>Identify contraindications and safety monitoring for albumin use</a:t>
            </a:r>
          </a:p>
          <a:p>
            <a:pPr marL="255905" indent="-347345"/>
            <a:endParaRPr lang="en-US" sz="2400"/>
          </a:p>
          <a:p>
            <a:pPr marL="255905" indent="-347345"/>
            <a:r>
              <a:rPr lang="en-US" sz="2400"/>
              <a:t>Analyze strategies for albumin stewardship </a:t>
            </a:r>
          </a:p>
          <a:p>
            <a:pPr marL="255905" indent="-347345"/>
            <a:endParaRPr lang="en-US" sz="2400"/>
          </a:p>
          <a:p>
            <a:pPr marL="0" indent="0">
              <a:buNone/>
            </a:pPr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700"/>
              <a:t>Overview of Albumin</a:t>
            </a:r>
            <a:endParaRPr lang="en-US" sz="280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291856"/>
            <a:ext cx="8229600" cy="452596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7345" indent="-347345"/>
            <a:r>
              <a:rPr lang="en-US"/>
              <a:t>Albumin is a protein found in human plasma that is primarily responsible for regulating blood oncotic pressure. </a:t>
            </a:r>
          </a:p>
          <a:p>
            <a:pPr marL="347345" indent="-347345"/>
            <a:endParaRPr lang="en-US"/>
          </a:p>
          <a:p>
            <a:pPr marL="347345" indent="-347345"/>
            <a:r>
              <a:rPr lang="en-US"/>
              <a:t>Exogenous albumin is a large molecular weight colloid used as a plasma volume expander</a:t>
            </a:r>
          </a:p>
          <a:p>
            <a:pPr marL="347345" indent="-347345"/>
            <a:endParaRPr lang="en-US"/>
          </a:p>
          <a:p>
            <a:pPr marL="347345" indent="-347345"/>
            <a:r>
              <a:rPr lang="en-US"/>
              <a:t>Albumin increases intravascular oncotic pressure and causes fluid to shift from the interstitial space into the intravascular space, increasing effective plasma volume</a:t>
            </a:r>
          </a:p>
          <a:p>
            <a:pPr marL="347345" indent="-347345"/>
            <a:endParaRPr lang="en-US"/>
          </a:p>
          <a:p>
            <a:pPr marL="347345" indent="-347345"/>
            <a:r>
              <a:rPr lang="en-US"/>
              <a:t>Albumin products are available in 5% and 25% concentrations with each formulation containing around 145 </a:t>
            </a:r>
            <a:r>
              <a:rPr lang="en-US" err="1"/>
              <a:t>mEq</a:t>
            </a:r>
            <a:r>
              <a:rPr lang="en-US"/>
              <a:t>/L of sodium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3669742" cy="365125"/>
          </a:xfrm>
        </p:spPr>
        <p:txBody>
          <a:bodyPr/>
          <a:lstStyle/>
          <a:p>
            <a:r>
              <a:rPr lang="en-US" sz="800"/>
              <a:t>Mount Sinai South Nassau / Albumin Stewardship / April 2024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3" name="Footer Placeholder 7">
            <a:extLst>
              <a:ext uri="{FF2B5EF4-FFF2-40B4-BE49-F238E27FC236}">
                <a16:creationId xmlns:a16="http://schemas.microsoft.com/office/drawing/2014/main" id="{57EF04B2-96E9-6B0B-C465-48585A0640C1}"/>
              </a:ext>
            </a:extLst>
          </p:cNvPr>
          <p:cNvSpPr txBox="1">
            <a:spLocks/>
          </p:cNvSpPr>
          <p:nvPr/>
        </p:nvSpPr>
        <p:spPr>
          <a:xfrm>
            <a:off x="6152411" y="5994738"/>
            <a:ext cx="24420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82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err="1">
                <a:solidFill>
                  <a:srgbClr val="000000"/>
                </a:solidFill>
              </a:rPr>
              <a:t>Raofinia</a:t>
            </a:r>
            <a:r>
              <a:rPr lang="en-US" sz="800">
                <a:solidFill>
                  <a:srgbClr val="000000"/>
                </a:solidFill>
              </a:rPr>
              <a:t> R et al. </a:t>
            </a:r>
            <a:r>
              <a:rPr lang="en-US" sz="800" i="1">
                <a:solidFill>
                  <a:srgbClr val="000000"/>
                </a:solidFill>
              </a:rPr>
              <a:t>Adv Pharm Bull. </a:t>
            </a:r>
            <a:r>
              <a:rPr lang="en-US" sz="800">
                <a:solidFill>
                  <a:srgbClr val="000000"/>
                </a:solidFill>
              </a:rPr>
              <a:t>2016 Dec</a:t>
            </a:r>
            <a:endParaRPr lang="en-US" sz="800" i="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53920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700"/>
              <a:t>Crystalloid vs Colloid Distribution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223413"/>
            <a:ext cx="8215912" cy="5128262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pPr marL="347345" indent="-347345"/>
            <a:r>
              <a:rPr lang="en-US"/>
              <a:t>Albumin is more effective at plasma volume expansion compared to isotonic crystalloids such as 0.9% sodium chloride</a:t>
            </a:r>
          </a:p>
          <a:p>
            <a:pPr marL="347345" indent="-347345"/>
            <a:r>
              <a:rPr lang="en-US"/>
              <a:t>This is due to the distribution of colloids primarily into the intravascular space</a:t>
            </a:r>
          </a:p>
          <a:p>
            <a:pPr marL="347345" indent="-347345"/>
            <a:endParaRPr lang="en-US"/>
          </a:p>
          <a:p>
            <a:pPr marL="347345" indent="-347345"/>
            <a:endParaRPr lang="en-US"/>
          </a:p>
          <a:p>
            <a:pPr marL="347345" indent="-347345"/>
            <a:endParaRPr lang="en-US"/>
          </a:p>
          <a:p>
            <a:pPr marL="347345" indent="-347345"/>
            <a:endParaRPr lang="en-US"/>
          </a:p>
          <a:p>
            <a:pPr marL="347345" indent="-347345"/>
            <a:endParaRPr lang="en-US"/>
          </a:p>
          <a:p>
            <a:pPr marL="347345" indent="-347345"/>
            <a:endParaRPr lang="en-US"/>
          </a:p>
          <a:p>
            <a:pPr marL="347345" indent="-347345"/>
            <a:endParaRPr lang="en-US"/>
          </a:p>
          <a:p>
            <a:pPr marL="347345" indent="-347345"/>
            <a:r>
              <a:rPr lang="en-US"/>
              <a:t>5% albumin is considered osmotically equivalent to plasma</a:t>
            </a:r>
          </a:p>
          <a:p>
            <a:pPr lvl="1">
              <a:buFont typeface="Courier New"/>
              <a:buChar char="o"/>
            </a:pPr>
            <a:r>
              <a:rPr lang="en-US"/>
              <a:t> 250 ml of 5% albumin will provide an effective plasma volume of 250 ml</a:t>
            </a:r>
          </a:p>
          <a:p>
            <a:pPr marL="347345" indent="-347345"/>
            <a:r>
              <a:rPr lang="en-US"/>
              <a:t>25% albumin is osmotically equivalent to 5 times its volume to plasma</a:t>
            </a:r>
          </a:p>
          <a:p>
            <a:pPr lvl="1">
              <a:lnSpc>
                <a:spcPts val="2300"/>
              </a:lnSpc>
              <a:buFont typeface="Courier New"/>
              <a:buChar char="o"/>
            </a:pPr>
            <a:r>
              <a:rPr lang="en-US"/>
              <a:t>50 ml of 25% albumin will provide an effective plasma volume of 250 ml due to fluid shifts from the interstitial (or "third") space into the intravascular space</a:t>
            </a:r>
          </a:p>
          <a:p>
            <a:pPr marL="347345" indent="-347345"/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3669742" cy="365125"/>
          </a:xfrm>
        </p:spPr>
        <p:txBody>
          <a:bodyPr/>
          <a:lstStyle/>
          <a:p>
            <a:r>
              <a:rPr lang="en-US" sz="800"/>
              <a:t>Mount Sinai South Nassau / Albumin Stewardship / April 2024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3" name="Picture 2" descr="A chart of body weight&#10;&#10;Description automatically generated">
            <a:extLst>
              <a:ext uri="{FF2B5EF4-FFF2-40B4-BE49-F238E27FC236}">
                <a16:creationId xmlns:a16="http://schemas.microsoft.com/office/drawing/2014/main" id="{3D91E3C7-4BC3-73F5-8E82-BF689A73C5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1816" y="2241263"/>
            <a:ext cx="3022600" cy="2271756"/>
          </a:xfrm>
          <a:prstGeom prst="rect">
            <a:avLst/>
          </a:prstGeom>
        </p:spPr>
      </p:pic>
      <p:sp>
        <p:nvSpPr>
          <p:cNvPr id="9" name="Footer Placeholder 7">
            <a:extLst>
              <a:ext uri="{FF2B5EF4-FFF2-40B4-BE49-F238E27FC236}">
                <a16:creationId xmlns:a16="http://schemas.microsoft.com/office/drawing/2014/main" id="{31997A51-CA97-1611-D03C-A2A01AD1426C}"/>
              </a:ext>
            </a:extLst>
          </p:cNvPr>
          <p:cNvSpPr txBox="1">
            <a:spLocks/>
          </p:cNvSpPr>
          <p:nvPr/>
        </p:nvSpPr>
        <p:spPr>
          <a:xfrm>
            <a:off x="6551746" y="6177575"/>
            <a:ext cx="1909144" cy="3511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82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>
                <a:solidFill>
                  <a:srgbClr val="000000"/>
                </a:solidFill>
              </a:rPr>
              <a:t>Powell-Tuck J et al. </a:t>
            </a:r>
            <a:r>
              <a:rPr lang="en-US" sz="800" i="1">
                <a:solidFill>
                  <a:srgbClr val="000000"/>
                </a:solidFill>
              </a:rPr>
              <a:t>NHS. </a:t>
            </a:r>
            <a:r>
              <a:rPr lang="en-US" sz="800">
                <a:solidFill>
                  <a:srgbClr val="000000"/>
                </a:solidFill>
              </a:rPr>
              <a:t>2011 Mar</a:t>
            </a:r>
          </a:p>
        </p:txBody>
      </p:sp>
    </p:spTree>
    <p:extLst>
      <p:ext uri="{BB962C8B-B14F-4D97-AF65-F5344CB8AC3E}">
        <p14:creationId xmlns:p14="http://schemas.microsoft.com/office/powerpoint/2010/main" val="25633178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700"/>
              <a:t>Albumin Dosing – Grams vs Units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291856"/>
            <a:ext cx="8229600" cy="452596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7345" indent="-347345"/>
            <a:r>
              <a:rPr lang="en-US"/>
              <a:t>Depending on indication albumin doses will be expressed in either </a:t>
            </a:r>
            <a:r>
              <a:rPr lang="en-US" b="1"/>
              <a:t>units or grams</a:t>
            </a:r>
            <a:endParaRPr lang="en-US"/>
          </a:p>
          <a:p>
            <a:pPr marL="347345" indent="-347345"/>
            <a:endParaRPr lang="en-US" b="1"/>
          </a:p>
          <a:p>
            <a:pPr marL="347345" indent="-347345"/>
            <a:r>
              <a:rPr lang="en-US" b="1" u="sng"/>
              <a:t>Regardless of the concentration (5% vs 25%) 1 unit = 12.5 grams </a:t>
            </a:r>
            <a:endParaRPr lang="en-US" u="sng"/>
          </a:p>
          <a:p>
            <a:pPr marL="347345" indent="-347345"/>
            <a:endParaRPr lang="en-US" b="1" u="sng"/>
          </a:p>
          <a:p>
            <a:pPr marL="347345" indent="-347345"/>
            <a:r>
              <a:rPr lang="en-US"/>
              <a:t>Round weight-based doses up to the nearest unit </a:t>
            </a:r>
          </a:p>
          <a:p>
            <a:pPr marL="0" indent="0">
              <a:buNone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3669742" cy="365125"/>
          </a:xfrm>
        </p:spPr>
        <p:txBody>
          <a:bodyPr/>
          <a:lstStyle/>
          <a:p>
            <a:r>
              <a:rPr lang="en-US" sz="800"/>
              <a:t>Mount Sinai South Nassau / Albumin Stewardship / April 2024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5394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700"/>
              <a:t>Albumin Indications</a:t>
            </a:r>
            <a:endParaRPr lang="en-US" sz="280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3669742" cy="365125"/>
          </a:xfrm>
        </p:spPr>
        <p:txBody>
          <a:bodyPr/>
          <a:lstStyle/>
          <a:p>
            <a:r>
              <a:rPr lang="en-US" sz="800"/>
              <a:t>Mount Sinai South Nassau / Albumin Stewardship / April 2024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6</a:t>
            </a:fld>
            <a:endParaRPr lang="en-US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3BC0456E-5A91-345F-419D-160402D11D1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41138545"/>
              </p:ext>
            </p:extLst>
          </p:nvPr>
        </p:nvGraphicFramePr>
        <p:xfrm>
          <a:off x="945146" y="1278636"/>
          <a:ext cx="7268591" cy="50669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047907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700"/>
              <a:t>Paracentesis (Approved Indication)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291856"/>
            <a:ext cx="8229600" cy="452596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7345" indent="-347345"/>
            <a:r>
              <a:rPr lang="en-US" dirty="0"/>
              <a:t>Paracentesis is a procedure performed typically for patients with liver disease in which ascitic fluid is drained from the peritoneal cavity</a:t>
            </a:r>
          </a:p>
          <a:p>
            <a:pPr marL="0" indent="0">
              <a:buNone/>
            </a:pPr>
            <a:endParaRPr lang="en-US" dirty="0"/>
          </a:p>
          <a:p>
            <a:pPr marL="347345" indent="-347345"/>
            <a:r>
              <a:rPr lang="en-US" dirty="0"/>
              <a:t>Diagnostic vs Therapeutic Paracentesis</a:t>
            </a:r>
          </a:p>
          <a:p>
            <a:pPr lvl="1">
              <a:lnSpc>
                <a:spcPts val="2300"/>
              </a:lnSpc>
              <a:buFont typeface="Courier New"/>
              <a:buChar char="o"/>
            </a:pPr>
            <a:r>
              <a:rPr lang="en-US" dirty="0"/>
              <a:t>Diagnostic paracenteses typically involve smaller volumes of ascitic fluid removal. This fluid is removed and used to test for bacterial peritonitis. </a:t>
            </a:r>
          </a:p>
          <a:p>
            <a:pPr lvl="1">
              <a:lnSpc>
                <a:spcPts val="2300"/>
              </a:lnSpc>
              <a:buFont typeface="Courier New"/>
              <a:buChar char="o"/>
            </a:pPr>
            <a:r>
              <a:rPr lang="en-US" dirty="0"/>
              <a:t>Therapeutic paracentesis involve large volumes of removal for patients with tense ascites leading to abdominal discomfort, respiratory distress or patients with diuretic-refractory ascites</a:t>
            </a:r>
          </a:p>
          <a:p>
            <a:pPr lvl="1">
              <a:buFont typeface="Courier New"/>
              <a:buChar char="o"/>
            </a:pPr>
            <a:endParaRPr lang="en-US" dirty="0"/>
          </a:p>
          <a:p>
            <a:pPr marL="347345" indent="-347345">
              <a:lnSpc>
                <a:spcPct val="100000"/>
              </a:lnSpc>
            </a:pPr>
            <a:r>
              <a:rPr lang="en-US" b="1" dirty="0"/>
              <a:t>Diagnostic paracenteses do not typically require albumin therapy</a:t>
            </a:r>
          </a:p>
          <a:p>
            <a:pPr marL="347345" indent="-347345">
              <a:lnSpc>
                <a:spcPct val="100000"/>
              </a:lnSpc>
            </a:pPr>
            <a:endParaRPr lang="en-US" b="1" dirty="0"/>
          </a:p>
          <a:p>
            <a:pPr marL="347345" indent="-347345">
              <a:lnSpc>
                <a:spcPct val="100000"/>
              </a:lnSpc>
            </a:pPr>
            <a:r>
              <a:rPr lang="en-US" dirty="0"/>
              <a:t>Albumin is used for patients with large-volume paracentesis to prevent acute kidney injury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3669742" cy="365125"/>
          </a:xfrm>
        </p:spPr>
        <p:txBody>
          <a:bodyPr/>
          <a:lstStyle/>
          <a:p>
            <a:r>
              <a:rPr lang="en-US" sz="800"/>
              <a:t>Mount Sinai South Nassau / Albumin Stewardship / April 2024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6954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700"/>
              <a:t>Paracentesis (Approved Indication) Cont.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44211" y="1058061"/>
            <a:ext cx="8229600" cy="452596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/>
            <a:r>
              <a:rPr lang="en-US"/>
              <a:t>"Large-volume" paracentesis (LVP) is defined as the removal of  </a:t>
            </a:r>
            <a:r>
              <a:rPr lang="en-US" u="sng"/>
              <a:t>&gt;</a:t>
            </a:r>
            <a:r>
              <a:rPr lang="en-US"/>
              <a:t> 4L of ascitic fluid during paracentesis</a:t>
            </a:r>
          </a:p>
          <a:p>
            <a:pPr lvl="1">
              <a:lnSpc>
                <a:spcPts val="2300"/>
              </a:lnSpc>
              <a:buFont typeface="Courier New"/>
              <a:buChar char="o"/>
            </a:pPr>
            <a:r>
              <a:rPr lang="en-US"/>
              <a:t>LVP is an indication for albumin replacement</a:t>
            </a:r>
          </a:p>
          <a:p>
            <a:pPr marL="347345" indent="-347345"/>
            <a:r>
              <a:rPr lang="en-US"/>
              <a:t>In some cases where less than 4L of fluid is removed, albumin may still be indicated</a:t>
            </a:r>
          </a:p>
          <a:p>
            <a:pPr marL="347345" indent="-347345"/>
            <a:r>
              <a:rPr lang="en-US"/>
              <a:t>Patients with acute kidney injury or chronic kidney disease with a serum creatinine (</a:t>
            </a:r>
            <a:r>
              <a:rPr lang="en-US" err="1"/>
              <a:t>SCr</a:t>
            </a:r>
            <a:r>
              <a:rPr lang="en-US"/>
              <a:t>) of </a:t>
            </a:r>
            <a:r>
              <a:rPr lang="en-US" u="sng"/>
              <a:t>&gt;</a:t>
            </a:r>
            <a:r>
              <a:rPr lang="en-US"/>
              <a:t> 1.5 mg/dL should receive albumin replacement after paracentesis, </a:t>
            </a:r>
            <a:r>
              <a:rPr lang="en-US" b="1"/>
              <a:t>even if the volume removed is &lt; 4L</a:t>
            </a:r>
          </a:p>
          <a:p>
            <a:pPr lvl="1">
              <a:lnSpc>
                <a:spcPts val="2300"/>
              </a:lnSpc>
              <a:buFont typeface="Courier New"/>
              <a:buChar char="o"/>
            </a:pPr>
            <a:r>
              <a:rPr lang="en-US"/>
              <a:t>Albumin may also be considered in patients with hyponatremia or those who are hemodynamically unstable even if the volume removed is &lt; 4L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3669742" cy="365125"/>
          </a:xfrm>
        </p:spPr>
        <p:txBody>
          <a:bodyPr/>
          <a:lstStyle/>
          <a:p>
            <a:r>
              <a:rPr lang="en-US" sz="800"/>
              <a:t>Mount Sinai South Nassau / Albumin Stewardship / April 2024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015FC14-7803-CF40-D0AF-E10AE11CDC82}"/>
              </a:ext>
            </a:extLst>
          </p:cNvPr>
          <p:cNvSpPr/>
          <p:nvPr/>
        </p:nvSpPr>
        <p:spPr>
          <a:xfrm>
            <a:off x="721087" y="4443825"/>
            <a:ext cx="7722052" cy="1543024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800" b="1">
                <a:latin typeface="Arial"/>
                <a:cs typeface="Times New Roman"/>
              </a:rPr>
              <a:t>Paracentesis Albumin Dosing</a:t>
            </a:r>
          </a:p>
          <a:p>
            <a:pPr algn="ctr"/>
            <a:r>
              <a:rPr lang="en-US" sz="2800">
                <a:latin typeface="Arial"/>
                <a:cs typeface="Times New Roman"/>
              </a:rPr>
              <a:t>25% Albumin 6-8g/L of ascitic fluid removed</a:t>
            </a:r>
          </a:p>
          <a:p>
            <a:pPr algn="ctr"/>
            <a:r>
              <a:rPr lang="en-US" sz="2000" i="1">
                <a:latin typeface="Arial"/>
                <a:cs typeface="Times New Roman"/>
              </a:rPr>
              <a:t>*If over 5L removed, maximum dose 50g (4 units)</a:t>
            </a:r>
          </a:p>
        </p:txBody>
      </p:sp>
      <p:sp>
        <p:nvSpPr>
          <p:cNvPr id="9" name="Footer Placeholder 7">
            <a:extLst>
              <a:ext uri="{FF2B5EF4-FFF2-40B4-BE49-F238E27FC236}">
                <a16:creationId xmlns:a16="http://schemas.microsoft.com/office/drawing/2014/main" id="{77DE4DCF-736C-AD75-D447-C76ED5AA2740}"/>
              </a:ext>
            </a:extLst>
          </p:cNvPr>
          <p:cNvSpPr txBox="1">
            <a:spLocks/>
          </p:cNvSpPr>
          <p:nvPr/>
        </p:nvSpPr>
        <p:spPr>
          <a:xfrm>
            <a:off x="6152411" y="5994738"/>
            <a:ext cx="24420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82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>
                <a:solidFill>
                  <a:srgbClr val="000000"/>
                </a:solidFill>
              </a:rPr>
              <a:t>Biggins SW et al. </a:t>
            </a:r>
            <a:r>
              <a:rPr lang="en-US" sz="800" i="1">
                <a:solidFill>
                  <a:srgbClr val="000000"/>
                </a:solidFill>
              </a:rPr>
              <a:t>Hepatology. </a:t>
            </a:r>
            <a:r>
              <a:rPr lang="en-US" sz="800">
                <a:solidFill>
                  <a:srgbClr val="000000"/>
                </a:solidFill>
              </a:rPr>
              <a:t>2021 Aug</a:t>
            </a:r>
            <a:endParaRPr lang="en-US" sz="800" i="1">
              <a:solidFill>
                <a:srgbClr val="000000"/>
              </a:solidFill>
            </a:endParaRPr>
          </a:p>
          <a:p>
            <a:r>
              <a:rPr lang="en-US" sz="800">
                <a:solidFill>
                  <a:srgbClr val="000000"/>
                </a:solidFill>
              </a:rPr>
              <a:t>Bernardi M et al. </a:t>
            </a:r>
            <a:r>
              <a:rPr lang="en-US" sz="800" i="1">
                <a:solidFill>
                  <a:srgbClr val="000000"/>
                </a:solidFill>
              </a:rPr>
              <a:t>Gut</a:t>
            </a:r>
            <a:r>
              <a:rPr lang="en-US" sz="800">
                <a:solidFill>
                  <a:srgbClr val="000000"/>
                </a:solidFill>
              </a:rPr>
              <a:t>. 2020 Jun</a:t>
            </a:r>
          </a:p>
        </p:txBody>
      </p:sp>
    </p:spTree>
    <p:extLst>
      <p:ext uri="{BB962C8B-B14F-4D97-AF65-F5344CB8AC3E}">
        <p14:creationId xmlns:p14="http://schemas.microsoft.com/office/powerpoint/2010/main" val="28841900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700"/>
              <a:t>Verification Tips: Albumin for Paracentesis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291856"/>
            <a:ext cx="8229600" cy="452596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/>
            <a:r>
              <a:rPr lang="en-US" b="1">
                <a:solidFill>
                  <a:srgbClr val="FF0000"/>
                </a:solidFill>
              </a:rPr>
              <a:t>Confirm that "Other" selection is not being used</a:t>
            </a:r>
            <a:endParaRPr lang="en-US" b="1">
              <a:solidFill>
                <a:srgbClr val="595959"/>
              </a:solidFill>
            </a:endParaRPr>
          </a:p>
          <a:p>
            <a:pPr marL="285750" indent="-285750"/>
            <a:endParaRPr lang="en-US">
              <a:solidFill>
                <a:srgbClr val="FF0000"/>
              </a:solidFill>
            </a:endParaRPr>
          </a:p>
          <a:p>
            <a:pPr marL="285750" indent="-285750"/>
            <a:r>
              <a:rPr lang="en-US">
                <a:solidFill>
                  <a:srgbClr val="595959"/>
                </a:solidFill>
              </a:rPr>
              <a:t>Check</a:t>
            </a:r>
            <a:r>
              <a:rPr lang="en-US"/>
              <a:t> how much fluid was removed by clicking on the documents tab and looking for a procedure note or calling the provider or nurse to confirm</a:t>
            </a:r>
          </a:p>
          <a:p>
            <a:pPr marL="285750" indent="-285750"/>
            <a:endParaRPr lang="en-US"/>
          </a:p>
          <a:p>
            <a:pPr marL="285750" indent="-285750"/>
            <a:r>
              <a:rPr lang="en-US"/>
              <a:t>If the amount of fluid removed was </a:t>
            </a:r>
            <a:r>
              <a:rPr lang="en-US" b="1"/>
              <a:t>less than 4L</a:t>
            </a:r>
            <a:r>
              <a:rPr lang="en-US"/>
              <a:t>, check the patient's chemistry to confirm if the patient meets any of the following criteria:</a:t>
            </a:r>
          </a:p>
          <a:p>
            <a:pPr marL="681355" lvl="1">
              <a:lnSpc>
                <a:spcPts val="2300"/>
              </a:lnSpc>
              <a:buFont typeface="Courier New"/>
              <a:buChar char="o"/>
            </a:pPr>
            <a:r>
              <a:rPr lang="en-US"/>
              <a:t>Serum sodium &lt; 130 </a:t>
            </a:r>
            <a:r>
              <a:rPr lang="en-US" err="1"/>
              <a:t>mEq</a:t>
            </a:r>
            <a:r>
              <a:rPr lang="en-US"/>
              <a:t>/L</a:t>
            </a:r>
          </a:p>
          <a:p>
            <a:pPr marL="681355" lvl="1">
              <a:lnSpc>
                <a:spcPts val="2300"/>
              </a:lnSpc>
              <a:buFont typeface="Courier New"/>
              <a:buChar char="o"/>
            </a:pPr>
            <a:r>
              <a:rPr lang="en-US"/>
              <a:t>Systolic blood pressure &lt; 90 mmHg or on vasopressors</a:t>
            </a:r>
          </a:p>
          <a:p>
            <a:pPr marL="681355" lvl="1">
              <a:lnSpc>
                <a:spcPts val="2300"/>
              </a:lnSpc>
              <a:buFont typeface="Courier New"/>
              <a:buChar char="o"/>
            </a:pPr>
            <a:r>
              <a:rPr lang="en-US" err="1"/>
              <a:t>SCr</a:t>
            </a:r>
            <a:r>
              <a:rPr lang="en-US"/>
              <a:t> </a:t>
            </a:r>
            <a:r>
              <a:rPr lang="en-US" u="sng"/>
              <a:t>&gt;</a:t>
            </a:r>
            <a:r>
              <a:rPr lang="en-US"/>
              <a:t> 1.5 mg/dL</a:t>
            </a:r>
          </a:p>
          <a:p>
            <a:pPr marL="285750" indent="-285750"/>
            <a:endParaRPr lang="en-US"/>
          </a:p>
          <a:p>
            <a:pPr marL="285750" indent="-285750"/>
            <a:r>
              <a:rPr lang="en-US"/>
              <a:t>Check that the dose of albumin is within range: 6-8 g per liter of fluid removed   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3669742" cy="365125"/>
          </a:xfrm>
        </p:spPr>
        <p:txBody>
          <a:bodyPr/>
          <a:lstStyle/>
          <a:p>
            <a:r>
              <a:rPr lang="en-US" sz="800"/>
              <a:t>Mount Sinai South Nassau / Albumin Stewardship / April 2024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0327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700"/>
              <a:t>Hepatorenal Syndrome (Approved Indication)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291856"/>
            <a:ext cx="8229600" cy="452596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7345" indent="-347345"/>
            <a:r>
              <a:rPr lang="en-US"/>
              <a:t>Hepatorenal syndrome (HRS) refers to acute kidney injury in the setting of end stage liver disease</a:t>
            </a:r>
          </a:p>
          <a:p>
            <a:pPr marL="347345" indent="-347345"/>
            <a:r>
              <a:rPr lang="en-US"/>
              <a:t>There are two types of HRS: HRS-AKI and HRS-CKD</a:t>
            </a:r>
          </a:p>
          <a:p>
            <a:pPr marL="347345" indent="-347345"/>
            <a:r>
              <a:rPr lang="en-US"/>
              <a:t>HRS is a diagnosis of exclusion, which requires a trial of volume expansion with albumin to rule out pre-renal injury</a:t>
            </a:r>
          </a:p>
          <a:p>
            <a:pPr marL="0" indent="0">
              <a:buNone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3669742" cy="365125"/>
          </a:xfrm>
        </p:spPr>
        <p:txBody>
          <a:bodyPr/>
          <a:lstStyle/>
          <a:p>
            <a:r>
              <a:rPr lang="en-US" sz="800"/>
              <a:t>Mount Sinai South Nassau / Albumin Stewardship / April 2024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10</a:t>
            </a:fld>
            <a:endParaRPr lang="en-US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A98910A2-A8DB-AD4C-6D1D-1CB8702109D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43421456"/>
              </p:ext>
            </p:extLst>
          </p:nvPr>
        </p:nvGraphicFramePr>
        <p:xfrm>
          <a:off x="454981" y="3120501"/>
          <a:ext cx="8234038" cy="22926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2" name="Footer Placeholder 7">
            <a:extLst>
              <a:ext uri="{FF2B5EF4-FFF2-40B4-BE49-F238E27FC236}">
                <a16:creationId xmlns:a16="http://schemas.microsoft.com/office/drawing/2014/main" id="{7C172597-F50F-12B4-99B2-34D318F2C9FE}"/>
              </a:ext>
            </a:extLst>
          </p:cNvPr>
          <p:cNvSpPr txBox="1">
            <a:spLocks/>
          </p:cNvSpPr>
          <p:nvPr/>
        </p:nvSpPr>
        <p:spPr>
          <a:xfrm>
            <a:off x="5983078" y="5985330"/>
            <a:ext cx="2705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82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>
                <a:solidFill>
                  <a:srgbClr val="000000"/>
                </a:solidFill>
              </a:rPr>
              <a:t>Flamm SL et al. </a:t>
            </a:r>
            <a:r>
              <a:rPr lang="en-US" sz="800" i="1">
                <a:solidFill>
                  <a:srgbClr val="000000"/>
                </a:solidFill>
              </a:rPr>
              <a:t>Clin Gastroenterol Hepatol</a:t>
            </a:r>
            <a:r>
              <a:rPr lang="en-US" sz="800">
                <a:solidFill>
                  <a:srgbClr val="000000"/>
                </a:solidFill>
              </a:rPr>
              <a:t>. 2022 Dec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564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700"/>
              <a:t>Hepatorenal Syndrome (Approved Indication)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065315"/>
            <a:ext cx="8229600" cy="452596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7345" indent="-347345"/>
            <a:r>
              <a:rPr lang="en-US"/>
              <a:t>One of the diagnostic criteria for HRS is a lack of response to diuretic discontinuation and volume expansion challenge with albumin</a:t>
            </a:r>
          </a:p>
          <a:p>
            <a:pPr marL="347345" indent="-347345"/>
            <a:r>
              <a:rPr lang="en-US"/>
              <a:t>Patients who fail to respond to albumin challenge should receive an additional 72 hours or more of albumin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3669742" cy="365125"/>
          </a:xfrm>
        </p:spPr>
        <p:txBody>
          <a:bodyPr/>
          <a:lstStyle/>
          <a:p>
            <a:r>
              <a:rPr lang="en-US" sz="800"/>
              <a:t>Mount Sinai South Nassau / Albumin Stewardship / April 2024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BA1416E-3FED-2592-8946-A554C6ACEF1D}"/>
              </a:ext>
            </a:extLst>
          </p:cNvPr>
          <p:cNvSpPr/>
          <p:nvPr/>
        </p:nvSpPr>
        <p:spPr>
          <a:xfrm>
            <a:off x="452851" y="4441393"/>
            <a:ext cx="8217539" cy="1712133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800" b="1">
                <a:latin typeface="Arial"/>
                <a:cs typeface="Times New Roman"/>
              </a:rPr>
              <a:t>Hepatorenal Syndrome </a:t>
            </a:r>
            <a:r>
              <a:rPr lang="en-US" sz="2800" b="1">
                <a:solidFill>
                  <a:srgbClr val="FF0000"/>
                </a:solidFill>
                <a:latin typeface="Arial"/>
                <a:cs typeface="Times New Roman"/>
              </a:rPr>
              <a:t>(Treatment)</a:t>
            </a:r>
            <a:r>
              <a:rPr lang="en-US" sz="2800" b="1">
                <a:latin typeface="Arial"/>
                <a:cs typeface="Times New Roman"/>
              </a:rPr>
              <a:t> Dosing</a:t>
            </a:r>
          </a:p>
          <a:p>
            <a:pPr algn="ctr"/>
            <a:r>
              <a:rPr lang="en-US" sz="2800">
                <a:latin typeface="Arial"/>
                <a:cs typeface="Times New Roman"/>
              </a:rPr>
              <a:t>25% Albumin 25-50g/day for 3 days or longer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EE3EDA8-E99A-194F-71E4-51FB3210284A}"/>
              </a:ext>
            </a:extLst>
          </p:cNvPr>
          <p:cNvSpPr/>
          <p:nvPr/>
        </p:nvSpPr>
        <p:spPr>
          <a:xfrm>
            <a:off x="462185" y="2478668"/>
            <a:ext cx="8217539" cy="1712133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800" b="1">
                <a:latin typeface="Arial"/>
                <a:cs typeface="Times New Roman"/>
              </a:rPr>
              <a:t>Hepatorenal Syndrome </a:t>
            </a:r>
            <a:r>
              <a:rPr lang="en-US" sz="2800" b="1">
                <a:solidFill>
                  <a:srgbClr val="FF0000"/>
                </a:solidFill>
                <a:latin typeface="Arial"/>
                <a:cs typeface="Times New Roman"/>
              </a:rPr>
              <a:t>(Diagnosis)</a:t>
            </a:r>
            <a:r>
              <a:rPr lang="en-US" sz="2800" b="1">
                <a:latin typeface="Arial"/>
                <a:cs typeface="Times New Roman"/>
              </a:rPr>
              <a:t> Dosing</a:t>
            </a:r>
          </a:p>
          <a:p>
            <a:pPr algn="ctr"/>
            <a:r>
              <a:rPr lang="en-US" sz="2800">
                <a:latin typeface="Arial"/>
                <a:cs typeface="Times New Roman"/>
              </a:rPr>
              <a:t>Day 1: 1g/kg 25% Albumin (100g max)</a:t>
            </a:r>
            <a:br>
              <a:rPr lang="en-US" sz="2800">
                <a:latin typeface="Arial"/>
                <a:cs typeface="Times New Roman"/>
              </a:rPr>
            </a:br>
            <a:r>
              <a:rPr lang="en-US" sz="2800">
                <a:latin typeface="Arial"/>
                <a:cs typeface="Times New Roman"/>
              </a:rPr>
              <a:t>Day 2: 1g/kg 25% Albumin (100g max)</a:t>
            </a:r>
          </a:p>
        </p:txBody>
      </p:sp>
      <p:sp>
        <p:nvSpPr>
          <p:cNvPr id="9" name="Footer Placeholder 7">
            <a:extLst>
              <a:ext uri="{FF2B5EF4-FFF2-40B4-BE49-F238E27FC236}">
                <a16:creationId xmlns:a16="http://schemas.microsoft.com/office/drawing/2014/main" id="{DF53747F-B96B-14DC-706C-E908D6F6019B}"/>
              </a:ext>
            </a:extLst>
          </p:cNvPr>
          <p:cNvSpPr txBox="1">
            <a:spLocks/>
          </p:cNvSpPr>
          <p:nvPr/>
        </p:nvSpPr>
        <p:spPr>
          <a:xfrm>
            <a:off x="5979883" y="6173478"/>
            <a:ext cx="2705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82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>
                <a:solidFill>
                  <a:srgbClr val="000000"/>
                </a:solidFill>
              </a:rPr>
              <a:t>Flamm SL et al. </a:t>
            </a:r>
            <a:r>
              <a:rPr lang="en-US" sz="800" i="1">
                <a:solidFill>
                  <a:srgbClr val="000000"/>
                </a:solidFill>
              </a:rPr>
              <a:t>Clin Gastroenterol Hepatol</a:t>
            </a:r>
            <a:r>
              <a:rPr lang="en-US" sz="800">
                <a:solidFill>
                  <a:srgbClr val="000000"/>
                </a:solidFill>
              </a:rPr>
              <a:t>. 2022 Dec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9408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700"/>
              <a:t>Verification Tips Albumin for HRS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168288"/>
            <a:ext cx="8229600" cy="492755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/>
            <a:r>
              <a:rPr lang="en-US" b="1">
                <a:solidFill>
                  <a:srgbClr val="FF0000"/>
                </a:solidFill>
              </a:rPr>
              <a:t>Confirm that "Other" selection is not being used</a:t>
            </a:r>
            <a:endParaRPr lang="en-US" b="1">
              <a:solidFill>
                <a:srgbClr val="595959"/>
              </a:solidFill>
            </a:endParaRPr>
          </a:p>
          <a:p>
            <a:pPr marL="285750" indent="-285750"/>
            <a:endParaRPr lang="en-US">
              <a:solidFill>
                <a:srgbClr val="FF0000"/>
              </a:solidFill>
            </a:endParaRPr>
          </a:p>
          <a:p>
            <a:pPr marL="285750" indent="-285750"/>
            <a:r>
              <a:rPr lang="en-US">
                <a:solidFill>
                  <a:srgbClr val="595959"/>
                </a:solidFill>
              </a:rPr>
              <a:t>An easy way to confirm if hepatorenal syndrome is being suspected or treated is to look at the patients orders for other components of HRS treatment</a:t>
            </a:r>
            <a:endParaRPr lang="en-US" err="1"/>
          </a:p>
          <a:p>
            <a:pPr marL="681355" lvl="1">
              <a:buFont typeface="Courier New"/>
              <a:buChar char="o"/>
            </a:pPr>
            <a:r>
              <a:rPr lang="en-US"/>
              <a:t>These include midodrine, octreotide, norepinephrine, </a:t>
            </a:r>
            <a:r>
              <a:rPr lang="en-US" err="1"/>
              <a:t>terlipressin</a:t>
            </a:r>
            <a:endParaRPr lang="en-US"/>
          </a:p>
          <a:p>
            <a:pPr marL="285750" indent="-285750"/>
            <a:endParaRPr lang="en-US"/>
          </a:p>
          <a:p>
            <a:pPr marL="285750" indent="-285750"/>
            <a:r>
              <a:rPr lang="en-US"/>
              <a:t>Check if the patient has received albumin recently</a:t>
            </a:r>
          </a:p>
          <a:p>
            <a:pPr marL="285750" indent="-285750"/>
            <a:endParaRPr lang="en-US"/>
          </a:p>
          <a:p>
            <a:pPr marL="285750" indent="-285750"/>
            <a:r>
              <a:rPr lang="en-US"/>
              <a:t>Check that the dose of albumin does not exceed 100g (for the diagnosis of HRS) </a:t>
            </a:r>
          </a:p>
          <a:p>
            <a:pPr marL="285750" indent="-285750"/>
            <a:endParaRPr lang="en-US"/>
          </a:p>
          <a:p>
            <a:pPr marL="285750" indent="-285750"/>
            <a:r>
              <a:rPr lang="en-US"/>
              <a:t>If patient is receiving 1g/kg of albumin for diagnosis of HRS, confirm that all diuretic therapy has been suspended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3669742" cy="365125"/>
          </a:xfrm>
        </p:spPr>
        <p:txBody>
          <a:bodyPr/>
          <a:lstStyle/>
          <a:p>
            <a:r>
              <a:rPr lang="en-US" sz="800"/>
              <a:t>Mount Sinai South Nassau / Albumin Stewardship / April 2024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0743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700"/>
              <a:t>Intradialytic Hypotension (Approved Indication)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291856"/>
            <a:ext cx="8229600" cy="452596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7345" indent="-347345"/>
            <a:r>
              <a:rPr lang="en-US"/>
              <a:t>Intradialytic hypotension (IDH) is common in hospitalized patients with hypoalbuminemia receiving hemodialysis (HD)</a:t>
            </a:r>
          </a:p>
          <a:p>
            <a:pPr marL="0" indent="0">
              <a:buNone/>
            </a:pPr>
            <a:endParaRPr lang="en-US"/>
          </a:p>
          <a:p>
            <a:pPr marL="347345" indent="-347345"/>
            <a:r>
              <a:rPr lang="en-US"/>
              <a:t>There is limited evidence supporting the use of 2-4 units of 25% albumin to prevent IDH in hospitalized patients</a:t>
            </a:r>
          </a:p>
          <a:p>
            <a:pPr lvl="1">
              <a:buFont typeface="Courier New"/>
              <a:buChar char="o"/>
            </a:pPr>
            <a:endParaRPr lang="en-US"/>
          </a:p>
          <a:p>
            <a:pPr marL="347345" indent="-347345">
              <a:lnSpc>
                <a:spcPct val="100000"/>
              </a:lnSpc>
            </a:pPr>
            <a:r>
              <a:rPr lang="en-US"/>
              <a:t>Available data indicates that there is likely no benefit to albumin administration in preventing IDH in patients that do not have hypoalbuminemia</a:t>
            </a:r>
          </a:p>
          <a:p>
            <a:pPr marL="0" indent="0">
              <a:buNone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3669742" cy="365125"/>
          </a:xfrm>
        </p:spPr>
        <p:txBody>
          <a:bodyPr/>
          <a:lstStyle/>
          <a:p>
            <a:r>
              <a:rPr lang="en-US" sz="800"/>
              <a:t>Mount Sinai South Nassau / Albumin Stewardship / April 2024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39F77D1A-59CF-F804-BA12-4D766EF758CB}"/>
              </a:ext>
            </a:extLst>
          </p:cNvPr>
          <p:cNvSpPr/>
          <p:nvPr/>
        </p:nvSpPr>
        <p:spPr>
          <a:xfrm>
            <a:off x="452851" y="4441393"/>
            <a:ext cx="8217539" cy="1368641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800" b="1">
                <a:latin typeface="Arial"/>
                <a:cs typeface="Times New Roman"/>
              </a:rPr>
              <a:t>Intradialytic Hypotension</a:t>
            </a:r>
            <a:r>
              <a:rPr lang="en-US" sz="2800" b="1">
                <a:solidFill>
                  <a:srgbClr val="000000"/>
                </a:solidFill>
                <a:latin typeface="Arial"/>
                <a:cs typeface="Times New Roman"/>
              </a:rPr>
              <a:t> Prevention</a:t>
            </a:r>
            <a:r>
              <a:rPr lang="en-US" sz="2800" b="1">
                <a:latin typeface="Arial"/>
                <a:cs typeface="Times New Roman"/>
              </a:rPr>
              <a:t> Dosing</a:t>
            </a:r>
          </a:p>
          <a:p>
            <a:pPr algn="ctr"/>
            <a:r>
              <a:rPr lang="en-US" sz="2800">
                <a:latin typeface="Arial"/>
                <a:cs typeface="Times New Roman"/>
              </a:rPr>
              <a:t>25% Albumin 2 to 4 units (25 to 50g) Prior to HD</a:t>
            </a:r>
          </a:p>
        </p:txBody>
      </p:sp>
      <p:sp>
        <p:nvSpPr>
          <p:cNvPr id="4" name="Footer Placeholder 7">
            <a:extLst>
              <a:ext uri="{FF2B5EF4-FFF2-40B4-BE49-F238E27FC236}">
                <a16:creationId xmlns:a16="http://schemas.microsoft.com/office/drawing/2014/main" id="{2EE10457-584E-D893-D38E-213C2852A0B5}"/>
              </a:ext>
            </a:extLst>
          </p:cNvPr>
          <p:cNvSpPr txBox="1">
            <a:spLocks/>
          </p:cNvSpPr>
          <p:nvPr/>
        </p:nvSpPr>
        <p:spPr>
          <a:xfrm>
            <a:off x="6387596" y="5985330"/>
            <a:ext cx="19528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82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>
                <a:solidFill>
                  <a:srgbClr val="000000"/>
                </a:solidFill>
              </a:rPr>
              <a:t>Macedo E et al. </a:t>
            </a:r>
            <a:r>
              <a:rPr lang="en-US" sz="800" i="1">
                <a:solidFill>
                  <a:srgbClr val="000000"/>
                </a:solidFill>
              </a:rPr>
              <a:t>Crit Care</a:t>
            </a:r>
            <a:r>
              <a:rPr lang="en-US" sz="800">
                <a:solidFill>
                  <a:srgbClr val="000000"/>
                </a:solidFill>
              </a:rPr>
              <a:t>. 2021 Jan</a:t>
            </a:r>
          </a:p>
        </p:txBody>
      </p:sp>
    </p:spTree>
    <p:extLst>
      <p:ext uri="{BB962C8B-B14F-4D97-AF65-F5344CB8AC3E}">
        <p14:creationId xmlns:p14="http://schemas.microsoft.com/office/powerpoint/2010/main" val="3115286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700"/>
              <a:t>Verification Tips: Albumin for IDH 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291856"/>
            <a:ext cx="8229600" cy="452596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/>
            <a:r>
              <a:rPr lang="en-US" b="1">
                <a:solidFill>
                  <a:srgbClr val="FF0000"/>
                </a:solidFill>
              </a:rPr>
              <a:t>Confirm that "Other" selection is not being used</a:t>
            </a:r>
            <a:endParaRPr lang="en-US" b="1">
              <a:solidFill>
                <a:srgbClr val="595959"/>
              </a:solidFill>
            </a:endParaRPr>
          </a:p>
          <a:p>
            <a:pPr marL="285750" indent="-285750"/>
            <a:endParaRPr lang="en-US">
              <a:solidFill>
                <a:srgbClr val="FF0000"/>
              </a:solidFill>
            </a:endParaRPr>
          </a:p>
          <a:p>
            <a:pPr marL="285750" indent="-285750"/>
            <a:r>
              <a:rPr lang="en-US">
                <a:solidFill>
                  <a:srgbClr val="595959"/>
                </a:solidFill>
              </a:rPr>
              <a:t>Check</a:t>
            </a:r>
            <a:r>
              <a:rPr lang="en-US"/>
              <a:t> patient's serum albumin prior to verification</a:t>
            </a:r>
          </a:p>
          <a:p>
            <a:pPr marL="285750" indent="-285750"/>
            <a:endParaRPr lang="en-US"/>
          </a:p>
          <a:p>
            <a:pPr marL="285750" indent="-285750"/>
            <a:r>
              <a:rPr lang="en-US"/>
              <a:t>If albumin is within normal range (</a:t>
            </a:r>
            <a:r>
              <a:rPr lang="en-US" u="sng"/>
              <a:t>&gt;</a:t>
            </a:r>
            <a:r>
              <a:rPr lang="en-US"/>
              <a:t> 3.5 g/dL), this may warrant a conversation with the ordering provider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3669742" cy="365125"/>
          </a:xfrm>
        </p:spPr>
        <p:txBody>
          <a:bodyPr/>
          <a:lstStyle/>
          <a:p>
            <a:r>
              <a:rPr lang="en-US" sz="800"/>
              <a:t>Mount Sinai South Nassau / Albumin Stewardship / April 2024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7644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79532" y="436096"/>
            <a:ext cx="8596781" cy="625171"/>
          </a:xfrm>
        </p:spPr>
        <p:txBody>
          <a:bodyPr>
            <a:normAutofit/>
          </a:bodyPr>
          <a:lstStyle/>
          <a:p>
            <a:r>
              <a:rPr lang="en-US" sz="2700"/>
              <a:t>Spontaneous Bacterial Peritonitis (Approved Indication)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291856"/>
            <a:ext cx="8229600" cy="452596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7345" indent="-347345"/>
            <a:r>
              <a:rPr lang="en-US"/>
              <a:t>Spontaneous bacterial peritonitis (SBP) refers to an infection of ascitic fluid that occurs primarily in patients with cirrhosis</a:t>
            </a:r>
          </a:p>
          <a:p>
            <a:pPr marL="347345" indent="-347345"/>
            <a:endParaRPr lang="en-US"/>
          </a:p>
          <a:p>
            <a:pPr marL="347345" indent="-347345"/>
            <a:r>
              <a:rPr lang="en-US"/>
              <a:t>SBP is thought to occur due to bacterial translocation from the intestinal lumen into the peritoneal cavity</a:t>
            </a:r>
          </a:p>
          <a:p>
            <a:pPr marL="347345" indent="-347345"/>
            <a:endParaRPr lang="en-US"/>
          </a:p>
          <a:p>
            <a:pPr marL="347345" indent="-347345"/>
            <a:r>
              <a:rPr lang="en-US"/>
              <a:t>SBP is diagnosed by performing a paracentesis and obtaining a cell count from the ascitic fluid</a:t>
            </a:r>
          </a:p>
          <a:p>
            <a:pPr marL="347345" indent="-347345"/>
            <a:endParaRPr lang="en-US"/>
          </a:p>
          <a:p>
            <a:pPr marL="347345" indent="-347345"/>
            <a:r>
              <a:rPr lang="en-US"/>
              <a:t>Albumin administration has been associated with a decreased risk of renal impairment and decreased mortality in hospitalized patients with SBP</a:t>
            </a:r>
          </a:p>
          <a:p>
            <a:pPr marL="347345" indent="-347345">
              <a:lnSpc>
                <a:spcPct val="100000"/>
              </a:lnSpc>
            </a:pPr>
            <a:endParaRPr lang="en-US" b="1"/>
          </a:p>
          <a:p>
            <a:pPr marL="0" indent="0">
              <a:buNone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3669742" cy="365125"/>
          </a:xfrm>
        </p:spPr>
        <p:txBody>
          <a:bodyPr/>
          <a:lstStyle/>
          <a:p>
            <a:r>
              <a:rPr lang="en-US" sz="800"/>
              <a:t>Mount Sinai South Nassau / Albumin Stewardship / April 2024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9" name="Footer Placeholder 7">
            <a:extLst>
              <a:ext uri="{FF2B5EF4-FFF2-40B4-BE49-F238E27FC236}">
                <a16:creationId xmlns:a16="http://schemas.microsoft.com/office/drawing/2014/main" id="{BD66DAE3-4E48-37BF-75BB-C6FCEC26754E}"/>
              </a:ext>
            </a:extLst>
          </p:cNvPr>
          <p:cNvSpPr txBox="1">
            <a:spLocks/>
          </p:cNvSpPr>
          <p:nvPr/>
        </p:nvSpPr>
        <p:spPr>
          <a:xfrm>
            <a:off x="6556929" y="5985330"/>
            <a:ext cx="21222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82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>
                <a:solidFill>
                  <a:srgbClr val="000000"/>
                </a:solidFill>
              </a:rPr>
              <a:t>Biggins SW et al. </a:t>
            </a:r>
            <a:r>
              <a:rPr lang="en-US" sz="800" i="1">
                <a:solidFill>
                  <a:srgbClr val="000000"/>
                </a:solidFill>
              </a:rPr>
              <a:t>Hepatology. </a:t>
            </a:r>
            <a:r>
              <a:rPr lang="en-US" sz="800">
                <a:solidFill>
                  <a:srgbClr val="000000"/>
                </a:solidFill>
              </a:rPr>
              <a:t>2021 Aug</a:t>
            </a:r>
            <a:endParaRPr lang="en-US" sz="800" i="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32163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79532" y="436096"/>
            <a:ext cx="8596781" cy="625171"/>
          </a:xfrm>
        </p:spPr>
        <p:txBody>
          <a:bodyPr>
            <a:normAutofit/>
          </a:bodyPr>
          <a:lstStyle/>
          <a:p>
            <a:r>
              <a:rPr lang="en-US" sz="2700"/>
              <a:t>Spontaneous Bacterial Peritonitis (Approved Indication)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291856"/>
            <a:ext cx="8229600" cy="452596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7345" indent="-347345"/>
            <a:r>
              <a:rPr lang="en-US" dirty="0"/>
              <a:t>SBP is the presence of </a:t>
            </a:r>
            <a:r>
              <a:rPr lang="en-US" u="sng" dirty="0"/>
              <a:t>&gt;</a:t>
            </a:r>
            <a:r>
              <a:rPr lang="en-US" dirty="0"/>
              <a:t> 250 polymorphonuclear neutrophils (</a:t>
            </a:r>
            <a:r>
              <a:rPr lang="en-US" dirty="0" err="1"/>
              <a:t>PMN</a:t>
            </a:r>
            <a:r>
              <a:rPr lang="en-US" dirty="0"/>
              <a:t>) in the ascitic fluid</a:t>
            </a:r>
          </a:p>
          <a:p>
            <a:pPr marL="347345" indent="-347345"/>
            <a:endParaRPr lang="en-US" dirty="0"/>
          </a:p>
          <a:p>
            <a:pPr marL="347345" indent="-347345"/>
            <a:r>
              <a:rPr lang="en-US" dirty="0"/>
              <a:t>How to Calculate </a:t>
            </a:r>
            <a:r>
              <a:rPr lang="en-US" dirty="0" err="1"/>
              <a:t>PMN</a:t>
            </a:r>
            <a:r>
              <a:rPr lang="en-US" dirty="0"/>
              <a:t> Count of Ascitic Fluid:</a:t>
            </a:r>
          </a:p>
          <a:p>
            <a:pPr lvl="1">
              <a:lnSpc>
                <a:spcPts val="2300"/>
              </a:lnSpc>
              <a:buFont typeface="Courier New"/>
              <a:buChar char="o"/>
            </a:pPr>
            <a:r>
              <a:rPr lang="en-US" dirty="0"/>
              <a:t>Total WBC Count x %Neutrophils = </a:t>
            </a:r>
            <a:r>
              <a:rPr lang="en-US" dirty="0" err="1"/>
              <a:t>PMN</a:t>
            </a:r>
            <a:r>
              <a:rPr lang="en-US" dirty="0"/>
              <a:t> Count</a:t>
            </a:r>
          </a:p>
          <a:p>
            <a:pPr marL="347345" indent="-347345">
              <a:lnSpc>
                <a:spcPct val="100000"/>
              </a:lnSpc>
            </a:pPr>
            <a:endParaRPr lang="en-US" b="1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3669742" cy="365125"/>
          </a:xfrm>
        </p:spPr>
        <p:txBody>
          <a:bodyPr/>
          <a:lstStyle/>
          <a:p>
            <a:r>
              <a:rPr lang="en-US" sz="800"/>
              <a:t>Mount Sinai South Nassau / Albumin Stewardship / April 2024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BC46EAD-5C1F-7633-EC2B-7C4D5C085D1B}"/>
              </a:ext>
            </a:extLst>
          </p:cNvPr>
          <p:cNvSpPr/>
          <p:nvPr/>
        </p:nvSpPr>
        <p:spPr>
          <a:xfrm>
            <a:off x="452852" y="3557846"/>
            <a:ext cx="8217539" cy="163510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400" b="1">
                <a:latin typeface="Arial"/>
                <a:cs typeface="Times New Roman"/>
              </a:rPr>
              <a:t>Spontaneous Bacterial Peritonitis Dosing</a:t>
            </a:r>
          </a:p>
          <a:p>
            <a:pPr algn="ctr"/>
            <a:r>
              <a:rPr lang="en-US" sz="2400">
                <a:latin typeface="Arial"/>
                <a:cs typeface="Times New Roman"/>
              </a:rPr>
              <a:t>Day 1: 25% Albumin 1.5 g/kg (within 6 hours of diagnosis)</a:t>
            </a:r>
          </a:p>
          <a:p>
            <a:pPr algn="ctr"/>
            <a:r>
              <a:rPr lang="en-US" sz="2400">
                <a:latin typeface="Arial"/>
                <a:cs typeface="Times New Roman"/>
              </a:rPr>
              <a:t>Day 3: 25% Albumin 1 g/kg </a:t>
            </a:r>
          </a:p>
          <a:p>
            <a:pPr algn="ctr"/>
            <a:r>
              <a:rPr lang="en-US" sz="2000" i="1">
                <a:latin typeface="Arial"/>
                <a:cs typeface="Times New Roman"/>
              </a:rPr>
              <a:t>Maximum recommended dose (for either dose): 100g</a:t>
            </a:r>
          </a:p>
        </p:txBody>
      </p:sp>
      <p:sp>
        <p:nvSpPr>
          <p:cNvPr id="4" name="Footer Placeholder 7">
            <a:extLst>
              <a:ext uri="{FF2B5EF4-FFF2-40B4-BE49-F238E27FC236}">
                <a16:creationId xmlns:a16="http://schemas.microsoft.com/office/drawing/2014/main" id="{ECC0D90B-C41E-0D3F-5062-BA12844ECDFF}"/>
              </a:ext>
            </a:extLst>
          </p:cNvPr>
          <p:cNvSpPr txBox="1">
            <a:spLocks/>
          </p:cNvSpPr>
          <p:nvPr/>
        </p:nvSpPr>
        <p:spPr>
          <a:xfrm>
            <a:off x="6556929" y="5985330"/>
            <a:ext cx="20375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82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>
                <a:solidFill>
                  <a:srgbClr val="000000"/>
                </a:solidFill>
              </a:rPr>
              <a:t>Biggins SW et al. </a:t>
            </a:r>
            <a:r>
              <a:rPr lang="en-US" sz="800" i="1">
                <a:solidFill>
                  <a:srgbClr val="000000"/>
                </a:solidFill>
              </a:rPr>
              <a:t>Hepatology. </a:t>
            </a:r>
            <a:r>
              <a:rPr lang="en-US" sz="800">
                <a:solidFill>
                  <a:srgbClr val="000000"/>
                </a:solidFill>
              </a:rPr>
              <a:t>2021 Aug</a:t>
            </a:r>
            <a:endParaRPr lang="en-US" sz="800" i="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545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700"/>
              <a:t>Verification Tips: Albumin for SBP 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291856"/>
            <a:ext cx="8229600" cy="452596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/>
            <a:r>
              <a:rPr lang="en-US" b="1">
                <a:solidFill>
                  <a:srgbClr val="FF0000"/>
                </a:solidFill>
              </a:rPr>
              <a:t>Confirm that "Other" selection is not being used</a:t>
            </a:r>
            <a:endParaRPr lang="en-US" b="1">
              <a:solidFill>
                <a:srgbClr val="595959"/>
              </a:solidFill>
            </a:endParaRPr>
          </a:p>
          <a:p>
            <a:pPr marL="285750" indent="-285750"/>
            <a:endParaRPr lang="en-US">
              <a:solidFill>
                <a:srgbClr val="FF0000"/>
              </a:solidFill>
            </a:endParaRPr>
          </a:p>
          <a:p>
            <a:pPr marL="285750" indent="-285750"/>
            <a:r>
              <a:rPr lang="en-US">
                <a:solidFill>
                  <a:srgbClr val="595959"/>
                </a:solidFill>
              </a:rPr>
              <a:t>Check</a:t>
            </a:r>
            <a:r>
              <a:rPr lang="en-US"/>
              <a:t> results for ascitic fluid cell count and calculate PMN count</a:t>
            </a:r>
          </a:p>
          <a:p>
            <a:pPr marL="285750" indent="-285750"/>
            <a:endParaRPr lang="en-US"/>
          </a:p>
          <a:p>
            <a:pPr marL="285750" indent="-285750"/>
            <a:r>
              <a:rPr lang="en-US"/>
              <a:t>Confirm what day of treatment (</a:t>
            </a:r>
            <a:r>
              <a:rPr lang="en-US" err="1"/>
              <a:t>e.g</a:t>
            </a:r>
            <a:r>
              <a:rPr lang="en-US"/>
              <a:t> day 1 vs day 3)</a:t>
            </a:r>
          </a:p>
          <a:p>
            <a:pPr marL="285750" indent="-285750"/>
            <a:endParaRPr lang="en-US"/>
          </a:p>
          <a:p>
            <a:pPr marL="285750" indent="-285750"/>
            <a:r>
              <a:rPr lang="en-US"/>
              <a:t>Calculate weight-based dose based on day of therapy</a:t>
            </a:r>
          </a:p>
          <a:p>
            <a:pPr marL="285750" indent="-285750"/>
            <a:endParaRPr lang="en-US"/>
          </a:p>
          <a:p>
            <a:pPr marL="285750" indent="-285750"/>
            <a:r>
              <a:rPr lang="en-US"/>
              <a:t>Confirm patient is receiving appropriate antibiotics for SBP (</a:t>
            </a:r>
            <a:r>
              <a:rPr lang="en-US" err="1"/>
              <a:t>e.g</a:t>
            </a:r>
            <a:r>
              <a:rPr lang="en-US"/>
              <a:t> ceftriaxone, piperacillin-tazobactam, </a:t>
            </a:r>
            <a:r>
              <a:rPr lang="en-US" err="1"/>
              <a:t>etc</a:t>
            </a:r>
            <a:r>
              <a:rPr lang="en-US"/>
              <a:t>)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3669742" cy="365125"/>
          </a:xfrm>
        </p:spPr>
        <p:txBody>
          <a:bodyPr/>
          <a:lstStyle/>
          <a:p>
            <a:r>
              <a:rPr lang="en-US" sz="800"/>
              <a:t>Mount Sinai South Nassau / Albumin Stewardship / April 2024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0644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79532" y="436096"/>
            <a:ext cx="8596781" cy="625171"/>
          </a:xfrm>
        </p:spPr>
        <p:txBody>
          <a:bodyPr>
            <a:normAutofit/>
          </a:bodyPr>
          <a:lstStyle/>
          <a:p>
            <a:r>
              <a:rPr lang="en-US" sz="2700"/>
              <a:t>Plasmapheresis (PLEX) (Approved Indication)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291856"/>
            <a:ext cx="8229600" cy="452596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7345" indent="-347345"/>
            <a:r>
              <a:rPr lang="en-US"/>
              <a:t>May also be referred to as therapeutic apheresis or total plasma exchange</a:t>
            </a:r>
          </a:p>
          <a:p>
            <a:pPr marL="347345" indent="-347345"/>
            <a:endParaRPr lang="en-US"/>
          </a:p>
          <a:p>
            <a:pPr marL="347345" indent="-347345"/>
            <a:r>
              <a:rPr lang="en-US"/>
              <a:t>During PLEX, venous blood is passed through an extracorporeal circuit, separating cells and plasma</a:t>
            </a:r>
          </a:p>
          <a:p>
            <a:pPr marL="347345" indent="-347345"/>
            <a:endParaRPr lang="en-US"/>
          </a:p>
          <a:p>
            <a:pPr marL="347345" indent="-347345"/>
            <a:r>
              <a:rPr lang="en-US"/>
              <a:t>The purpose of PLEX is to remove harmful substances from the plasma</a:t>
            </a:r>
          </a:p>
          <a:p>
            <a:pPr marL="347345" indent="-347345"/>
            <a:endParaRPr lang="en-US"/>
          </a:p>
          <a:p>
            <a:pPr marL="347345" indent="-347345"/>
            <a:r>
              <a:rPr lang="en-US"/>
              <a:t>Albumin is one of many solutions that can be used to replace volume during PLEX</a:t>
            </a:r>
          </a:p>
          <a:p>
            <a:pPr marL="347345" indent="-347345"/>
            <a:endParaRPr lang="en-US"/>
          </a:p>
          <a:p>
            <a:pPr marL="347345" indent="-347345">
              <a:lnSpc>
                <a:spcPct val="100000"/>
              </a:lnSpc>
            </a:pPr>
            <a:endParaRPr lang="en-US" b="1"/>
          </a:p>
          <a:p>
            <a:pPr marL="0" indent="0">
              <a:buNone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3669742" cy="365125"/>
          </a:xfrm>
        </p:spPr>
        <p:txBody>
          <a:bodyPr/>
          <a:lstStyle/>
          <a:p>
            <a:r>
              <a:rPr lang="en-US" sz="800"/>
              <a:t>Mount Sinai South Nassau / Albumin Stewardship / April 2024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10DCA9C-32A1-AB73-1D43-296D2D825F2D}"/>
              </a:ext>
            </a:extLst>
          </p:cNvPr>
          <p:cNvSpPr/>
          <p:nvPr/>
        </p:nvSpPr>
        <p:spPr>
          <a:xfrm>
            <a:off x="452853" y="4553588"/>
            <a:ext cx="8217539" cy="127047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400" b="1">
                <a:latin typeface="Arial"/>
                <a:cs typeface="Times New Roman"/>
              </a:rPr>
              <a:t>Plasmapheresis Dosing</a:t>
            </a:r>
          </a:p>
          <a:p>
            <a:pPr algn="ctr"/>
            <a:r>
              <a:rPr lang="en-US" sz="2400">
                <a:latin typeface="Arial"/>
                <a:cs typeface="Times New Roman"/>
              </a:rPr>
              <a:t>5% Albumin (dose per New York Blood Bank MD)</a:t>
            </a:r>
            <a:endParaRPr lang="en-US"/>
          </a:p>
        </p:txBody>
      </p:sp>
      <p:sp>
        <p:nvSpPr>
          <p:cNvPr id="4" name="Footer Placeholder 7">
            <a:extLst>
              <a:ext uri="{FF2B5EF4-FFF2-40B4-BE49-F238E27FC236}">
                <a16:creationId xmlns:a16="http://schemas.microsoft.com/office/drawing/2014/main" id="{26A47F4F-A682-7A89-28FD-5162349A8413}"/>
              </a:ext>
            </a:extLst>
          </p:cNvPr>
          <p:cNvSpPr txBox="1">
            <a:spLocks/>
          </p:cNvSpPr>
          <p:nvPr/>
        </p:nvSpPr>
        <p:spPr>
          <a:xfrm>
            <a:off x="6302929" y="5985330"/>
            <a:ext cx="22915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82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dirty="0" err="1">
                <a:solidFill>
                  <a:srgbClr val="000000"/>
                </a:solidFill>
              </a:rPr>
              <a:t>Altobeli</a:t>
            </a:r>
            <a:r>
              <a:rPr lang="en-US" sz="800" dirty="0">
                <a:solidFill>
                  <a:srgbClr val="000000"/>
                </a:solidFill>
              </a:rPr>
              <a:t> C et al. </a:t>
            </a:r>
            <a:r>
              <a:rPr lang="en-US" sz="800" i="1" dirty="0">
                <a:solidFill>
                  <a:srgbClr val="000000"/>
                </a:solidFill>
              </a:rPr>
              <a:t>Kidney Blood Press Res. </a:t>
            </a:r>
            <a:r>
              <a:rPr lang="en-US" sz="800" dirty="0">
                <a:solidFill>
                  <a:srgbClr val="000000"/>
                </a:solidFill>
              </a:rPr>
              <a:t>2023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6026611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700"/>
              <a:t>Verification Tips: Albumin for PLEX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291856"/>
            <a:ext cx="8229600" cy="452596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/>
            <a:r>
              <a:rPr lang="en-US" b="1" dirty="0">
                <a:solidFill>
                  <a:srgbClr val="FF0000"/>
                </a:solidFill>
              </a:rPr>
              <a:t>Confirm that "Other" selection is not being used</a:t>
            </a:r>
            <a:endParaRPr lang="en-US" b="1" dirty="0">
              <a:solidFill>
                <a:srgbClr val="595959"/>
              </a:solidFill>
            </a:endParaRPr>
          </a:p>
          <a:p>
            <a:pPr marL="285750" indent="-285750"/>
            <a:endParaRPr lang="en-US" dirty="0">
              <a:solidFill>
                <a:srgbClr val="FF0000"/>
              </a:solidFill>
            </a:endParaRPr>
          </a:p>
          <a:p>
            <a:pPr marL="285750" indent="-285750"/>
            <a:r>
              <a:rPr lang="en-US" dirty="0"/>
              <a:t>Check that 5% and not 25% albumin is ordered for replacement</a:t>
            </a:r>
          </a:p>
          <a:p>
            <a:pPr marL="285750" indent="-285750"/>
            <a:endParaRPr lang="en-US" dirty="0"/>
          </a:p>
          <a:p>
            <a:pPr marL="285750" indent="-285750"/>
            <a:r>
              <a:rPr lang="en-US" dirty="0"/>
              <a:t>Ensure that calcium gluconate or calcium chloride is ordered</a:t>
            </a:r>
          </a:p>
          <a:p>
            <a:pPr marL="681355" lvl="1">
              <a:lnSpc>
                <a:spcPts val="2300"/>
              </a:lnSpc>
              <a:buFont typeface="Courier New"/>
              <a:buChar char="o"/>
            </a:pPr>
            <a:r>
              <a:rPr lang="en-US" dirty="0"/>
              <a:t>Hypocalcemia can occur during PLEX due to sodium citrate being used.</a:t>
            </a:r>
          </a:p>
          <a:p>
            <a:pPr marL="285750" indent="-285750"/>
            <a:endParaRPr lang="en-US" dirty="0"/>
          </a:p>
          <a:p>
            <a:pPr marL="285750" indent="-285750"/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3669742" cy="365125"/>
          </a:xfrm>
        </p:spPr>
        <p:txBody>
          <a:bodyPr/>
          <a:lstStyle/>
          <a:p>
            <a:r>
              <a:rPr lang="en-US" sz="800"/>
              <a:t>Mount Sinai South Nassau / Albumin Stewardship / April 2024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4194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79532" y="436096"/>
            <a:ext cx="8596781" cy="625171"/>
          </a:xfrm>
        </p:spPr>
        <p:txBody>
          <a:bodyPr>
            <a:normAutofit/>
          </a:bodyPr>
          <a:lstStyle/>
          <a:p>
            <a:r>
              <a:rPr lang="en-US" sz="2700"/>
              <a:t>Nephrotic Syndrome (Approved Indication)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291856"/>
            <a:ext cx="8229600" cy="452596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7345" indent="-347345"/>
            <a:r>
              <a:rPr lang="en-US"/>
              <a:t>Nephrotic syndrome is defined by severe proteinuria and hypoalbuminemia resulting in edema and many other metabolic consequences </a:t>
            </a:r>
          </a:p>
          <a:p>
            <a:pPr marL="347345" indent="-347345"/>
            <a:endParaRPr lang="en-US"/>
          </a:p>
          <a:p>
            <a:pPr marL="347345" indent="-347345"/>
            <a:r>
              <a:rPr lang="en-US"/>
              <a:t>Hypoalbuminemia/plasma protein wasting may decrease the effectiveness of diuretics through many different mechanisms</a:t>
            </a:r>
          </a:p>
          <a:p>
            <a:pPr lvl="1">
              <a:buFont typeface="Courier New"/>
              <a:buChar char="o"/>
            </a:pPr>
            <a:endParaRPr lang="en-US"/>
          </a:p>
          <a:p>
            <a:pPr marL="347345" indent="-347345"/>
            <a:r>
              <a:rPr lang="en-US"/>
              <a:t>Diuretic resistance may potentially be overcome by coadministration of albumin with a loop diuretic</a:t>
            </a:r>
          </a:p>
          <a:p>
            <a:pPr marL="347345" indent="-347345"/>
            <a:endParaRPr lang="en-US"/>
          </a:p>
          <a:p>
            <a:pPr marL="347345" indent="-347345">
              <a:lnSpc>
                <a:spcPct val="100000"/>
              </a:lnSpc>
            </a:pPr>
            <a:endParaRPr lang="en-US" b="1"/>
          </a:p>
          <a:p>
            <a:pPr marL="0" indent="0">
              <a:buNone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3669742" cy="365125"/>
          </a:xfrm>
        </p:spPr>
        <p:txBody>
          <a:bodyPr/>
          <a:lstStyle/>
          <a:p>
            <a:r>
              <a:rPr lang="en-US" sz="800"/>
              <a:t>Mount Sinai South Nassau / Albumin Stewardship / April 2024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10DCA9C-32A1-AB73-1D43-296D2D825F2D}"/>
              </a:ext>
            </a:extLst>
          </p:cNvPr>
          <p:cNvSpPr/>
          <p:nvPr/>
        </p:nvSpPr>
        <p:spPr>
          <a:xfrm>
            <a:off x="452853" y="4151022"/>
            <a:ext cx="8217539" cy="167303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400" b="1">
                <a:latin typeface="Arial"/>
                <a:cs typeface="Times New Roman"/>
              </a:rPr>
              <a:t>Nephrotic Syndrome Dosing</a:t>
            </a:r>
          </a:p>
          <a:p>
            <a:pPr algn="ctr"/>
            <a:r>
              <a:rPr lang="en-US" sz="2400">
                <a:latin typeface="Arial"/>
                <a:cs typeface="Times New Roman"/>
              </a:rPr>
              <a:t>25% Albumin 1-2 units (12.5 to 25 g) </a:t>
            </a:r>
          </a:p>
          <a:p>
            <a:pPr algn="ctr"/>
            <a:r>
              <a:rPr lang="en-US" sz="2400">
                <a:latin typeface="Arial"/>
                <a:cs typeface="Times New Roman"/>
              </a:rPr>
              <a:t>in combination with a loop diuretic</a:t>
            </a:r>
            <a:endParaRPr lang="en-US"/>
          </a:p>
          <a:p>
            <a:pPr algn="ctr"/>
            <a:r>
              <a:rPr lang="en-US" i="1">
                <a:latin typeface="Arial"/>
                <a:cs typeface="Times New Roman"/>
              </a:rPr>
              <a:t>*Diuretic should be used concomitantly or within 30-60 minutes of albumin administration*</a:t>
            </a:r>
          </a:p>
        </p:txBody>
      </p:sp>
      <p:sp>
        <p:nvSpPr>
          <p:cNvPr id="4" name="Footer Placeholder 7">
            <a:extLst>
              <a:ext uri="{FF2B5EF4-FFF2-40B4-BE49-F238E27FC236}">
                <a16:creationId xmlns:a16="http://schemas.microsoft.com/office/drawing/2014/main" id="{C4AF3767-AA06-C82C-672E-0263D9CC522E}"/>
              </a:ext>
            </a:extLst>
          </p:cNvPr>
          <p:cNvSpPr txBox="1">
            <a:spLocks/>
          </p:cNvSpPr>
          <p:nvPr/>
        </p:nvSpPr>
        <p:spPr>
          <a:xfrm>
            <a:off x="6302929" y="5985330"/>
            <a:ext cx="22727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82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>
                <a:solidFill>
                  <a:srgbClr val="000000"/>
                </a:solidFill>
              </a:rPr>
              <a:t>Kodner C. </a:t>
            </a:r>
            <a:r>
              <a:rPr lang="en-US" sz="800" i="1">
                <a:solidFill>
                  <a:srgbClr val="000000"/>
                </a:solidFill>
              </a:rPr>
              <a:t>Am Fam Physician. </a:t>
            </a:r>
            <a:r>
              <a:rPr lang="en-US" sz="800">
                <a:solidFill>
                  <a:srgbClr val="000000"/>
                </a:solidFill>
              </a:rPr>
              <a:t>2016 Mar</a:t>
            </a:r>
          </a:p>
          <a:p>
            <a:r>
              <a:rPr lang="en-US" sz="800">
                <a:solidFill>
                  <a:srgbClr val="000000"/>
                </a:solidFill>
              </a:rPr>
              <a:t>Duffy et al. </a:t>
            </a:r>
            <a:r>
              <a:rPr lang="en-US" sz="800" i="1">
                <a:solidFill>
                  <a:srgbClr val="000000"/>
                </a:solidFill>
              </a:rPr>
              <a:t>Cells</a:t>
            </a:r>
            <a:r>
              <a:rPr lang="en-US" sz="800">
                <a:solidFill>
                  <a:srgbClr val="000000"/>
                </a:solidFill>
              </a:rPr>
              <a:t> 2015 Oct</a:t>
            </a:r>
          </a:p>
          <a:p>
            <a:r>
              <a:rPr lang="en-US" sz="800">
                <a:solidFill>
                  <a:srgbClr val="000000"/>
                </a:solidFill>
              </a:rPr>
              <a:t>Sjöström PA et al. </a:t>
            </a:r>
            <a:r>
              <a:rPr lang="en-US" sz="800" i="1" err="1">
                <a:solidFill>
                  <a:srgbClr val="000000"/>
                </a:solidFill>
              </a:rPr>
              <a:t>Eur</a:t>
            </a:r>
            <a:r>
              <a:rPr lang="en-US" sz="800" i="1">
                <a:solidFill>
                  <a:srgbClr val="000000"/>
                </a:solidFill>
              </a:rPr>
              <a:t> J Clin </a:t>
            </a:r>
            <a:r>
              <a:rPr lang="en-US" sz="800" i="1" err="1">
                <a:solidFill>
                  <a:srgbClr val="000000"/>
                </a:solidFill>
              </a:rPr>
              <a:t>Pharmacol</a:t>
            </a:r>
            <a:r>
              <a:rPr lang="en-US" sz="800">
                <a:solidFill>
                  <a:srgbClr val="000000"/>
                </a:solidFill>
              </a:rPr>
              <a:t> 1989</a:t>
            </a:r>
            <a:r>
              <a:rPr lang="en-US" sz="800" i="1">
                <a:solidFill>
                  <a:srgbClr val="000000"/>
                </a:solidFill>
              </a:rPr>
              <a:t> 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9460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700"/>
              <a:t>Verification Tips: Albumin for Nephrotic Syndrome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291856"/>
            <a:ext cx="8229600" cy="452596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/>
            <a:r>
              <a:rPr lang="en-US" b="1">
                <a:solidFill>
                  <a:srgbClr val="FF0000"/>
                </a:solidFill>
              </a:rPr>
              <a:t>Confirm that "Other" selection is not being used</a:t>
            </a:r>
            <a:endParaRPr lang="en-US" b="1">
              <a:solidFill>
                <a:srgbClr val="595959"/>
              </a:solidFill>
            </a:endParaRPr>
          </a:p>
          <a:p>
            <a:pPr marL="285750" indent="-285750"/>
            <a:endParaRPr lang="en-US">
              <a:solidFill>
                <a:srgbClr val="FF0000"/>
              </a:solidFill>
            </a:endParaRPr>
          </a:p>
          <a:p>
            <a:pPr marL="285750" indent="-285750"/>
            <a:r>
              <a:rPr lang="en-US"/>
              <a:t>Check that 25% albumin is ordered</a:t>
            </a:r>
          </a:p>
          <a:p>
            <a:pPr marL="285750" indent="-285750"/>
            <a:endParaRPr lang="en-US"/>
          </a:p>
          <a:p>
            <a:pPr marL="285750" indent="-285750"/>
            <a:r>
              <a:rPr lang="en-US"/>
              <a:t>Ensure that concomitant diuretic therapy is scheduled to be given concomitantly or within 60 minutes of albumin administration</a:t>
            </a:r>
          </a:p>
          <a:p>
            <a:pPr marL="285750" indent="-285750"/>
            <a:endParaRPr lang="en-US"/>
          </a:p>
          <a:p>
            <a:pPr marL="285750" indent="-285750"/>
            <a:r>
              <a:rPr lang="en-US"/>
              <a:t>Ensure no contraindications to diuretic therapy, </a:t>
            </a:r>
            <a:r>
              <a:rPr lang="en-US" err="1"/>
              <a:t>e.g</a:t>
            </a:r>
            <a:r>
              <a:rPr lang="en-US"/>
              <a:t> severe electrolyte abnormalities</a:t>
            </a:r>
          </a:p>
          <a:p>
            <a:pPr marL="285750" indent="-285750"/>
            <a:endParaRPr lang="en-US"/>
          </a:p>
          <a:p>
            <a:pPr marL="285750" indent="-285750"/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3669742" cy="365125"/>
          </a:xfrm>
        </p:spPr>
        <p:txBody>
          <a:bodyPr/>
          <a:lstStyle/>
          <a:p>
            <a:r>
              <a:rPr lang="en-US" sz="800"/>
              <a:t>Mount Sinai South Nassau / Albumin Stewardship / April 2024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6058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79532" y="436096"/>
            <a:ext cx="8596781" cy="625171"/>
          </a:xfrm>
        </p:spPr>
        <p:txBody>
          <a:bodyPr>
            <a:normAutofit/>
          </a:bodyPr>
          <a:lstStyle/>
          <a:p>
            <a:r>
              <a:rPr lang="en-US" sz="2700"/>
              <a:t>Hypovolemic or Distributive Shock 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291856"/>
            <a:ext cx="8218503" cy="458144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7345" indent="-347345"/>
            <a:r>
              <a:rPr lang="en-US"/>
              <a:t>Hypovolemic shock is a result of decreased intravascular plasma volume</a:t>
            </a:r>
          </a:p>
          <a:p>
            <a:pPr lvl="1">
              <a:buFont typeface="Courier New"/>
              <a:buChar char="o"/>
            </a:pPr>
            <a:r>
              <a:rPr lang="en-US"/>
              <a:t>Hypovolemic shock may be due to many different reasons including active blood loss and dehydration</a:t>
            </a:r>
          </a:p>
          <a:p>
            <a:pPr lvl="1">
              <a:buFont typeface="Courier New"/>
              <a:buChar char="o"/>
            </a:pPr>
            <a:r>
              <a:rPr lang="en-US"/>
              <a:t>Hypovolemic shock from hemorrhage is NOT an indication for albumin</a:t>
            </a:r>
          </a:p>
          <a:p>
            <a:pPr marL="347345" indent="-347345">
              <a:lnSpc>
                <a:spcPct val="100000"/>
              </a:lnSpc>
            </a:pPr>
            <a:endParaRPr lang="en-US"/>
          </a:p>
          <a:p>
            <a:pPr marL="347345" indent="-347345">
              <a:lnSpc>
                <a:spcPct val="100000"/>
              </a:lnSpc>
            </a:pPr>
            <a:r>
              <a:rPr lang="en-US"/>
              <a:t>Distributive shock results in decreased systemic vascular resistance and increased vascular permeability leading to 'leaking' of volume from the intravascular space into the interstitial space</a:t>
            </a:r>
          </a:p>
          <a:p>
            <a:pPr lvl="1">
              <a:buFont typeface="Courier New"/>
              <a:buChar char="o"/>
            </a:pPr>
            <a:r>
              <a:rPr lang="en-US"/>
              <a:t>Septic shock is a type of distributive shock</a:t>
            </a:r>
          </a:p>
          <a:p>
            <a:pPr lvl="1">
              <a:buFont typeface="Courier New"/>
              <a:buChar char="o"/>
            </a:pPr>
            <a:endParaRPr lang="en-US"/>
          </a:p>
          <a:p>
            <a:pPr marL="347345" indent="-347345">
              <a:lnSpc>
                <a:spcPct val="100000"/>
              </a:lnSpc>
            </a:pPr>
            <a:r>
              <a:rPr lang="en-US"/>
              <a:t>Albumin may or may not be appropriate for patients with hypovolemic or distributive shock</a:t>
            </a:r>
          </a:p>
          <a:p>
            <a:pPr lvl="1">
              <a:buFont typeface="Courier New"/>
              <a:buChar char="o"/>
            </a:pPr>
            <a:r>
              <a:rPr lang="en-US"/>
              <a:t>In most cases, crystalloids may be sufficient in providing volume for these patients</a:t>
            </a:r>
          </a:p>
          <a:p>
            <a:pPr marL="347345" indent="-347345"/>
            <a:endParaRPr lang="en-US"/>
          </a:p>
          <a:p>
            <a:pPr marL="347345" indent="-347345">
              <a:lnSpc>
                <a:spcPct val="100000"/>
              </a:lnSpc>
            </a:pPr>
            <a:endParaRPr lang="en-US" b="1"/>
          </a:p>
          <a:p>
            <a:pPr marL="0" indent="0">
              <a:buNone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3669742" cy="365125"/>
          </a:xfrm>
        </p:spPr>
        <p:txBody>
          <a:bodyPr/>
          <a:lstStyle/>
          <a:p>
            <a:r>
              <a:rPr lang="en-US" sz="800"/>
              <a:t>Mount Sinai South Nassau / Albumin Stewardship / April 2024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6549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79532" y="436096"/>
            <a:ext cx="8596781" cy="625171"/>
          </a:xfrm>
        </p:spPr>
        <p:txBody>
          <a:bodyPr>
            <a:normAutofit/>
          </a:bodyPr>
          <a:lstStyle/>
          <a:p>
            <a:r>
              <a:rPr lang="en-US" sz="2700"/>
              <a:t>Hypovolemic or Distributive Shock 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291856"/>
            <a:ext cx="8218503" cy="458144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7345" indent="-347345"/>
            <a:r>
              <a:rPr lang="en-US"/>
              <a:t>The SAFE and ALBIOS trials demonstrated no difference in mortality in patients receiving albumin compared to crystalloids</a:t>
            </a:r>
          </a:p>
          <a:p>
            <a:pPr marL="347345" indent="-347345"/>
            <a:endParaRPr lang="en-US"/>
          </a:p>
          <a:p>
            <a:pPr marL="347345" indent="-347345"/>
            <a:r>
              <a:rPr lang="en-US"/>
              <a:t>However, there is some evidence to suggest that albumin may decrease mortality in patients with cirrhosis and septic shock</a:t>
            </a:r>
          </a:p>
          <a:p>
            <a:pPr marL="347345" indent="-347345"/>
            <a:endParaRPr lang="en-US"/>
          </a:p>
          <a:p>
            <a:pPr marL="347345" indent="-347345"/>
            <a:r>
              <a:rPr lang="en-US"/>
              <a:t>The 2021 Surviving Sepsis Guidelines make a weak recommendation for the use of albumin in patients receiving large volumes of crystalloid resuscitation</a:t>
            </a:r>
          </a:p>
          <a:p>
            <a:pPr lvl="1">
              <a:lnSpc>
                <a:spcPts val="2300"/>
              </a:lnSpc>
              <a:buFont typeface="Courier New"/>
              <a:buChar char="o"/>
            </a:pPr>
            <a:r>
              <a:rPr lang="en-US"/>
              <a:t>'Large volume' is not defined in the guidelines</a:t>
            </a:r>
          </a:p>
          <a:p>
            <a:pPr marL="347345" indent="-347345"/>
            <a:endParaRPr lang="en-US"/>
          </a:p>
          <a:p>
            <a:pPr marL="347345" indent="-347345"/>
            <a:r>
              <a:rPr lang="en-US"/>
              <a:t>When albumin is ordered for these patients, cases should be thoroughly reviewed for any contraindications</a:t>
            </a:r>
          </a:p>
          <a:p>
            <a:pPr marL="347345" indent="-347345">
              <a:lnSpc>
                <a:spcPct val="100000"/>
              </a:lnSpc>
            </a:pPr>
            <a:endParaRPr lang="en-US" b="1"/>
          </a:p>
          <a:p>
            <a:pPr marL="0" indent="0">
              <a:buNone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3669742" cy="365125"/>
          </a:xfrm>
        </p:spPr>
        <p:txBody>
          <a:bodyPr/>
          <a:lstStyle/>
          <a:p>
            <a:r>
              <a:rPr lang="en-US" sz="800"/>
              <a:t>Mount Sinai South Nassau / Albumin Stewardship / April 2024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4" name="Footer Placeholder 7">
            <a:extLst>
              <a:ext uri="{FF2B5EF4-FFF2-40B4-BE49-F238E27FC236}">
                <a16:creationId xmlns:a16="http://schemas.microsoft.com/office/drawing/2014/main" id="{DAD7A47A-96BC-CBA3-4E84-4F5414D24E7B}"/>
              </a:ext>
            </a:extLst>
          </p:cNvPr>
          <p:cNvSpPr txBox="1">
            <a:spLocks/>
          </p:cNvSpPr>
          <p:nvPr/>
        </p:nvSpPr>
        <p:spPr>
          <a:xfrm>
            <a:off x="6124188" y="5759553"/>
            <a:ext cx="2263337" cy="5909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82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>
                <a:solidFill>
                  <a:srgbClr val="000000"/>
                </a:solidFill>
              </a:rPr>
              <a:t>Finfer S et al. </a:t>
            </a:r>
            <a:r>
              <a:rPr lang="en-US" sz="800" i="1">
                <a:solidFill>
                  <a:srgbClr val="000000"/>
                </a:solidFill>
              </a:rPr>
              <a:t>N Engl J Med</a:t>
            </a:r>
            <a:r>
              <a:rPr lang="en-US" sz="800" b="1" i="1">
                <a:solidFill>
                  <a:srgbClr val="000000"/>
                </a:solidFill>
              </a:rPr>
              <a:t>. </a:t>
            </a:r>
            <a:r>
              <a:rPr lang="en-US" sz="800">
                <a:solidFill>
                  <a:srgbClr val="000000"/>
                </a:solidFill>
              </a:rPr>
              <a:t>2004 May</a:t>
            </a:r>
            <a:endParaRPr lang="en-US" sz="800" i="1">
              <a:solidFill>
                <a:srgbClr val="000000"/>
              </a:solidFill>
            </a:endParaRPr>
          </a:p>
          <a:p>
            <a:r>
              <a:rPr lang="en-US" sz="800">
                <a:solidFill>
                  <a:srgbClr val="000000"/>
                </a:solidFill>
              </a:rPr>
              <a:t>Philips CA et al. </a:t>
            </a:r>
            <a:r>
              <a:rPr lang="en-US" sz="800" i="1">
                <a:solidFill>
                  <a:srgbClr val="000000"/>
                </a:solidFill>
              </a:rPr>
              <a:t>Hepatol Int. </a:t>
            </a:r>
            <a:r>
              <a:rPr lang="en-US" sz="800">
                <a:solidFill>
                  <a:srgbClr val="000000"/>
                </a:solidFill>
              </a:rPr>
              <a:t>2021 Aug</a:t>
            </a:r>
          </a:p>
          <a:p>
            <a:r>
              <a:rPr lang="en-US" sz="800" err="1">
                <a:solidFill>
                  <a:srgbClr val="000000"/>
                </a:solidFill>
              </a:rPr>
              <a:t>Caironi</a:t>
            </a:r>
            <a:r>
              <a:rPr lang="en-US" sz="800">
                <a:solidFill>
                  <a:srgbClr val="000000"/>
                </a:solidFill>
              </a:rPr>
              <a:t> P et al. </a:t>
            </a:r>
            <a:r>
              <a:rPr lang="en-US" sz="800" i="1">
                <a:solidFill>
                  <a:srgbClr val="000000"/>
                </a:solidFill>
              </a:rPr>
              <a:t>N Engl J Med. </a:t>
            </a:r>
            <a:r>
              <a:rPr lang="en-US" sz="800">
                <a:solidFill>
                  <a:srgbClr val="000000"/>
                </a:solidFill>
              </a:rPr>
              <a:t>2014 Apr</a:t>
            </a:r>
            <a:endParaRPr lang="en-US"/>
          </a:p>
          <a:p>
            <a:r>
              <a:rPr lang="en-US" sz="800">
                <a:solidFill>
                  <a:srgbClr val="000000"/>
                </a:solidFill>
              </a:rPr>
              <a:t>Xu JY et Al. </a:t>
            </a:r>
            <a:r>
              <a:rPr lang="en-US" sz="800" i="1">
                <a:solidFill>
                  <a:srgbClr val="000000"/>
                </a:solidFill>
              </a:rPr>
              <a:t>Crit Care</a:t>
            </a:r>
            <a:r>
              <a:rPr lang="en-US" sz="800">
                <a:solidFill>
                  <a:srgbClr val="000000"/>
                </a:solidFill>
              </a:rPr>
              <a:t>. 2014 Dec</a:t>
            </a:r>
          </a:p>
          <a:p>
            <a:r>
              <a:rPr lang="en-US" sz="800">
                <a:solidFill>
                  <a:srgbClr val="000000"/>
                </a:solidFill>
              </a:rPr>
              <a:t>Evans L et al. </a:t>
            </a:r>
            <a:r>
              <a:rPr lang="en-US" sz="800" i="1">
                <a:solidFill>
                  <a:srgbClr val="000000"/>
                </a:solidFill>
              </a:rPr>
              <a:t>Intensive Care Med. </a:t>
            </a:r>
            <a:r>
              <a:rPr lang="en-US" sz="800">
                <a:solidFill>
                  <a:srgbClr val="000000"/>
                </a:solidFill>
              </a:rPr>
              <a:t>2021 Nov</a:t>
            </a:r>
          </a:p>
        </p:txBody>
      </p:sp>
    </p:spTree>
    <p:extLst>
      <p:ext uri="{BB962C8B-B14F-4D97-AF65-F5344CB8AC3E}">
        <p14:creationId xmlns:p14="http://schemas.microsoft.com/office/powerpoint/2010/main" val="6355945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700"/>
              <a:t>*Verification Tips* Albumin for Shock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291856"/>
            <a:ext cx="8229600" cy="452596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/>
            <a:r>
              <a:rPr lang="en-US" b="1">
                <a:solidFill>
                  <a:srgbClr val="FF0000"/>
                </a:solidFill>
              </a:rPr>
              <a:t>Confirm that "Other" selection is not being used</a:t>
            </a:r>
            <a:endParaRPr lang="en-US" b="1">
              <a:solidFill>
                <a:srgbClr val="595959"/>
              </a:solidFill>
            </a:endParaRPr>
          </a:p>
          <a:p>
            <a:pPr marL="285750" indent="-285750"/>
            <a:endParaRPr lang="en-US">
              <a:solidFill>
                <a:srgbClr val="FF0000"/>
              </a:solidFill>
            </a:endParaRPr>
          </a:p>
          <a:p>
            <a:pPr marL="285750" indent="-285750"/>
            <a:r>
              <a:rPr lang="en-US"/>
              <a:t>Confirm what type of shock the patient is in by checking the documents</a:t>
            </a:r>
          </a:p>
          <a:p>
            <a:pPr marL="285750" indent="-285750"/>
            <a:endParaRPr lang="en-US"/>
          </a:p>
          <a:p>
            <a:pPr marL="285750" indent="-285750"/>
            <a:r>
              <a:rPr lang="en-US"/>
              <a:t>Ensure that the patient has no contraindications to albumin</a:t>
            </a:r>
          </a:p>
          <a:p>
            <a:pPr marL="681355" lvl="1">
              <a:lnSpc>
                <a:spcPts val="2300"/>
              </a:lnSpc>
              <a:buFont typeface="Courier New"/>
              <a:buChar char="o"/>
            </a:pPr>
            <a:r>
              <a:rPr lang="en-US"/>
              <a:t>A major example would be patients with hemorrhagic shock or traumatic brain injury </a:t>
            </a:r>
          </a:p>
          <a:p>
            <a:pPr marL="285750" indent="-285750"/>
            <a:endParaRPr lang="en-US"/>
          </a:p>
          <a:p>
            <a:pPr marL="285750" indent="-285750"/>
            <a:endParaRPr lang="en-US"/>
          </a:p>
          <a:p>
            <a:pPr marL="285750" indent="-285750"/>
            <a:endParaRPr lang="en-US"/>
          </a:p>
          <a:p>
            <a:pPr marL="285750" indent="-285750"/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3669742" cy="365125"/>
          </a:xfrm>
        </p:spPr>
        <p:txBody>
          <a:bodyPr/>
          <a:lstStyle/>
          <a:p>
            <a:r>
              <a:rPr lang="en-US" sz="800" dirty="0"/>
              <a:t>Mount Sinai South Nassau / Albumin Stewardship / April 2024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0173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3424" y="2359240"/>
            <a:ext cx="5776975" cy="793535"/>
          </a:xfrm>
        </p:spPr>
        <p:txBody>
          <a:bodyPr>
            <a:normAutofit/>
          </a:bodyPr>
          <a:lstStyle/>
          <a:p>
            <a:r>
              <a:rPr lang="en-US" dirty="0"/>
              <a:t>Practice Patient Case</a:t>
            </a:r>
          </a:p>
        </p:txBody>
      </p:sp>
    </p:spTree>
    <p:extLst>
      <p:ext uri="{BB962C8B-B14F-4D97-AF65-F5344CB8AC3E}">
        <p14:creationId xmlns:p14="http://schemas.microsoft.com/office/powerpoint/2010/main" val="18260374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62000" y="4246866"/>
            <a:ext cx="8229600" cy="625171"/>
          </a:xfrm>
        </p:spPr>
        <p:txBody>
          <a:bodyPr>
            <a:normAutofit fontScale="90000"/>
          </a:bodyPr>
          <a:lstStyle/>
          <a:p>
            <a:br>
              <a:rPr lang="en-US" sz="2700" dirty="0"/>
            </a:br>
            <a:br>
              <a:rPr lang="en-US" sz="2700" dirty="0"/>
            </a:br>
            <a:endParaRPr lang="en-US" sz="28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26</a:t>
            </a:fld>
            <a:endParaRPr lang="en-US"/>
          </a:p>
        </p:txBody>
      </p:sp>
      <p:graphicFrame>
        <p:nvGraphicFramePr>
          <p:cNvPr id="28" name="Subtitle 4">
            <a:extLst>
              <a:ext uri="{FF2B5EF4-FFF2-40B4-BE49-F238E27FC236}">
                <a16:creationId xmlns:a16="http://schemas.microsoft.com/office/drawing/2014/main" id="{F1D3B87E-F638-1A7F-82F0-FC151C27AAE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42002996"/>
              </p:ext>
            </p:extLst>
          </p:nvPr>
        </p:nvGraphicFramePr>
        <p:xfrm>
          <a:off x="457200" y="135858"/>
          <a:ext cx="8229600" cy="61430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9" name="Picture 28">
            <a:extLst>
              <a:ext uri="{FF2B5EF4-FFF2-40B4-BE49-F238E27FC236}">
                <a16:creationId xmlns:a16="http://schemas.microsoft.com/office/drawing/2014/main" id="{4B837882-ED58-DE81-5835-C03C6FB4810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6356350"/>
            <a:ext cx="3670110" cy="365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1627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4FC02A-68DC-B5DD-82EC-C9E31745FE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500" dirty="0" err="1"/>
              <a:t>KDIGO</a:t>
            </a:r>
            <a:r>
              <a:rPr lang="en-US" sz="3500" dirty="0"/>
              <a:t> AKI Guidelines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F6563B-2C91-0F5B-F72E-8693CF84E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FBA1F94-60F9-6D52-BD82-41CB74C883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240" y="6356350"/>
            <a:ext cx="3670110" cy="36579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6E899E2-B8DB-85BF-4A2C-01902E23FD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097" y="2303436"/>
            <a:ext cx="8677806" cy="3708185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77BBE24C-1742-605E-E4B1-01E6EED97945}"/>
              </a:ext>
            </a:extLst>
          </p:cNvPr>
          <p:cNvGrpSpPr/>
          <p:nvPr/>
        </p:nvGrpSpPr>
        <p:grpSpPr>
          <a:xfrm>
            <a:off x="457200" y="1182671"/>
            <a:ext cx="8229600" cy="776036"/>
            <a:chOff x="0" y="3910573"/>
            <a:chExt cx="8229600" cy="776036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0B7B59C-81FD-102D-91A1-1E00BD1681AA}"/>
                </a:ext>
              </a:extLst>
            </p:cNvPr>
            <p:cNvSpPr/>
            <p:nvPr/>
          </p:nvSpPr>
          <p:spPr>
            <a:xfrm>
              <a:off x="0" y="3910573"/>
              <a:ext cx="8229600" cy="776036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2CF7223-5EF3-92AA-AAF8-47B1EB7C0720}"/>
                </a:ext>
              </a:extLst>
            </p:cNvPr>
            <p:cNvSpPr txBox="1"/>
            <p:nvPr/>
          </p:nvSpPr>
          <p:spPr>
            <a:xfrm>
              <a:off x="0" y="3910573"/>
              <a:ext cx="8229600" cy="77603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marL="0" lvl="0" indent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kern="1200" dirty="0" err="1"/>
                <a:t>Scr</a:t>
              </a:r>
              <a:r>
                <a:rPr lang="en-US" sz="2400" kern="1200" dirty="0"/>
                <a:t> increase from 0.86 mg/dL to 1.29 mg/dL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344099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F34374-717A-5A1A-B8B9-29C64EF76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28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F3AFFD6-4DE0-5254-CE83-8AB00328FC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551" y="1550986"/>
            <a:ext cx="6591299" cy="139992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A5120E4-2540-59BC-BC48-C6F785ABFB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053" y="3680641"/>
            <a:ext cx="6585801" cy="1395667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D1DCB0D6-51C5-0168-2F86-15617FC1F8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6450" y="474196"/>
            <a:ext cx="8229600" cy="625171"/>
          </a:xfrm>
        </p:spPr>
        <p:txBody>
          <a:bodyPr>
            <a:noAutofit/>
          </a:bodyPr>
          <a:lstStyle/>
          <a:p>
            <a:r>
              <a:rPr lang="en-US" sz="3500" dirty="0"/>
              <a:t>Albumin orders from 5/9</a:t>
            </a:r>
            <a:br>
              <a:rPr lang="en-US" sz="3500" dirty="0"/>
            </a:br>
            <a:br>
              <a:rPr lang="en-US" sz="3500" dirty="0"/>
            </a:br>
            <a:endParaRPr lang="en-US" sz="350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426BBE2-F37B-54C9-3F86-9549543B9E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355229"/>
            <a:ext cx="3670110" cy="365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6969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EFE8E0-1DF2-4E0B-B175-01A082E7A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21A36BD-98C2-6A7D-5D14-0FC80FFA13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255" y="1244099"/>
            <a:ext cx="8229600" cy="625171"/>
          </a:xfrm>
        </p:spPr>
        <p:txBody>
          <a:bodyPr>
            <a:noAutofit/>
          </a:bodyPr>
          <a:lstStyle/>
          <a:p>
            <a:pPr algn="ctr"/>
            <a:r>
              <a:rPr lang="en-US" sz="3500" dirty="0"/>
              <a:t>Do you think these orders are ordered correctly?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B660474-B3B9-243C-1A12-D62397FD7318}"/>
              </a:ext>
            </a:extLst>
          </p:cNvPr>
          <p:cNvSpPr/>
          <p:nvPr/>
        </p:nvSpPr>
        <p:spPr>
          <a:xfrm>
            <a:off x="1171557" y="2885884"/>
            <a:ext cx="2472613" cy="1238417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pic>
        <p:nvPicPr>
          <p:cNvPr id="8" name="Picture 2" descr="Question marks in speech bubbles vector icon. Question mark">
            <a:extLst>
              <a:ext uri="{FF2B5EF4-FFF2-40B4-BE49-F238E27FC236}">
                <a16:creationId xmlns:a16="http://schemas.microsoft.com/office/drawing/2014/main" id="{AC68677C-B225-1361-C351-193297CC63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5797" y="4948292"/>
            <a:ext cx="2900516" cy="1773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4A1575B-7562-348C-5D63-A5D232332D75}"/>
              </a:ext>
            </a:extLst>
          </p:cNvPr>
          <p:cNvSpPr/>
          <p:nvPr/>
        </p:nvSpPr>
        <p:spPr>
          <a:xfrm>
            <a:off x="5718553" y="2885884"/>
            <a:ext cx="2472613" cy="1238417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pic>
        <p:nvPicPr>
          <p:cNvPr id="10" name="Picture 2" descr="Check Generic Flat icon">
            <a:extLst>
              <a:ext uri="{FF2B5EF4-FFF2-40B4-BE49-F238E27FC236}">
                <a16:creationId xmlns:a16="http://schemas.microsoft.com/office/drawing/2014/main" id="{D7D9AD7B-7B82-2CBA-EFA3-B4121D493F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6697" y="4192806"/>
            <a:ext cx="1142332" cy="1047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Letter x Generic color fill icon">
            <a:extLst>
              <a:ext uri="{FF2B5EF4-FFF2-40B4-BE49-F238E27FC236}">
                <a16:creationId xmlns:a16="http://schemas.microsoft.com/office/drawing/2014/main" id="{C6D930FB-4C69-09F5-257A-0A16179CDD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5575" y="4192806"/>
            <a:ext cx="1142332" cy="1047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3B54A10-0E3A-A76E-1B3A-8F81CBDA1BF2}"/>
              </a:ext>
            </a:extLst>
          </p:cNvPr>
          <p:cNvSpPr txBox="1"/>
          <p:nvPr/>
        </p:nvSpPr>
        <p:spPr>
          <a:xfrm>
            <a:off x="1905000" y="3163278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Yes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0D690BA-8D51-FE15-7122-A537ECD7FE54}"/>
              </a:ext>
            </a:extLst>
          </p:cNvPr>
          <p:cNvSpPr txBox="1"/>
          <p:nvPr/>
        </p:nvSpPr>
        <p:spPr>
          <a:xfrm>
            <a:off x="6677025" y="3163277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No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754E46C-A86C-1EF9-D4CA-130C81859B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356350"/>
            <a:ext cx="3670110" cy="365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6085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FBA75B-3AD1-C2A1-A42C-2C59E5B1E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39F738E-4863-8CB0-98F9-96B1EE2CBDAF}"/>
              </a:ext>
            </a:extLst>
          </p:cNvPr>
          <p:cNvSpPr/>
          <p:nvPr/>
        </p:nvSpPr>
        <p:spPr>
          <a:xfrm>
            <a:off x="1373209" y="109640"/>
            <a:ext cx="2472613" cy="1238417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n-US" sz="3500" b="1" dirty="0">
                <a:solidFill>
                  <a:schemeClr val="bg1"/>
                </a:solidFill>
              </a:rPr>
              <a:t>		</a:t>
            </a:r>
            <a:endParaRPr lang="en-US" sz="3500" dirty="0"/>
          </a:p>
        </p:txBody>
      </p:sp>
      <p:pic>
        <p:nvPicPr>
          <p:cNvPr id="7" name="Picture 4" descr="Letter x Generic color fill icon">
            <a:extLst>
              <a:ext uri="{FF2B5EF4-FFF2-40B4-BE49-F238E27FC236}">
                <a16:creationId xmlns:a16="http://schemas.microsoft.com/office/drawing/2014/main" id="{A40B46CC-3BD5-09AA-FEA3-ED7DDF27C0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109640"/>
            <a:ext cx="1142332" cy="1047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6612BCB-E975-CD5D-D4F2-3754F9C4F275}"/>
              </a:ext>
            </a:extLst>
          </p:cNvPr>
          <p:cNvSpPr txBox="1"/>
          <p:nvPr/>
        </p:nvSpPr>
        <p:spPr>
          <a:xfrm>
            <a:off x="2181225" y="405682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No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EF739F7A-A33F-575C-CE3D-29167EE63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1560046"/>
            <a:ext cx="8229600" cy="625171"/>
          </a:xfrm>
        </p:spPr>
        <p:txBody>
          <a:bodyPr>
            <a:noAutofit/>
          </a:bodyPr>
          <a:lstStyle/>
          <a:p>
            <a:r>
              <a:rPr lang="en-US" sz="3500" dirty="0"/>
              <a:t>What albumin dose and indication would you recommend for them?</a:t>
            </a:r>
            <a:br>
              <a:rPr lang="en-US" sz="3500" dirty="0"/>
            </a:br>
            <a:br>
              <a:rPr lang="en-US" sz="3500" dirty="0"/>
            </a:br>
            <a:r>
              <a:rPr lang="en-US" sz="2500" b="0" dirty="0"/>
              <a:t>A) Albumin 25% 12.5g for paracentesis</a:t>
            </a:r>
            <a:br>
              <a:rPr lang="en-US" sz="2500" b="0" dirty="0"/>
            </a:br>
            <a:br>
              <a:rPr lang="en-US" sz="2500" b="0" dirty="0"/>
            </a:br>
            <a:r>
              <a:rPr lang="en-US" sz="2500" b="0" dirty="0"/>
              <a:t>B) Albumin 5% 12.5g for hepatorenal syndrome</a:t>
            </a:r>
            <a:br>
              <a:rPr lang="en-US" sz="2500" b="0" dirty="0"/>
            </a:br>
            <a:br>
              <a:rPr lang="en-US" sz="2500" b="0" dirty="0"/>
            </a:br>
            <a:r>
              <a:rPr lang="en-US" sz="2500" b="0" dirty="0"/>
              <a:t>C) Albumin 25% 50g (4 units) for paracentesis </a:t>
            </a:r>
            <a:br>
              <a:rPr lang="en-US" sz="2500" b="0" dirty="0"/>
            </a:br>
            <a:br>
              <a:rPr lang="en-US" sz="2500" b="0" dirty="0"/>
            </a:br>
            <a:r>
              <a:rPr lang="en-US" sz="2500" b="0" dirty="0"/>
              <a:t>D) Albumin 25% 40g (3 units) for paracentesis </a:t>
            </a:r>
            <a:endParaRPr lang="en-US" sz="25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578EC4C-A041-322E-9872-CDA103423D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56350"/>
            <a:ext cx="3670110" cy="365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6816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FBA75B-3AD1-C2A1-A42C-2C59E5B1E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EF739F7A-A33F-575C-CE3D-29167EE63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78996"/>
            <a:ext cx="8229600" cy="625171"/>
          </a:xfrm>
        </p:spPr>
        <p:txBody>
          <a:bodyPr>
            <a:noAutofit/>
          </a:bodyPr>
          <a:lstStyle/>
          <a:p>
            <a:r>
              <a:rPr lang="en-US" sz="3500" dirty="0"/>
              <a:t>What albumin dose and indication would you recommend for them?</a:t>
            </a:r>
            <a:br>
              <a:rPr lang="en-US" sz="3500" dirty="0"/>
            </a:br>
            <a:br>
              <a:rPr lang="en-US" sz="3500" dirty="0"/>
            </a:br>
            <a:r>
              <a:rPr lang="en-US" sz="2500" b="0" dirty="0"/>
              <a:t>A) Albumin 25% 12.5g for paracentesis</a:t>
            </a:r>
            <a:br>
              <a:rPr lang="en-US" sz="2500" b="0" dirty="0"/>
            </a:br>
            <a:br>
              <a:rPr lang="en-US" sz="2500" b="0" dirty="0"/>
            </a:br>
            <a:r>
              <a:rPr lang="en-US" sz="2500" b="0" dirty="0"/>
              <a:t>B) Albumin 5% 12.5g for hepatorenal syndrome</a:t>
            </a:r>
            <a:br>
              <a:rPr lang="en-US" sz="2500" b="0" dirty="0"/>
            </a:br>
            <a:br>
              <a:rPr lang="en-US" sz="2500" b="0" dirty="0">
                <a:highlight>
                  <a:srgbClr val="FFFF00"/>
                </a:highlight>
              </a:rPr>
            </a:br>
            <a:r>
              <a:rPr lang="en-US" sz="2500" b="0" dirty="0">
                <a:highlight>
                  <a:srgbClr val="FFFF00"/>
                </a:highlight>
              </a:rPr>
              <a:t>C) Albumin 25% 50g (4 units) for paracentesis </a:t>
            </a:r>
            <a:br>
              <a:rPr lang="en-US" sz="2500" b="0" dirty="0"/>
            </a:br>
            <a:br>
              <a:rPr lang="en-US" sz="2500" b="0" dirty="0"/>
            </a:br>
            <a:r>
              <a:rPr lang="en-US" sz="2500" b="0" dirty="0"/>
              <a:t>D) Albumin 25% 40g (3 units) for paracentesis </a:t>
            </a:r>
            <a:endParaRPr lang="en-US" sz="25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4FB0B0A-E932-36D1-78B5-BA58DF6BB9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56350"/>
            <a:ext cx="3670110" cy="365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2219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46FA0-4A3B-9EF4-B954-E451A1EB1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7900" y="2350621"/>
            <a:ext cx="4895850" cy="625171"/>
          </a:xfrm>
        </p:spPr>
        <p:txBody>
          <a:bodyPr>
            <a:noAutofit/>
          </a:bodyPr>
          <a:lstStyle/>
          <a:p>
            <a:r>
              <a:rPr lang="en-US" sz="3500" dirty="0"/>
              <a:t>But wait… there’s more!</a:t>
            </a:r>
            <a:br>
              <a:rPr lang="en-US" sz="3500" dirty="0"/>
            </a:br>
            <a:br>
              <a:rPr lang="en-US" sz="3500" dirty="0"/>
            </a:br>
            <a:endParaRPr lang="en-US" sz="35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C152AF-901F-4D46-5D9E-429E23889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32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AA0FCB8-9719-DE91-5704-476ED7FBB4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56350"/>
            <a:ext cx="3670110" cy="365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8618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0B715A-CD46-3ED5-CE5E-D34FF16C8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33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4C7B884-3285-8C11-C9C8-D797B9E5BE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726" y="509524"/>
            <a:ext cx="4410691" cy="9050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26CD7BD-5044-D8CD-627F-8676666F82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726" y="1442272"/>
            <a:ext cx="4401164" cy="9335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C99E266-05BB-4FDD-22A8-14F0339969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726" y="2403599"/>
            <a:ext cx="4305901" cy="93358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3FF54AB-039E-3C54-C6C3-5295507C36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726" y="3364926"/>
            <a:ext cx="4305901" cy="93358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9A4A4E7-7800-C421-8294-F17BE801C9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6726" y="4281232"/>
            <a:ext cx="4334480" cy="9145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7588D42-B716-EC0D-27EA-EB1406D1E92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200" y="5195760"/>
            <a:ext cx="4344006" cy="895475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6D613D56-9219-D902-F1B2-4B4B0024F4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1250" y="1793606"/>
            <a:ext cx="2724150" cy="625171"/>
          </a:xfrm>
        </p:spPr>
        <p:txBody>
          <a:bodyPr>
            <a:noAutofit/>
          </a:bodyPr>
          <a:lstStyle/>
          <a:p>
            <a:r>
              <a:rPr lang="en-US" sz="3500" dirty="0"/>
              <a:t>What is incorrect about this order?</a:t>
            </a:r>
            <a:endParaRPr lang="en-US" sz="25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0847B9B-D364-A20C-E823-91BA0A9E373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6356350"/>
            <a:ext cx="3670110" cy="365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63140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3669742" cy="365125"/>
          </a:xfrm>
        </p:spPr>
        <p:txBody>
          <a:bodyPr/>
          <a:lstStyle/>
          <a:p>
            <a:r>
              <a:rPr lang="en-US" sz="800" dirty="0"/>
              <a:t>Mount Sinai South Nassau / Albumin Stewardship / April 2024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015FC14-7803-CF40-D0AF-E10AE11CDC82}"/>
              </a:ext>
            </a:extLst>
          </p:cNvPr>
          <p:cNvSpPr/>
          <p:nvPr/>
        </p:nvSpPr>
        <p:spPr>
          <a:xfrm>
            <a:off x="710974" y="2243550"/>
            <a:ext cx="7722052" cy="1543024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800" b="1">
                <a:latin typeface="Arial"/>
                <a:cs typeface="Times New Roman"/>
              </a:rPr>
              <a:t>Paracentesis Albumin Dosing</a:t>
            </a:r>
          </a:p>
          <a:p>
            <a:pPr algn="ctr"/>
            <a:r>
              <a:rPr lang="en-US" sz="2800">
                <a:latin typeface="Arial"/>
                <a:cs typeface="Times New Roman"/>
              </a:rPr>
              <a:t>25% Albumin 6-8g/L of ascitic fluid removed</a:t>
            </a:r>
          </a:p>
          <a:p>
            <a:pPr algn="ctr"/>
            <a:r>
              <a:rPr lang="en-US" sz="2000" i="1">
                <a:latin typeface="Arial"/>
                <a:cs typeface="Times New Roman"/>
              </a:rPr>
              <a:t>*If over 5L removed, maximum dose 50g (4 units)</a:t>
            </a:r>
          </a:p>
        </p:txBody>
      </p:sp>
    </p:spTree>
    <p:extLst>
      <p:ext uri="{BB962C8B-B14F-4D97-AF65-F5344CB8AC3E}">
        <p14:creationId xmlns:p14="http://schemas.microsoft.com/office/powerpoint/2010/main" val="27501999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DAE20E-F9CF-78A4-3583-DCD28AA17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35</a:t>
            </a:fld>
            <a:endParaRPr lang="en-US"/>
          </a:p>
        </p:txBody>
      </p:sp>
      <p:graphicFrame>
        <p:nvGraphicFramePr>
          <p:cNvPr id="10" name="Subtitle 4">
            <a:extLst>
              <a:ext uri="{FF2B5EF4-FFF2-40B4-BE49-F238E27FC236}">
                <a16:creationId xmlns:a16="http://schemas.microsoft.com/office/drawing/2014/main" id="{CC13EE64-3535-E713-6603-F46E924A86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617824"/>
              </p:ext>
            </p:extLst>
          </p:nvPr>
        </p:nvGraphicFramePr>
        <p:xfrm>
          <a:off x="466725" y="838200"/>
          <a:ext cx="8229600" cy="46882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Footer Placeholder 7">
            <a:extLst>
              <a:ext uri="{FF2B5EF4-FFF2-40B4-BE49-F238E27FC236}">
                <a16:creationId xmlns:a16="http://schemas.microsoft.com/office/drawing/2014/main" id="{2BF51EAA-26BD-1C12-4BAC-CF42DD67A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3669742" cy="365125"/>
          </a:xfrm>
        </p:spPr>
        <p:txBody>
          <a:bodyPr/>
          <a:lstStyle/>
          <a:p>
            <a:r>
              <a:rPr lang="en-US" sz="800" dirty="0"/>
              <a:t>Mount Sinai South Nassau / Albumin Stewardship / April 2024</a:t>
            </a:r>
          </a:p>
        </p:txBody>
      </p:sp>
    </p:spTree>
    <p:extLst>
      <p:ext uri="{BB962C8B-B14F-4D97-AF65-F5344CB8AC3E}">
        <p14:creationId xmlns:p14="http://schemas.microsoft.com/office/powerpoint/2010/main" val="280847788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FBA75B-3AD1-C2A1-A42C-2C59E5B1E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EF739F7A-A33F-575C-CE3D-29167EE63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59996"/>
            <a:ext cx="8582025" cy="625171"/>
          </a:xfrm>
        </p:spPr>
        <p:txBody>
          <a:bodyPr>
            <a:noAutofit/>
          </a:bodyPr>
          <a:lstStyle/>
          <a:p>
            <a:r>
              <a:rPr lang="en-US" sz="3500" dirty="0"/>
              <a:t>What would be the correct albumin order for nephrotic syndrome?</a:t>
            </a:r>
            <a:br>
              <a:rPr lang="en-US" sz="3500" dirty="0"/>
            </a:br>
            <a:br>
              <a:rPr lang="en-US" sz="3500" dirty="0"/>
            </a:br>
            <a:r>
              <a:rPr lang="en-US" sz="2500" b="0" dirty="0"/>
              <a:t>A) Albumin 25% 40g (3 units) for nephrotic syndrome</a:t>
            </a:r>
            <a:br>
              <a:rPr lang="en-US" sz="2500" b="0" dirty="0"/>
            </a:br>
            <a:br>
              <a:rPr lang="en-US" sz="2500" b="0" dirty="0"/>
            </a:br>
            <a:r>
              <a:rPr lang="en-US" sz="2500" b="0" dirty="0"/>
              <a:t>B) Albumin 25% 50g (4 units) for nephrotic syndrome</a:t>
            </a:r>
            <a:br>
              <a:rPr lang="en-US" sz="2500" b="0" dirty="0"/>
            </a:br>
            <a:br>
              <a:rPr lang="en-US" sz="2500" b="0" dirty="0"/>
            </a:br>
            <a:r>
              <a:rPr lang="en-US" sz="2500" b="0" dirty="0"/>
              <a:t>C) Albumin 25% 12.5 to 25g (1-2 units) for nephrotic syndrome</a:t>
            </a:r>
            <a:endParaRPr lang="en-US" sz="2500" dirty="0"/>
          </a:p>
        </p:txBody>
      </p:sp>
      <p:sp>
        <p:nvSpPr>
          <p:cNvPr id="2" name="Footer Placeholder 7">
            <a:extLst>
              <a:ext uri="{FF2B5EF4-FFF2-40B4-BE49-F238E27FC236}">
                <a16:creationId xmlns:a16="http://schemas.microsoft.com/office/drawing/2014/main" id="{D0CD14F5-0CBB-028D-BCB3-0F1A4A2A88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3669742" cy="365125"/>
          </a:xfrm>
        </p:spPr>
        <p:txBody>
          <a:bodyPr/>
          <a:lstStyle/>
          <a:p>
            <a:r>
              <a:rPr lang="en-US" sz="800" dirty="0"/>
              <a:t>Mount Sinai South Nassau / Albumin Stewardship / April 2024</a:t>
            </a:r>
          </a:p>
        </p:txBody>
      </p:sp>
    </p:spTree>
    <p:extLst>
      <p:ext uri="{BB962C8B-B14F-4D97-AF65-F5344CB8AC3E}">
        <p14:creationId xmlns:p14="http://schemas.microsoft.com/office/powerpoint/2010/main" val="222167656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FBA75B-3AD1-C2A1-A42C-2C59E5B1E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EF739F7A-A33F-575C-CE3D-29167EE63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98096"/>
            <a:ext cx="8610600" cy="625171"/>
          </a:xfrm>
        </p:spPr>
        <p:txBody>
          <a:bodyPr>
            <a:noAutofit/>
          </a:bodyPr>
          <a:lstStyle/>
          <a:p>
            <a:r>
              <a:rPr lang="en-US" sz="3500" dirty="0"/>
              <a:t>What would be the correct albumin order for nephrotic syndrome?</a:t>
            </a:r>
            <a:br>
              <a:rPr lang="en-US" sz="3500" dirty="0"/>
            </a:br>
            <a:br>
              <a:rPr lang="en-US" sz="3500" dirty="0"/>
            </a:br>
            <a:r>
              <a:rPr lang="en-US" sz="2500" b="0" dirty="0"/>
              <a:t>A) Albumin 25% 40g (3 units) for nephrotic syndrome</a:t>
            </a:r>
            <a:br>
              <a:rPr lang="en-US" sz="2500" b="0" dirty="0"/>
            </a:br>
            <a:br>
              <a:rPr lang="en-US" sz="2500" b="0" dirty="0"/>
            </a:br>
            <a:r>
              <a:rPr lang="en-US" sz="2500" b="0" dirty="0"/>
              <a:t>B) Albumin 25% 50g (4 units) for nephrotic syndrome</a:t>
            </a:r>
            <a:br>
              <a:rPr lang="en-US" sz="2500" b="0" dirty="0"/>
            </a:br>
            <a:br>
              <a:rPr lang="en-US" sz="2500" b="0" dirty="0"/>
            </a:br>
            <a:r>
              <a:rPr lang="en-US" sz="2500" b="0" dirty="0">
                <a:highlight>
                  <a:srgbClr val="FFFF00"/>
                </a:highlight>
              </a:rPr>
              <a:t>C) Albumin 25% 12.5 to 25g (1-2 units) for nephrotic syndrome</a:t>
            </a:r>
            <a:endParaRPr lang="en-US" sz="2500" dirty="0">
              <a:highlight>
                <a:srgbClr val="FFFF00"/>
              </a:highlight>
            </a:endParaRPr>
          </a:p>
        </p:txBody>
      </p:sp>
      <p:sp>
        <p:nvSpPr>
          <p:cNvPr id="2" name="Footer Placeholder 7">
            <a:extLst>
              <a:ext uri="{FF2B5EF4-FFF2-40B4-BE49-F238E27FC236}">
                <a16:creationId xmlns:a16="http://schemas.microsoft.com/office/drawing/2014/main" id="{D0CD14F5-0CBB-028D-BCB3-0F1A4A2A88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3669742" cy="365125"/>
          </a:xfrm>
        </p:spPr>
        <p:txBody>
          <a:bodyPr/>
          <a:lstStyle/>
          <a:p>
            <a:r>
              <a:rPr lang="en-US" sz="800" dirty="0"/>
              <a:t>Mount Sinai South Nassau / Albumin Stewardship / April 2024</a:t>
            </a:r>
          </a:p>
        </p:txBody>
      </p:sp>
    </p:spTree>
    <p:extLst>
      <p:ext uri="{BB962C8B-B14F-4D97-AF65-F5344CB8AC3E}">
        <p14:creationId xmlns:p14="http://schemas.microsoft.com/office/powerpoint/2010/main" val="224678054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191681"/>
            <a:ext cx="8229600" cy="312876"/>
          </a:xfrm>
        </p:spPr>
        <p:txBody>
          <a:bodyPr>
            <a:noAutofit/>
          </a:bodyPr>
          <a:lstStyle/>
          <a:p>
            <a:r>
              <a:rPr lang="en-US"/>
              <a:t>References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642538"/>
            <a:ext cx="8216612" cy="5708088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285750" indent="-285750">
              <a:lnSpc>
                <a:spcPct val="100000"/>
              </a:lnSpc>
              <a:buAutoNum type="arabicPeriod"/>
            </a:pPr>
            <a:r>
              <a:rPr lang="en-US" sz="1050" dirty="0" err="1">
                <a:solidFill>
                  <a:schemeClr val="tx1"/>
                </a:solidFill>
              </a:rPr>
              <a:t>Altobelli</a:t>
            </a:r>
            <a:r>
              <a:rPr lang="en-US" sz="1050" dirty="0">
                <a:solidFill>
                  <a:schemeClr val="tx1"/>
                </a:solidFill>
              </a:rPr>
              <a:t> C, Anastasio P, </a:t>
            </a:r>
            <a:r>
              <a:rPr lang="en-US" sz="1050" dirty="0" err="1">
                <a:solidFill>
                  <a:schemeClr val="tx1"/>
                </a:solidFill>
              </a:rPr>
              <a:t>Cerrone</a:t>
            </a:r>
            <a:r>
              <a:rPr lang="en-US" sz="1050" dirty="0">
                <a:solidFill>
                  <a:schemeClr val="tx1"/>
                </a:solidFill>
              </a:rPr>
              <a:t> A et al. Therapeutic Plasmapheresis: A Revision of Literature. </a:t>
            </a:r>
            <a:r>
              <a:rPr lang="en-US" sz="1050" i="1" dirty="0">
                <a:solidFill>
                  <a:schemeClr val="tx1"/>
                </a:solidFill>
              </a:rPr>
              <a:t>Kidney Blood Press Res</a:t>
            </a:r>
            <a:r>
              <a:rPr lang="en-US" sz="1050" dirty="0">
                <a:solidFill>
                  <a:schemeClr val="tx1"/>
                </a:solidFill>
              </a:rPr>
              <a:t>. 2023;48(1):66-78.</a:t>
            </a:r>
          </a:p>
          <a:p>
            <a:pPr marL="285750" indent="-285750">
              <a:lnSpc>
                <a:spcPct val="100000"/>
              </a:lnSpc>
              <a:buAutoNum type="arabicPeriod"/>
            </a:pPr>
            <a:r>
              <a:rPr lang="en-US" sz="1050" dirty="0" err="1">
                <a:solidFill>
                  <a:schemeClr val="tx1"/>
                </a:solidFill>
              </a:rPr>
              <a:t>Bernardi</a:t>
            </a:r>
            <a:r>
              <a:rPr lang="en-US" sz="1050" dirty="0">
                <a:solidFill>
                  <a:schemeClr val="tx1"/>
                </a:solidFill>
              </a:rPr>
              <a:t> M, </a:t>
            </a:r>
            <a:r>
              <a:rPr lang="en-US" sz="1050" dirty="0" err="1">
                <a:solidFill>
                  <a:schemeClr val="tx1"/>
                </a:solidFill>
              </a:rPr>
              <a:t>Angeli</a:t>
            </a:r>
            <a:r>
              <a:rPr lang="en-US" sz="1050" dirty="0">
                <a:solidFill>
                  <a:schemeClr val="tx1"/>
                </a:solidFill>
              </a:rPr>
              <a:t> P, </a:t>
            </a:r>
            <a:r>
              <a:rPr lang="en-US" sz="1050" dirty="0" err="1">
                <a:solidFill>
                  <a:schemeClr val="tx1"/>
                </a:solidFill>
              </a:rPr>
              <a:t>Claria</a:t>
            </a:r>
            <a:r>
              <a:rPr lang="en-US" sz="1050" dirty="0">
                <a:solidFill>
                  <a:schemeClr val="tx1"/>
                </a:solidFill>
              </a:rPr>
              <a:t> J et al. Albumin in decompensated cirrhosis: new concepts and perspectives.</a:t>
            </a:r>
            <a:r>
              <a:rPr lang="en-US" sz="1050" i="1" dirty="0">
                <a:solidFill>
                  <a:schemeClr val="tx1"/>
                </a:solidFill>
              </a:rPr>
              <a:t> Gut. </a:t>
            </a:r>
            <a:r>
              <a:rPr lang="en-US" sz="1050" dirty="0">
                <a:solidFill>
                  <a:schemeClr val="tx1"/>
                </a:solidFill>
              </a:rPr>
              <a:t>2020 </a:t>
            </a:r>
            <a:r>
              <a:rPr lang="en-US" sz="1050" dirty="0" err="1">
                <a:solidFill>
                  <a:schemeClr val="tx1"/>
                </a:solidFill>
              </a:rPr>
              <a:t>Jun;69</a:t>
            </a:r>
            <a:r>
              <a:rPr lang="en-US" sz="1050" dirty="0">
                <a:solidFill>
                  <a:schemeClr val="tx1"/>
                </a:solidFill>
              </a:rPr>
              <a:t>(6):1127-38.</a:t>
            </a:r>
            <a:endParaRPr lang="en-US" sz="20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00000"/>
              </a:lnSpc>
              <a:buAutoNum type="arabicPeriod"/>
            </a:pPr>
            <a:r>
              <a:rPr lang="en-US" sz="1050" dirty="0">
                <a:solidFill>
                  <a:schemeClr val="tx1"/>
                </a:solidFill>
              </a:rPr>
              <a:t>Biggins SW, </a:t>
            </a:r>
            <a:r>
              <a:rPr lang="en-US" sz="1050" dirty="0" err="1">
                <a:solidFill>
                  <a:schemeClr val="tx1"/>
                </a:solidFill>
              </a:rPr>
              <a:t>Angeli</a:t>
            </a:r>
            <a:r>
              <a:rPr lang="en-US" sz="1050" dirty="0">
                <a:solidFill>
                  <a:schemeClr val="tx1"/>
                </a:solidFill>
              </a:rPr>
              <a:t> P, Garcia-Tsao G, et al. Diagnosis, Evaluation, and Management of Ascites, Spontaneous Bacterial Peritonitis and Hepatorenal Syndrome: 2021 Practice Guidance by the American Association for the Study of Liver Diseases. </a:t>
            </a:r>
            <a:r>
              <a:rPr lang="en-US" sz="1050" i="1" dirty="0">
                <a:solidFill>
                  <a:schemeClr val="tx1"/>
                </a:solidFill>
              </a:rPr>
              <a:t>Hepatology.</a:t>
            </a:r>
            <a:r>
              <a:rPr lang="en-US" sz="1050" dirty="0">
                <a:solidFill>
                  <a:schemeClr val="tx1"/>
                </a:solidFill>
              </a:rPr>
              <a:t> 2021 </a:t>
            </a:r>
            <a:r>
              <a:rPr lang="en-US" sz="1050" dirty="0" err="1">
                <a:solidFill>
                  <a:schemeClr val="tx1"/>
                </a:solidFill>
              </a:rPr>
              <a:t>Aug;74</a:t>
            </a:r>
            <a:r>
              <a:rPr lang="en-US" sz="1050" dirty="0">
                <a:solidFill>
                  <a:schemeClr val="tx1"/>
                </a:solidFill>
              </a:rPr>
              <a:t>(2):1014-48.</a:t>
            </a:r>
          </a:p>
          <a:p>
            <a:pPr marL="285750" indent="-285750">
              <a:lnSpc>
                <a:spcPct val="100000"/>
              </a:lnSpc>
              <a:buAutoNum type="arabicPeriod"/>
            </a:pPr>
            <a:r>
              <a:rPr lang="en-US" sz="1050" dirty="0" err="1">
                <a:solidFill>
                  <a:schemeClr val="tx1"/>
                </a:solidFill>
              </a:rPr>
              <a:t>Caironi</a:t>
            </a:r>
            <a:r>
              <a:rPr lang="en-US" sz="1050" dirty="0">
                <a:solidFill>
                  <a:schemeClr val="tx1"/>
                </a:solidFill>
              </a:rPr>
              <a:t> P, </a:t>
            </a:r>
            <a:r>
              <a:rPr lang="en-US" sz="1050" dirty="0" err="1">
                <a:solidFill>
                  <a:schemeClr val="tx1"/>
                </a:solidFill>
              </a:rPr>
              <a:t>Tognoni</a:t>
            </a:r>
            <a:r>
              <a:rPr lang="en-US" sz="1050" dirty="0">
                <a:solidFill>
                  <a:schemeClr val="tx1"/>
                </a:solidFill>
              </a:rPr>
              <a:t> G, Masson S et al; </a:t>
            </a:r>
            <a:r>
              <a:rPr lang="en-US" sz="1050" dirty="0" err="1">
                <a:solidFill>
                  <a:schemeClr val="tx1"/>
                </a:solidFill>
              </a:rPr>
              <a:t>ALBIOS</a:t>
            </a:r>
            <a:r>
              <a:rPr lang="en-US" sz="1050" dirty="0">
                <a:solidFill>
                  <a:schemeClr val="tx1"/>
                </a:solidFill>
              </a:rPr>
              <a:t> Study Investigators. Albumin replacement in patients with severe sepsis or septic shock.</a:t>
            </a:r>
            <a:r>
              <a:rPr lang="en-US" sz="1050" i="1" dirty="0">
                <a:solidFill>
                  <a:schemeClr val="tx1"/>
                </a:solidFill>
              </a:rPr>
              <a:t> N Engl J Med.</a:t>
            </a:r>
            <a:r>
              <a:rPr lang="en-US" sz="1050" dirty="0">
                <a:solidFill>
                  <a:schemeClr val="tx1"/>
                </a:solidFill>
              </a:rPr>
              <a:t> 2014 Apr 10;370(15):1412-21.</a:t>
            </a:r>
            <a:endParaRPr lang="en-US" sz="20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00000"/>
              </a:lnSpc>
              <a:buAutoNum type="arabicPeriod"/>
            </a:pPr>
            <a:r>
              <a:rPr lang="en-US" sz="1050" dirty="0">
                <a:solidFill>
                  <a:schemeClr val="tx1"/>
                </a:solidFill>
              </a:rPr>
              <a:t>Duffy M, Jain S, Harrell N et al. Albumin and Furosemide Combination for Management of Edema in Nephrotic Syndrome: A Review of Clinical Studies. </a:t>
            </a:r>
            <a:r>
              <a:rPr lang="en-US" sz="1050" i="1" dirty="0">
                <a:solidFill>
                  <a:schemeClr val="tx1"/>
                </a:solidFill>
              </a:rPr>
              <a:t>Cells</a:t>
            </a:r>
            <a:r>
              <a:rPr lang="en-US" sz="1050" dirty="0">
                <a:solidFill>
                  <a:schemeClr val="tx1"/>
                </a:solidFill>
              </a:rPr>
              <a:t>. 2015 Oct 7;4(4):622-30. </a:t>
            </a:r>
          </a:p>
          <a:p>
            <a:pPr marL="285750" indent="-285750">
              <a:lnSpc>
                <a:spcPct val="100000"/>
              </a:lnSpc>
              <a:buAutoNum type="arabicPeriod"/>
            </a:pPr>
            <a:r>
              <a:rPr lang="en-US" sz="1050" dirty="0">
                <a:solidFill>
                  <a:schemeClr val="tx1"/>
                </a:solidFill>
              </a:rPr>
              <a:t>Evans L, Rhodes A, </a:t>
            </a:r>
            <a:r>
              <a:rPr lang="en-US" sz="1050" dirty="0" err="1">
                <a:solidFill>
                  <a:schemeClr val="tx1"/>
                </a:solidFill>
              </a:rPr>
              <a:t>Alhazzani</a:t>
            </a:r>
            <a:r>
              <a:rPr lang="en-US" sz="1050" dirty="0">
                <a:solidFill>
                  <a:schemeClr val="tx1"/>
                </a:solidFill>
              </a:rPr>
              <a:t> W et al. Surviving sepsis campaign: international guidelines for management of sepsis and septic shock 2021. </a:t>
            </a:r>
            <a:r>
              <a:rPr lang="en-US" sz="1050" i="1" dirty="0">
                <a:solidFill>
                  <a:schemeClr val="tx1"/>
                </a:solidFill>
              </a:rPr>
              <a:t>Intensive Care Med.</a:t>
            </a:r>
            <a:r>
              <a:rPr lang="en-US" sz="1050" dirty="0">
                <a:solidFill>
                  <a:schemeClr val="tx1"/>
                </a:solidFill>
              </a:rPr>
              <a:t> 2021 </a:t>
            </a:r>
            <a:r>
              <a:rPr lang="en-US" sz="1050" dirty="0" err="1">
                <a:solidFill>
                  <a:schemeClr val="tx1"/>
                </a:solidFill>
              </a:rPr>
              <a:t>Nov;47</a:t>
            </a:r>
            <a:r>
              <a:rPr lang="en-US" sz="1050" dirty="0">
                <a:solidFill>
                  <a:schemeClr val="tx1"/>
                </a:solidFill>
              </a:rPr>
              <a:t>(11):1181-247.</a:t>
            </a:r>
          </a:p>
          <a:p>
            <a:pPr marL="285750" indent="-285750">
              <a:lnSpc>
                <a:spcPct val="100000"/>
              </a:lnSpc>
              <a:buAutoNum type="arabicPeriod"/>
            </a:pPr>
            <a:r>
              <a:rPr lang="en-US" sz="1050" dirty="0" err="1">
                <a:solidFill>
                  <a:schemeClr val="tx1"/>
                </a:solidFill>
              </a:rPr>
              <a:t>Finfer</a:t>
            </a:r>
            <a:r>
              <a:rPr lang="en-US" sz="1050" dirty="0">
                <a:solidFill>
                  <a:schemeClr val="tx1"/>
                </a:solidFill>
              </a:rPr>
              <a:t> S, </a:t>
            </a:r>
            <a:r>
              <a:rPr lang="en-US" sz="1050" dirty="0" err="1">
                <a:solidFill>
                  <a:schemeClr val="tx1"/>
                </a:solidFill>
              </a:rPr>
              <a:t>Bellomo</a:t>
            </a:r>
            <a:r>
              <a:rPr lang="en-US" sz="1050" dirty="0">
                <a:solidFill>
                  <a:schemeClr val="tx1"/>
                </a:solidFill>
              </a:rPr>
              <a:t> R, Boyce N et al; SAFE Study Investigators. A comparison of albumin and saline for fluid resuscitation in the intensive care unit. </a:t>
            </a:r>
            <a:r>
              <a:rPr lang="en-US" sz="1050" i="1" dirty="0">
                <a:solidFill>
                  <a:schemeClr val="tx1"/>
                </a:solidFill>
              </a:rPr>
              <a:t>N Engl J Med.</a:t>
            </a:r>
            <a:r>
              <a:rPr lang="en-US" sz="1050" dirty="0">
                <a:solidFill>
                  <a:schemeClr val="tx1"/>
                </a:solidFill>
              </a:rPr>
              <a:t> 2004 May 27;350(22):2247-56.</a:t>
            </a:r>
          </a:p>
          <a:p>
            <a:pPr marL="285750" indent="-285750">
              <a:lnSpc>
                <a:spcPct val="100000"/>
              </a:lnSpc>
              <a:buAutoNum type="arabicPeriod"/>
            </a:pPr>
            <a:r>
              <a:rPr lang="en-US" sz="1050" dirty="0">
                <a:solidFill>
                  <a:schemeClr val="tx1"/>
                </a:solidFill>
              </a:rPr>
              <a:t>Flamm SL, Wong F, Ahn J et al. AGA Clinical Practice Update on the Evaluation and Management of Acute Kidney Injury in Patients With Cirrhosis: Expert Review. </a:t>
            </a:r>
            <a:r>
              <a:rPr lang="en-US" sz="1050" i="1" dirty="0">
                <a:solidFill>
                  <a:schemeClr val="tx1"/>
                </a:solidFill>
              </a:rPr>
              <a:t>Clin Gastroenterol Hepatol</a:t>
            </a:r>
            <a:r>
              <a:rPr lang="en-US" sz="1050" dirty="0">
                <a:solidFill>
                  <a:schemeClr val="tx1"/>
                </a:solidFill>
              </a:rPr>
              <a:t>. 2022 </a:t>
            </a:r>
            <a:r>
              <a:rPr lang="en-US" sz="1050" dirty="0" err="1">
                <a:solidFill>
                  <a:schemeClr val="tx1"/>
                </a:solidFill>
              </a:rPr>
              <a:t>Dec;20</a:t>
            </a:r>
            <a:r>
              <a:rPr lang="en-US" sz="1050" dirty="0">
                <a:solidFill>
                  <a:schemeClr val="tx1"/>
                </a:solidFill>
              </a:rPr>
              <a:t>(12):2707-16.</a:t>
            </a:r>
          </a:p>
          <a:p>
            <a:pPr marL="285750" indent="-285750">
              <a:lnSpc>
                <a:spcPct val="100000"/>
              </a:lnSpc>
              <a:buAutoNum type="arabicPeriod"/>
            </a:pPr>
            <a:r>
              <a:rPr lang="en-US" sz="1050" dirty="0" err="1">
                <a:solidFill>
                  <a:schemeClr val="tx1"/>
                </a:solidFill>
              </a:rPr>
              <a:t>Kodner</a:t>
            </a:r>
            <a:r>
              <a:rPr lang="en-US" sz="1050" dirty="0">
                <a:solidFill>
                  <a:schemeClr val="tx1"/>
                </a:solidFill>
              </a:rPr>
              <a:t> C. Diagnosis and Management of Nephrotic Syndrome in Adults.</a:t>
            </a:r>
            <a:r>
              <a:rPr lang="en-US" sz="1050" i="1" dirty="0">
                <a:solidFill>
                  <a:schemeClr val="tx1"/>
                </a:solidFill>
              </a:rPr>
              <a:t> Am Fam Physician.</a:t>
            </a:r>
            <a:r>
              <a:rPr lang="en-US" sz="1050" dirty="0">
                <a:solidFill>
                  <a:schemeClr val="tx1"/>
                </a:solidFill>
              </a:rPr>
              <a:t> 2016 Mar 15;93(6):479-85.</a:t>
            </a:r>
          </a:p>
          <a:p>
            <a:pPr marL="285750" indent="-285750">
              <a:lnSpc>
                <a:spcPct val="100000"/>
              </a:lnSpc>
              <a:buAutoNum type="arabicPeriod"/>
            </a:pPr>
            <a:r>
              <a:rPr lang="en-US" sz="1050" dirty="0">
                <a:solidFill>
                  <a:schemeClr val="tx1"/>
                </a:solidFill>
              </a:rPr>
              <a:t>Macedo E, Karl B, Lee E et al. A randomized trial of albumin infusion to prevent intradialytic hypotension in hospitalized </a:t>
            </a:r>
            <a:r>
              <a:rPr lang="en-US" sz="1050" dirty="0" err="1">
                <a:solidFill>
                  <a:schemeClr val="tx1"/>
                </a:solidFill>
              </a:rPr>
              <a:t>hypoalbuminemic</a:t>
            </a:r>
            <a:r>
              <a:rPr lang="en-US" sz="1050" dirty="0">
                <a:solidFill>
                  <a:schemeClr val="tx1"/>
                </a:solidFill>
              </a:rPr>
              <a:t> patients. </a:t>
            </a:r>
            <a:r>
              <a:rPr lang="en-US" sz="1050" i="1" dirty="0">
                <a:solidFill>
                  <a:schemeClr val="tx1"/>
                </a:solidFill>
              </a:rPr>
              <a:t>Crit Care.</a:t>
            </a:r>
            <a:r>
              <a:rPr lang="en-US" sz="1050" dirty="0">
                <a:solidFill>
                  <a:schemeClr val="tx1"/>
                </a:solidFill>
              </a:rPr>
              <a:t> 2021 Jan 6;25(1):18. </a:t>
            </a:r>
          </a:p>
          <a:p>
            <a:pPr marL="285750" indent="-285750">
              <a:lnSpc>
                <a:spcPct val="100000"/>
              </a:lnSpc>
              <a:buAutoNum type="arabicPeriod"/>
            </a:pPr>
            <a:r>
              <a:rPr lang="en-US" sz="1050" dirty="0">
                <a:solidFill>
                  <a:schemeClr val="tx1"/>
                </a:solidFill>
              </a:rPr>
              <a:t>Philips CA, </a:t>
            </a:r>
            <a:r>
              <a:rPr lang="en-US" sz="1050" dirty="0" err="1">
                <a:solidFill>
                  <a:schemeClr val="tx1"/>
                </a:solidFill>
              </a:rPr>
              <a:t>Maiwall</a:t>
            </a:r>
            <a:r>
              <a:rPr lang="en-US" sz="1050" dirty="0">
                <a:solidFill>
                  <a:schemeClr val="tx1"/>
                </a:solidFill>
              </a:rPr>
              <a:t> R, Sharma MK et al. Comparison of 5% human albumin and normal saline for fluid resuscitation in sepsis induced hypotension among patients with cirrhosis (</a:t>
            </a:r>
            <a:r>
              <a:rPr lang="en-US" sz="1050" dirty="0" err="1">
                <a:solidFill>
                  <a:schemeClr val="tx1"/>
                </a:solidFill>
              </a:rPr>
              <a:t>FRISC</a:t>
            </a:r>
            <a:r>
              <a:rPr lang="en-US" sz="1050" dirty="0">
                <a:solidFill>
                  <a:schemeClr val="tx1"/>
                </a:solidFill>
              </a:rPr>
              <a:t> study): a randomized controlled trial. </a:t>
            </a:r>
            <a:r>
              <a:rPr lang="en-US" sz="1050" i="1" dirty="0">
                <a:solidFill>
                  <a:schemeClr val="tx1"/>
                </a:solidFill>
              </a:rPr>
              <a:t>Hepatol Int.</a:t>
            </a:r>
            <a:r>
              <a:rPr lang="en-US" sz="1050" dirty="0">
                <a:solidFill>
                  <a:schemeClr val="tx1"/>
                </a:solidFill>
              </a:rPr>
              <a:t> 2021 </a:t>
            </a:r>
            <a:r>
              <a:rPr lang="en-US" sz="1050" dirty="0" err="1">
                <a:solidFill>
                  <a:schemeClr val="tx1"/>
                </a:solidFill>
              </a:rPr>
              <a:t>Aug;15</a:t>
            </a:r>
            <a:r>
              <a:rPr lang="en-US" sz="1050" dirty="0">
                <a:solidFill>
                  <a:schemeClr val="tx1"/>
                </a:solidFill>
              </a:rPr>
              <a:t>(4):983-994.  </a:t>
            </a:r>
          </a:p>
          <a:p>
            <a:pPr marL="285750" indent="-285750">
              <a:lnSpc>
                <a:spcPct val="100000"/>
              </a:lnSpc>
              <a:buAutoNum type="arabicPeriod"/>
            </a:pPr>
            <a:r>
              <a:rPr lang="en-US" sz="1050" dirty="0">
                <a:solidFill>
                  <a:schemeClr val="tx1"/>
                </a:solidFill>
              </a:rPr>
              <a:t>Powell-Tuck J, Gosling P et al. British Consensus Guidelines on Intravenous Fluid Therapy for Adult Surgical Patients (</a:t>
            </a:r>
            <a:r>
              <a:rPr lang="en-US" sz="1050" dirty="0" err="1">
                <a:solidFill>
                  <a:schemeClr val="tx1"/>
                </a:solidFill>
              </a:rPr>
              <a:t>GIFTASUP</a:t>
            </a:r>
            <a:r>
              <a:rPr lang="en-US" sz="1050" dirty="0">
                <a:solidFill>
                  <a:schemeClr val="tx1"/>
                </a:solidFill>
              </a:rPr>
              <a:t>).</a:t>
            </a:r>
            <a:r>
              <a:rPr lang="en-US" sz="1050" i="1" dirty="0">
                <a:solidFill>
                  <a:schemeClr val="tx1"/>
                </a:solidFill>
              </a:rPr>
              <a:t> London: NHS National Library of Health. </a:t>
            </a:r>
            <a:r>
              <a:rPr lang="en-US" sz="1050" dirty="0">
                <a:solidFill>
                  <a:schemeClr val="tx1"/>
                </a:solidFill>
              </a:rPr>
              <a:t>2011 Mar.</a:t>
            </a:r>
          </a:p>
          <a:p>
            <a:pPr marL="285750" indent="-285750">
              <a:lnSpc>
                <a:spcPct val="100000"/>
              </a:lnSpc>
              <a:buAutoNum type="arabicPeriod"/>
            </a:pPr>
            <a:r>
              <a:rPr lang="en-US" sz="1050" dirty="0" err="1">
                <a:solidFill>
                  <a:schemeClr val="tx1"/>
                </a:solidFill>
              </a:rPr>
              <a:t>Raoufinia</a:t>
            </a:r>
            <a:r>
              <a:rPr lang="en-US" sz="1050" dirty="0">
                <a:solidFill>
                  <a:schemeClr val="tx1"/>
                </a:solidFill>
              </a:rPr>
              <a:t> R, Mota A, </a:t>
            </a:r>
            <a:r>
              <a:rPr lang="en-US" sz="1050" dirty="0" err="1">
                <a:solidFill>
                  <a:schemeClr val="tx1"/>
                </a:solidFill>
              </a:rPr>
              <a:t>Keyhanvar</a:t>
            </a:r>
            <a:r>
              <a:rPr lang="en-US" sz="1050" dirty="0">
                <a:solidFill>
                  <a:schemeClr val="tx1"/>
                </a:solidFill>
              </a:rPr>
              <a:t> N et al. Overview of Albumin and Its Purification Methods. </a:t>
            </a:r>
            <a:r>
              <a:rPr lang="en-US" sz="1050" i="1" dirty="0">
                <a:solidFill>
                  <a:schemeClr val="tx1"/>
                </a:solidFill>
              </a:rPr>
              <a:t>Adv Pharm Bull</a:t>
            </a:r>
            <a:r>
              <a:rPr lang="en-US" sz="1050" dirty="0">
                <a:solidFill>
                  <a:schemeClr val="tx1"/>
                </a:solidFill>
              </a:rPr>
              <a:t>. 2016 </a:t>
            </a:r>
            <a:r>
              <a:rPr lang="en-US" sz="1050" dirty="0" err="1">
                <a:solidFill>
                  <a:schemeClr val="tx1"/>
                </a:solidFill>
              </a:rPr>
              <a:t>Dec;6</a:t>
            </a:r>
            <a:r>
              <a:rPr lang="en-US" sz="1050" dirty="0">
                <a:solidFill>
                  <a:schemeClr val="tx1"/>
                </a:solidFill>
              </a:rPr>
              <a:t>(4):495-507. </a:t>
            </a:r>
          </a:p>
          <a:p>
            <a:pPr marL="285750" indent="-285750">
              <a:lnSpc>
                <a:spcPct val="100000"/>
              </a:lnSpc>
              <a:buAutoNum type="arabicPeriod"/>
            </a:pPr>
            <a:r>
              <a:rPr lang="en-US" sz="1050" dirty="0" err="1">
                <a:solidFill>
                  <a:srgbClr val="212121"/>
                </a:solidFill>
              </a:rPr>
              <a:t>Sjöström</a:t>
            </a:r>
            <a:r>
              <a:rPr lang="en-US" sz="1050" dirty="0">
                <a:solidFill>
                  <a:srgbClr val="212121"/>
                </a:solidFill>
              </a:rPr>
              <a:t> PA, </a:t>
            </a:r>
            <a:r>
              <a:rPr lang="en-US" sz="1050" dirty="0" err="1">
                <a:solidFill>
                  <a:srgbClr val="212121"/>
                </a:solidFill>
              </a:rPr>
              <a:t>Odlind</a:t>
            </a:r>
            <a:r>
              <a:rPr lang="en-US" sz="1050" dirty="0">
                <a:solidFill>
                  <a:srgbClr val="212121"/>
                </a:solidFill>
              </a:rPr>
              <a:t> BG, </a:t>
            </a:r>
            <a:r>
              <a:rPr lang="en-US" sz="1050" dirty="0" err="1">
                <a:solidFill>
                  <a:srgbClr val="212121"/>
                </a:solidFill>
              </a:rPr>
              <a:t>Beermann</a:t>
            </a:r>
            <a:r>
              <a:rPr lang="en-US" sz="1050" dirty="0">
                <a:solidFill>
                  <a:srgbClr val="212121"/>
                </a:solidFill>
              </a:rPr>
              <a:t> BA et al. Pharmacokinetics and effects of frusemide in patients with the nephrotic syndrome. </a:t>
            </a:r>
            <a:r>
              <a:rPr lang="en-US" sz="1050" i="1" dirty="0" err="1">
                <a:solidFill>
                  <a:srgbClr val="212121"/>
                </a:solidFill>
              </a:rPr>
              <a:t>Eur</a:t>
            </a:r>
            <a:r>
              <a:rPr lang="en-US" sz="1050" i="1" dirty="0">
                <a:solidFill>
                  <a:srgbClr val="212121"/>
                </a:solidFill>
              </a:rPr>
              <a:t> J Clin </a:t>
            </a:r>
            <a:r>
              <a:rPr lang="en-US" sz="1050" i="1" dirty="0" err="1">
                <a:solidFill>
                  <a:srgbClr val="212121"/>
                </a:solidFill>
              </a:rPr>
              <a:t>Pharmacol.</a:t>
            </a:r>
            <a:r>
              <a:rPr lang="en-US" sz="1050" dirty="0" err="1">
                <a:solidFill>
                  <a:srgbClr val="212121"/>
                </a:solidFill>
              </a:rPr>
              <a:t>1989;37</a:t>
            </a:r>
            <a:r>
              <a:rPr lang="en-US" sz="1050" dirty="0">
                <a:solidFill>
                  <a:srgbClr val="212121"/>
                </a:solidFill>
              </a:rPr>
              <a:t>(2):173-80.</a:t>
            </a:r>
            <a:endParaRPr lang="en-US" sz="1050" dirty="0">
              <a:solidFill>
                <a:srgbClr val="444444"/>
              </a:solidFill>
            </a:endParaRPr>
          </a:p>
          <a:p>
            <a:pPr marL="285750" indent="-285750">
              <a:lnSpc>
                <a:spcPct val="100000"/>
              </a:lnSpc>
              <a:buAutoNum type="arabicPeriod"/>
            </a:pPr>
            <a:r>
              <a:rPr lang="en-US" sz="1050" dirty="0">
                <a:solidFill>
                  <a:srgbClr val="000000"/>
                </a:solidFill>
              </a:rPr>
              <a:t>Xu JY, Chen QH, Xie </a:t>
            </a:r>
            <a:r>
              <a:rPr lang="en-US" sz="1050" dirty="0" err="1">
                <a:solidFill>
                  <a:srgbClr val="000000"/>
                </a:solidFill>
              </a:rPr>
              <a:t>JF</a:t>
            </a:r>
            <a:r>
              <a:rPr lang="en-US" sz="1050" dirty="0">
                <a:solidFill>
                  <a:srgbClr val="000000"/>
                </a:solidFill>
              </a:rPr>
              <a:t> et al. Comparison of the effects of albumin and crystalloid on mortality in adult patients with severe sepsis and septic shock: a meta-analysis of randomized clinical trials. </a:t>
            </a:r>
            <a:r>
              <a:rPr lang="en-US" sz="1050" i="1" dirty="0">
                <a:solidFill>
                  <a:srgbClr val="000000"/>
                </a:solidFill>
              </a:rPr>
              <a:t>Crit Care.</a:t>
            </a:r>
            <a:r>
              <a:rPr lang="en-US" sz="1050" dirty="0">
                <a:solidFill>
                  <a:srgbClr val="000000"/>
                </a:solidFill>
              </a:rPr>
              <a:t> 2014 Dec 15;18(6):702.</a:t>
            </a:r>
            <a:endParaRPr lang="en-US" sz="1050" dirty="0">
              <a:solidFill>
                <a:srgbClr val="444444"/>
              </a:solidFill>
            </a:endParaRPr>
          </a:p>
          <a:p>
            <a:pPr marL="347345" indent="-347345">
              <a:lnSpc>
                <a:spcPct val="100000"/>
              </a:lnSpc>
              <a:spcBef>
                <a:spcPts val="0"/>
              </a:spcBef>
              <a:buAutoNum type="arabicPeriod"/>
            </a:pPr>
            <a:endParaRPr lang="en-US" sz="1050" dirty="0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3669742" cy="365125"/>
          </a:xfrm>
        </p:spPr>
        <p:txBody>
          <a:bodyPr/>
          <a:lstStyle/>
          <a:p>
            <a:r>
              <a:rPr lang="en-US" sz="800"/>
              <a:t>Mount Sinai South Nassau / Albumin Stewardship / April 2024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173989"/>
      </p:ext>
    </p:extLst>
  </p:cSld>
  <p:clrMapOvr>
    <a:masterClrMapping/>
  </p:clrMapOvr>
</p:sld>
</file>

<file path=ppt/theme/theme1.xml><?xml version="1.0" encoding="utf-8"?>
<a:theme xmlns:a="http://schemas.openxmlformats.org/drawingml/2006/main" name="MountSinai">
  <a:themeElements>
    <a:clrScheme name="Mount Sinai">
      <a:dk1>
        <a:srgbClr val="000000"/>
      </a:dk1>
      <a:lt1>
        <a:srgbClr val="FFFFFF"/>
      </a:lt1>
      <a:dk2>
        <a:srgbClr val="221F72"/>
      </a:dk2>
      <a:lt2>
        <a:srgbClr val="FFFFFF"/>
      </a:lt2>
      <a:accent1>
        <a:srgbClr val="00AEEF"/>
      </a:accent1>
      <a:accent2>
        <a:srgbClr val="D80B8C"/>
      </a:accent2>
      <a:accent3>
        <a:srgbClr val="221F72"/>
      </a:accent3>
      <a:accent4>
        <a:srgbClr val="B2B3B2"/>
      </a:accent4>
      <a:accent5>
        <a:srgbClr val="DDDEDD"/>
      </a:accent5>
      <a:accent6>
        <a:srgbClr val="00B9F2"/>
      </a:accent6>
      <a:hlink>
        <a:srgbClr val="767776"/>
      </a:hlink>
      <a:folHlink>
        <a:srgbClr val="777877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escription xmlns="613481ca-3a26-4e30-be05-fc2e5de39161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9069CFEC8D6014596295413B396E143" ma:contentTypeVersion="6" ma:contentTypeDescription="Create a new document." ma:contentTypeScope="" ma:versionID="29b0f29b33f5eb47a488f3e90f057da5">
  <xsd:schema xmlns:xsd="http://www.w3.org/2001/XMLSchema" xmlns:xs="http://www.w3.org/2001/XMLSchema" xmlns:p="http://schemas.microsoft.com/office/2006/metadata/properties" xmlns:ns2="613481ca-3a26-4e30-be05-fc2e5de39161" xmlns:ns3="c9e7f124-0c80-474b-8717-8937362603c9" targetNamespace="http://schemas.microsoft.com/office/2006/metadata/properties" ma:root="true" ma:fieldsID="15bd1450d04b831cb5f8c29f4d5628e4" ns2:_="" ns3:_="">
    <xsd:import namespace="613481ca-3a26-4e30-be05-fc2e5de39161"/>
    <xsd:import namespace="c9e7f124-0c80-474b-8717-8937362603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Descrip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3481ca-3a26-4e30-be05-fc2e5de3916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Description" ma:index="10" nillable="true" ma:displayName="Description" ma:description="Description" ma:format="Dropdown" ma:internalName="Description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e7f124-0c80-474b-8717-8937362603c9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E958527-57DD-41DD-8E80-4FE431B00E6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374E246-1726-4F28-A507-F530BC8F9764}">
  <ds:schemaRefs>
    <ds:schemaRef ds:uri="http://schemas.microsoft.com/office/2006/documentManagement/types"/>
    <ds:schemaRef ds:uri="http://purl.org/dc/elements/1.1/"/>
    <ds:schemaRef ds:uri="http://www.w3.org/XML/1998/namespace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c9e7f124-0c80-474b-8717-8937362603c9"/>
    <ds:schemaRef ds:uri="613481ca-3a26-4e30-be05-fc2e5de39161"/>
    <ds:schemaRef ds:uri="http://purl.org/dc/dcmitype/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D1043DB8-73C2-4E19-A029-3DF0B45D9B2A}">
  <ds:schemaRefs>
    <ds:schemaRef ds:uri="613481ca-3a26-4e30-be05-fc2e5de39161"/>
    <ds:schemaRef ds:uri="c9e7f124-0c80-474b-8717-8937362603c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MountSinai</Template>
  <TotalTime>8934</TotalTime>
  <Words>4200</Words>
  <Application>Microsoft Office PowerPoint</Application>
  <PresentationFormat>On-screen Show (4:3)</PresentationFormat>
  <Paragraphs>386</Paragraphs>
  <Slides>38</Slides>
  <Notes>27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MountSinai</vt:lpstr>
      <vt:lpstr>Albumin Stewardship </vt:lpstr>
      <vt:lpstr>Objectives</vt:lpstr>
      <vt:lpstr>Overview of Albumin</vt:lpstr>
      <vt:lpstr>Crystalloid vs Colloid Distribution</vt:lpstr>
      <vt:lpstr>Albumin Dosing – Grams vs Units</vt:lpstr>
      <vt:lpstr>Albumin Indications</vt:lpstr>
      <vt:lpstr>Paracentesis (Approved Indication)</vt:lpstr>
      <vt:lpstr>Paracentesis (Approved Indication) Cont.</vt:lpstr>
      <vt:lpstr>Verification Tips: Albumin for Paracentesis</vt:lpstr>
      <vt:lpstr>Hepatorenal Syndrome (Approved Indication)</vt:lpstr>
      <vt:lpstr>Hepatorenal Syndrome (Approved Indication)</vt:lpstr>
      <vt:lpstr>Verification Tips Albumin for HRS</vt:lpstr>
      <vt:lpstr>Intradialytic Hypotension (Approved Indication)</vt:lpstr>
      <vt:lpstr>Verification Tips: Albumin for IDH </vt:lpstr>
      <vt:lpstr>Spontaneous Bacterial Peritonitis (Approved Indication)</vt:lpstr>
      <vt:lpstr>Spontaneous Bacterial Peritonitis (Approved Indication)</vt:lpstr>
      <vt:lpstr>Verification Tips: Albumin for SBP </vt:lpstr>
      <vt:lpstr>Plasmapheresis (PLEX) (Approved Indication)</vt:lpstr>
      <vt:lpstr>Verification Tips: Albumin for PLEX</vt:lpstr>
      <vt:lpstr>Nephrotic Syndrome (Approved Indication)</vt:lpstr>
      <vt:lpstr>Verification Tips: Albumin for Nephrotic Syndrome</vt:lpstr>
      <vt:lpstr>Hypovolemic or Distributive Shock </vt:lpstr>
      <vt:lpstr>Hypovolemic or Distributive Shock </vt:lpstr>
      <vt:lpstr>*Verification Tips* Albumin for Shock</vt:lpstr>
      <vt:lpstr>Practice Patient Case</vt:lpstr>
      <vt:lpstr>  </vt:lpstr>
      <vt:lpstr>KDIGO AKI Guidelines</vt:lpstr>
      <vt:lpstr>Albumin orders from 5/9  </vt:lpstr>
      <vt:lpstr>Do you think these orders are ordered correctly?</vt:lpstr>
      <vt:lpstr>What albumin dose and indication would you recommend for them?  A) Albumin 25% 12.5g for paracentesis  B) Albumin 5% 12.5g for hepatorenal syndrome  C) Albumin 25% 50g (4 units) for paracentesis   D) Albumin 25% 40g (3 units) for paracentesis </vt:lpstr>
      <vt:lpstr>What albumin dose and indication would you recommend for them?  A) Albumin 25% 12.5g for paracentesis  B) Albumin 5% 12.5g for hepatorenal syndrome  C) Albumin 25% 50g (4 units) for paracentesis   D) Albumin 25% 40g (3 units) for paracentesis </vt:lpstr>
      <vt:lpstr>But wait… there’s more!  </vt:lpstr>
      <vt:lpstr>What is incorrect about this order?</vt:lpstr>
      <vt:lpstr>PowerPoint Presentation</vt:lpstr>
      <vt:lpstr>PowerPoint Presentation</vt:lpstr>
      <vt:lpstr>What would be the correct albumin order for nephrotic syndrome?  A) Albumin 25% 40g (3 units) for nephrotic syndrome  B) Albumin 25% 50g (4 units) for nephrotic syndrome  C) Albumin 25% 12.5 to 25g (1-2 units) for nephrotic syndrome</vt:lpstr>
      <vt:lpstr>What would be the correct albumin order for nephrotic syndrome?  A) Albumin 25% 40g (3 units) for nephrotic syndrome  B) Albumin 25% 50g (4 units) for nephrotic syndrome  C) Albumin 25% 12.5 to 25g (1-2 units) for nephrotic syndrome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Option 1 Presentation title</dc:title>
  <dc:creator>Scott Santoro</dc:creator>
  <cp:lastModifiedBy>Qureshi, Waliya</cp:lastModifiedBy>
  <cp:revision>4</cp:revision>
  <cp:lastPrinted>2024-05-06T18:20:22Z</cp:lastPrinted>
  <dcterms:created xsi:type="dcterms:W3CDTF">2018-04-09T14:53:48Z</dcterms:created>
  <dcterms:modified xsi:type="dcterms:W3CDTF">2024-06-19T09:40:16Z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0x010100C9069CFEC8D6014596295413B396E143</vt:lpwstr>
  </property>
  <property fmtid="{D5CDD505-2E9C-101B-9397-08002B2CF9AE}" pid="3" name="MSIP_Label_876c3ea2-4f1b-462a-88f1-b8fa9160e0b3_Enabled">
    <vt:lpwstr>true</vt:lpwstr>
  </property>
  <property fmtid="{D5CDD505-2E9C-101B-9397-08002B2CF9AE}" pid="4" name="MSIP_Label_876c3ea2-4f1b-462a-88f1-b8fa9160e0b3_SetDate">
    <vt:lpwstr>2024-05-06T18:40:26Z</vt:lpwstr>
  </property>
  <property fmtid="{D5CDD505-2E9C-101B-9397-08002B2CF9AE}" pid="5" name="MSIP_Label_876c3ea2-4f1b-462a-88f1-b8fa9160e0b3_Method">
    <vt:lpwstr>Standard</vt:lpwstr>
  </property>
  <property fmtid="{D5CDD505-2E9C-101B-9397-08002B2CF9AE}" pid="6" name="MSIP_Label_876c3ea2-4f1b-462a-88f1-b8fa9160e0b3_Name">
    <vt:lpwstr>Public Data (Lowest Sensitivity)</vt:lpwstr>
  </property>
  <property fmtid="{D5CDD505-2E9C-101B-9397-08002B2CF9AE}" pid="7" name="MSIP_Label_876c3ea2-4f1b-462a-88f1-b8fa9160e0b3_SiteId">
    <vt:lpwstr>aab79c2b-3f33-4218-8130-b0470afbe410</vt:lpwstr>
  </property>
  <property fmtid="{D5CDD505-2E9C-101B-9397-08002B2CF9AE}" pid="8" name="MSIP_Label_876c3ea2-4f1b-462a-88f1-b8fa9160e0b3_ActionId">
    <vt:lpwstr>3fef71cf-e5ae-4ad3-9a81-4db7a48a65fb</vt:lpwstr>
  </property>
  <property fmtid="{D5CDD505-2E9C-101B-9397-08002B2CF9AE}" pid="9" name="MSIP_Label_876c3ea2-4f1b-462a-88f1-b8fa9160e0b3_ContentBits">
    <vt:lpwstr>0</vt:lpwstr>
  </property>
</Properties>
</file>