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416"/>
    <p:restoredTop sz="96405"/>
  </p:normalViewPr>
  <p:slideViewPr>
    <p:cSldViewPr snapToGrid="0" snapToObjects="1">
      <p:cViewPr varScale="1">
        <p:scale>
          <a:sx n="86" d="100"/>
          <a:sy n="86" d="100"/>
        </p:scale>
        <p:origin x="17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41C8C-89D5-2343-80DF-614165914A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Acute Stroke Management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1FD498-4EA8-AC45-AF1F-B8DE9AEC1E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Joseph </a:t>
            </a:r>
            <a:r>
              <a:rPr lang="en-US" dirty="0" err="1"/>
              <a:t>Valveri</a:t>
            </a:r>
            <a:r>
              <a:rPr lang="en-US" dirty="0"/>
              <a:t>, PharmD, BC-ADM</a:t>
            </a:r>
          </a:p>
        </p:txBody>
      </p:sp>
    </p:spTree>
    <p:extLst>
      <p:ext uri="{BB962C8B-B14F-4D97-AF65-F5344CB8AC3E}">
        <p14:creationId xmlns:p14="http://schemas.microsoft.com/office/powerpoint/2010/main" val="1315543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06831-7038-1E47-9AED-00985C2F4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E1666-488D-764B-94A2-53D2D469D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Differentiate between the various treatment modalities for acute ischemic stroke and hemorrhagic stroke</a:t>
            </a:r>
          </a:p>
          <a:p>
            <a:r>
              <a:rPr lang="en-US" dirty="0"/>
              <a:t>Identify eligible patients with ischemic stroke to receive  fibrinolysis therapy</a:t>
            </a:r>
          </a:p>
          <a:p>
            <a:r>
              <a:rPr lang="en-US" dirty="0"/>
              <a:t>Determine appropriate reversal agents for hemorrhagic stroke</a:t>
            </a:r>
          </a:p>
          <a:p>
            <a:r>
              <a:rPr lang="en-US" dirty="0"/>
              <a:t>Recommend secondary prevention treatment options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887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DCE0-841C-9444-BCF9-308BD83A9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Ischemic Stroke </a:t>
            </a:r>
          </a:p>
        </p:txBody>
      </p:sp>
    </p:spTree>
    <p:extLst>
      <p:ext uri="{BB962C8B-B14F-4D97-AF65-F5344CB8AC3E}">
        <p14:creationId xmlns:p14="http://schemas.microsoft.com/office/powerpoint/2010/main" val="238449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C252D-6737-9A4C-8BE8-3DD5F2CDC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2" y="2349925"/>
            <a:ext cx="3586092" cy="2456442"/>
          </a:xfrm>
        </p:spPr>
        <p:txBody>
          <a:bodyPr>
            <a:normAutofit/>
          </a:bodyPr>
          <a:lstStyle/>
          <a:p>
            <a:r>
              <a:rPr lang="en-US" sz="2400" dirty="0"/>
              <a:t>Etiology/Epidemiology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7C97A-F826-E54E-AFF7-031A1B3C0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Usually caused by a blood clot located in cerebral arteries, cutting off oxygen to the brain</a:t>
            </a:r>
          </a:p>
          <a:p>
            <a:r>
              <a:rPr lang="en-US" dirty="0"/>
              <a:t>Risk factors include: Hypertension, Diabetes, Hyperlipidemia, smoking, and obesity</a:t>
            </a:r>
          </a:p>
          <a:p>
            <a:r>
              <a:rPr lang="en-US" dirty="0"/>
              <a:t>According to the Centers for Disease Control (CDC), 795,000 Americans have a stroke each year (80% are new strokes)</a:t>
            </a:r>
          </a:p>
          <a:p>
            <a:r>
              <a:rPr lang="en-US" dirty="0"/>
              <a:t>Nearly 87% of all strokes are ischemic strokes</a:t>
            </a:r>
          </a:p>
          <a:p>
            <a:r>
              <a:rPr lang="en-US" b="1" dirty="0"/>
              <a:t>Fun Fact</a:t>
            </a:r>
            <a:r>
              <a:rPr lang="en-US" dirty="0"/>
              <a:t>: Our hospital has been a NYS designated stroke center since 2006 and was awarded Gold Plus/Stroke Elite Plus Honor Roll in 2019 </a:t>
            </a:r>
          </a:p>
        </p:txBody>
      </p:sp>
    </p:spTree>
    <p:extLst>
      <p:ext uri="{BB962C8B-B14F-4D97-AF65-F5344CB8AC3E}">
        <p14:creationId xmlns:p14="http://schemas.microsoft.com/office/powerpoint/2010/main" val="2413761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FE34D-BE39-9946-83DA-8F1E75337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Assessment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762250-7704-BB46-8DEC-27805B464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472" y="194553"/>
            <a:ext cx="5311302" cy="628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699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70280-B728-FD40-AA1A-84FB1F5E1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Assessment (cont.)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903FC-68D1-2448-8BE0-42485BD21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Provider will assess patient’s neurological function utilizing the National Institute of Health Stroke Scale (NIHSS). Scoring range is 0-42, higher score correlates to higher severity of impairment.  </a:t>
            </a:r>
          </a:p>
          <a:p>
            <a:r>
              <a:rPr lang="en-US" dirty="0"/>
              <a:t>Computed tomography (CT) of head: rule out intracranial hemorrhage (ICH)</a:t>
            </a:r>
          </a:p>
          <a:p>
            <a:r>
              <a:rPr lang="en-US" dirty="0"/>
              <a:t>Chest X-ray: widening of mediastinum indicative of aortic aneurysm </a:t>
            </a:r>
          </a:p>
          <a:p>
            <a:r>
              <a:rPr lang="en-US" dirty="0"/>
              <a:t>Lab work includes: CBC, PTT/PT/INR, and CMP</a:t>
            </a:r>
          </a:p>
          <a:p>
            <a:r>
              <a:rPr lang="en-US" dirty="0"/>
              <a:t>Last known well of patient: Benefit of fibrinolysis is time dependent!!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706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D58BF-3E7C-B544-ABCF-9688A50E1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8D5B5-88C6-AA46-B801-8F66EAA83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Bell’s Palsy</a:t>
            </a:r>
            <a:r>
              <a:rPr lang="en-US" dirty="0"/>
              <a:t>: mimics ischemic stroke symptoms but usually does not spare forehead muscles</a:t>
            </a:r>
          </a:p>
          <a:p>
            <a:r>
              <a:rPr lang="en-US" dirty="0"/>
              <a:t> </a:t>
            </a:r>
            <a:r>
              <a:rPr lang="en-US" b="1" dirty="0"/>
              <a:t>Hypoglycemia</a:t>
            </a:r>
            <a:r>
              <a:rPr lang="en-US" dirty="0"/>
              <a:t>: Nurse will obtain STAT fingerstick blood glucose (FSBG) per protocol </a:t>
            </a:r>
          </a:p>
          <a:p>
            <a:r>
              <a:rPr lang="en-US" b="1" dirty="0"/>
              <a:t>Seizure</a:t>
            </a:r>
            <a:r>
              <a:rPr lang="en-US" dirty="0"/>
              <a:t>: postictal state and/or Todd’s paralysis </a:t>
            </a:r>
          </a:p>
          <a:p>
            <a:r>
              <a:rPr lang="en-US" b="1" dirty="0"/>
              <a:t>Alcohol/Drug intoxication </a:t>
            </a:r>
          </a:p>
          <a:p>
            <a:r>
              <a:rPr lang="en-US" b="1" dirty="0"/>
              <a:t>Brain tumor </a:t>
            </a:r>
          </a:p>
          <a:p>
            <a:r>
              <a:rPr lang="en-US" b="1" dirty="0"/>
              <a:t>Hemorrhagic stroke </a:t>
            </a:r>
          </a:p>
          <a:p>
            <a:r>
              <a:rPr lang="en-US" b="1" dirty="0"/>
              <a:t>Transient Ischemic Attack (TIA)</a:t>
            </a:r>
            <a:r>
              <a:rPr lang="en-US" dirty="0"/>
              <a:t>: symptoms resolve within 24 hours</a:t>
            </a:r>
          </a:p>
          <a:p>
            <a:pPr marL="0" indent="0">
              <a:buNone/>
            </a:pPr>
            <a:r>
              <a:rPr lang="en-US" b="1" dirty="0"/>
              <a:t>***</a:t>
            </a:r>
            <a:r>
              <a:rPr lang="en-US" dirty="0"/>
              <a:t>Not all inclusive list****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86868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0517A-CCB7-F24A-B348-CB288EE86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Alteplase</a:t>
            </a:r>
            <a:r>
              <a:rPr lang="en-US" dirty="0"/>
              <a:t> (</a:t>
            </a:r>
            <a:r>
              <a:rPr lang="en-US" dirty="0" err="1"/>
              <a:t>Activase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D31CF-C736-8743-A3C0-F6335333F1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Indication</a:t>
            </a:r>
            <a:r>
              <a:rPr lang="en-US" dirty="0"/>
              <a:t>: Approved for treatment of adults (≧18 years old) who present within 0-4.5 hours of ischemic stroke symptom onset </a:t>
            </a:r>
          </a:p>
          <a:p>
            <a:r>
              <a:rPr lang="en-US" b="1" dirty="0"/>
              <a:t>Mechanism</a:t>
            </a:r>
            <a:r>
              <a:rPr lang="en-US" dirty="0"/>
              <a:t>: tissue plasminogen activator (</a:t>
            </a:r>
            <a:r>
              <a:rPr lang="en-US" dirty="0" err="1"/>
              <a:t>tPA</a:t>
            </a:r>
            <a:r>
              <a:rPr lang="en-US" dirty="0"/>
              <a:t>), leading to increased plasmin and thrombus breakdown</a:t>
            </a:r>
          </a:p>
          <a:p>
            <a:r>
              <a:rPr lang="en-US" b="1" dirty="0"/>
              <a:t>Dosing</a:t>
            </a:r>
            <a:r>
              <a:rPr lang="en-US" dirty="0"/>
              <a:t>: 0.9mg/kg (max of 90mg), with 10% of dose as an intravenous bolus and remaining administered as a 1 hour intravenous infusion</a:t>
            </a:r>
          </a:p>
          <a:p>
            <a:r>
              <a:rPr lang="en-US" b="1" dirty="0"/>
              <a:t>Adverse Effects</a:t>
            </a:r>
            <a:r>
              <a:rPr lang="en-US" dirty="0"/>
              <a:t>: Intracranial Hemorrhage (ICH) (6% chance within 36 hours and 15% within 90 days), Ecchymosis, Epistaxis </a:t>
            </a:r>
          </a:p>
        </p:txBody>
      </p:sp>
    </p:spTree>
    <p:extLst>
      <p:ext uri="{BB962C8B-B14F-4D97-AF65-F5344CB8AC3E}">
        <p14:creationId xmlns:p14="http://schemas.microsoft.com/office/powerpoint/2010/main" val="3038649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9AA3B-DCDF-2E42-B01A-BB125FA2D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Contraindications to </a:t>
            </a:r>
            <a:r>
              <a:rPr lang="en-US" sz="2800" dirty="0" err="1"/>
              <a:t>Alteplase</a:t>
            </a:r>
            <a:r>
              <a:rPr lang="en-US" sz="28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8F734-DE91-FC48-B20C-A9A7B066E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History of ICH</a:t>
            </a:r>
          </a:p>
          <a:p>
            <a:r>
              <a:rPr lang="en-US" dirty="0"/>
              <a:t>Previous stroke within 3 months</a:t>
            </a:r>
          </a:p>
          <a:p>
            <a:r>
              <a:rPr lang="en-US" dirty="0"/>
              <a:t>Warfarin therapy with INR &gt;1.7, PT &gt;15secs </a:t>
            </a:r>
          </a:p>
          <a:p>
            <a:r>
              <a:rPr lang="en-US" dirty="0"/>
              <a:t>Oral anticoagulants (ex. Apixaban) in past 2 days </a:t>
            </a:r>
          </a:p>
          <a:p>
            <a:r>
              <a:rPr lang="en-US" dirty="0"/>
              <a:t>Blood pressure (BP) ≧ 185/110 </a:t>
            </a:r>
          </a:p>
          <a:p>
            <a:r>
              <a:rPr lang="en-US" dirty="0"/>
              <a:t>Genitourinary or gastrointestinal bleed in past 3 weeks</a:t>
            </a:r>
          </a:p>
          <a:p>
            <a:r>
              <a:rPr lang="en-US" dirty="0"/>
              <a:t>Lumbar puncture in past 7 days </a:t>
            </a:r>
          </a:p>
          <a:p>
            <a:r>
              <a:rPr lang="en-US" dirty="0"/>
              <a:t>Major surgery in past 2 weeks </a:t>
            </a:r>
          </a:p>
          <a:p>
            <a:pPr marL="0" indent="0">
              <a:buNone/>
            </a:pPr>
            <a:r>
              <a:rPr lang="en-US" dirty="0"/>
              <a:t>***Please refer to policy PF-ED-312 (Management of acute stroke) on hospital intranet for complete list of absolute/relative contraindications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961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FFECE-9BB9-4696-AC98-4B3C38968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Tenecteplase</a:t>
            </a:r>
            <a:r>
              <a:rPr lang="en-US" dirty="0"/>
              <a:t>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3A9AD-24FD-4AF3-8A08-7B931AA31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EXTEND-1A TNK trial: showed non-inferiority to alteplase in patients eligible for thrombectomy within 6 hours</a:t>
            </a:r>
          </a:p>
          <a:p>
            <a:r>
              <a:rPr lang="en-US" dirty="0"/>
              <a:t>Expensive but slightly less than alteplase</a:t>
            </a:r>
          </a:p>
          <a:p>
            <a:r>
              <a:rPr lang="en-US" dirty="0"/>
              <a:t>TASTE trial currently recruiting patients to explore benefit vs. alteplase in patients not receiving thrombectomy. </a:t>
            </a:r>
          </a:p>
          <a:p>
            <a:r>
              <a:rPr lang="en-US" dirty="0"/>
              <a:t>Dosing: 0.25mg/kg (max dose of 25mg) given as IV bolus</a:t>
            </a:r>
          </a:p>
        </p:txBody>
      </p:sp>
    </p:spTree>
    <p:extLst>
      <p:ext uri="{BB962C8B-B14F-4D97-AF65-F5344CB8AC3E}">
        <p14:creationId xmlns:p14="http://schemas.microsoft.com/office/powerpoint/2010/main" val="4050074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6E1BF-EDC9-514C-B7C5-050C52C03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Post-Acute Management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8FD25-E240-0F4E-A9FF-85AD429618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Alteplase</a:t>
            </a:r>
            <a:r>
              <a:rPr lang="en-US" dirty="0"/>
              <a:t> administered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774278-F802-F348-AE02-0FAF2FC6BD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Maintain blood pressure ≦180/105  for next 24 hours </a:t>
            </a:r>
          </a:p>
          <a:p>
            <a:r>
              <a:rPr lang="en-US" dirty="0"/>
              <a:t>Monitor patient for signs of ICH (ex. sudden headache, nausea, vomiting)</a:t>
            </a:r>
          </a:p>
          <a:p>
            <a:r>
              <a:rPr lang="en-US" dirty="0"/>
              <a:t>Avoid antiplatelet and anticoagulants for next 24 hours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C534E2-7BFC-BA47-97CB-FCEA321680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/>
              <a:t>Alteplase</a:t>
            </a:r>
            <a:r>
              <a:rPr lang="en-US" dirty="0"/>
              <a:t> </a:t>
            </a:r>
            <a:r>
              <a:rPr lang="en-US" i="1" dirty="0"/>
              <a:t>not</a:t>
            </a:r>
            <a:r>
              <a:rPr lang="en-US" dirty="0"/>
              <a:t> administered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482C09-8C3A-DA41-9D31-D5DF74B919D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Hold all antihypertensive medication for next 24 hours </a:t>
            </a:r>
          </a:p>
          <a:p>
            <a:r>
              <a:rPr lang="en-US" dirty="0"/>
              <a:t>Do not treat hypertension, unless &gt;220/120 </a:t>
            </a:r>
          </a:p>
          <a:p>
            <a:r>
              <a:rPr lang="en-US" dirty="0"/>
              <a:t>Treatment of hypertension may be indicated in certain comorbid conditions (ex. acute coronary event, acute heart failure, aortic dissection)</a:t>
            </a:r>
          </a:p>
          <a:p>
            <a:r>
              <a:rPr lang="en-US" dirty="0"/>
              <a:t>Start antiplatelet therapy (ex.  aspirin, </a:t>
            </a:r>
            <a:r>
              <a:rPr lang="en-US" dirty="0" err="1"/>
              <a:t>clopidogrel</a:t>
            </a:r>
            <a:r>
              <a:rPr lang="en-US" dirty="0"/>
              <a:t> ) and anticoagulants, if indicated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469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ADC8E-5104-8F41-A11E-35DDA2C51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Secondary 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DFD7A-0588-6F4A-9E11-CB9EA2354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 intensity statin</a:t>
            </a:r>
          </a:p>
          <a:p>
            <a:r>
              <a:rPr lang="en-US" dirty="0"/>
              <a:t>Low dose aspirin (</a:t>
            </a:r>
            <a:r>
              <a:rPr lang="en-US" dirty="0" err="1"/>
              <a:t>clopidogrel</a:t>
            </a:r>
            <a:r>
              <a:rPr lang="en-US" dirty="0"/>
              <a:t> if aspirin intolerance)</a:t>
            </a:r>
          </a:p>
          <a:p>
            <a:r>
              <a:rPr lang="en-US" dirty="0"/>
              <a:t>Management of modifiable risk factors (ex. smoking, obesity)</a:t>
            </a:r>
          </a:p>
        </p:txBody>
      </p:sp>
    </p:spTree>
    <p:extLst>
      <p:ext uri="{BB962C8B-B14F-4D97-AF65-F5344CB8AC3E}">
        <p14:creationId xmlns:p14="http://schemas.microsoft.com/office/powerpoint/2010/main" val="1865458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7C7EB-1F91-EF4E-96A7-B91DA2543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“Food For Thought”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5BD13-9E75-BD43-9562-66007C499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dirty="0"/>
          </a:p>
          <a:p>
            <a:r>
              <a:rPr lang="en-US" dirty="0"/>
              <a:t>AHA 2021 Update: dual antiplatelet therapy recommended for mild stroke (3 or less) or high risk of TIA (ABCD2 score 4 or greater) with clopidogrel + aspirin for 21-90 days based on recent trial data. </a:t>
            </a:r>
          </a:p>
          <a:p>
            <a:r>
              <a:rPr lang="en-US" dirty="0"/>
              <a:t>THALES trial (2020)- aspirin vs. aspirin + ticagrelor in patients with mild-moderate stroke (NIHSS 1-5). Primary composite endpoint of stroke or death within 30 days of treatment met with increased incidence of bleeding in dual antiplatelet arm. </a:t>
            </a:r>
          </a:p>
          <a:p>
            <a:r>
              <a:rPr lang="en-US" dirty="0"/>
              <a:t>(Wang 2013) showed a decrease in recurrent ischemic stroke with no difference in moderate to severe bleeds. </a:t>
            </a:r>
          </a:p>
          <a:p>
            <a:r>
              <a:rPr lang="en-US" dirty="0"/>
              <a:t>(Johnston 2018) showed an increased risk of major bleeds in dual antiplatelet group vs. aspirin alone (Johnston 2018). </a:t>
            </a:r>
          </a:p>
          <a:p>
            <a:r>
              <a:rPr lang="en-US" b="1" dirty="0"/>
              <a:t>Take away</a:t>
            </a:r>
            <a:r>
              <a:rPr lang="en-US" dirty="0"/>
              <a:t>: Longer study periods are needed with more uniform dosing regimens  to determine appropriate duration of dual antiplatelet. Always determine risk of bleeding!!</a:t>
            </a:r>
          </a:p>
        </p:txBody>
      </p:sp>
    </p:spTree>
    <p:extLst>
      <p:ext uri="{BB962C8B-B14F-4D97-AF65-F5344CB8AC3E}">
        <p14:creationId xmlns:p14="http://schemas.microsoft.com/office/powerpoint/2010/main" val="1100006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18DDF-323D-394C-A2F0-078FAF4A2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Case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F7A21-01B0-3446-9768-3D4832292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Chief complaint</a:t>
            </a:r>
            <a:r>
              <a:rPr lang="en-US" dirty="0"/>
              <a:t>: JJ is a 75 year old male presenting to the ER at 4:00pm due to left sided weakness and confusion that started at 2:00pm, per daughter.</a:t>
            </a:r>
          </a:p>
          <a:p>
            <a:r>
              <a:rPr lang="en-US" b="1" dirty="0"/>
              <a:t>Medical History (per daughter)</a:t>
            </a:r>
            <a:r>
              <a:rPr lang="en-US" dirty="0"/>
              <a:t>: Hypertension, Diabetes Mellitus Type 2, Hyperlipidemia, Coronary artery disease (stents x 2 in 2019)</a:t>
            </a:r>
          </a:p>
          <a:p>
            <a:r>
              <a:rPr lang="en-US" b="1" dirty="0"/>
              <a:t>Medications</a:t>
            </a:r>
            <a:r>
              <a:rPr lang="en-US" dirty="0"/>
              <a:t>: atorvastatin 20mg QHS, aspirin 81mg QD, </a:t>
            </a:r>
            <a:r>
              <a:rPr lang="en-US" dirty="0" err="1"/>
              <a:t>clopidogrel</a:t>
            </a:r>
            <a:r>
              <a:rPr lang="en-US" dirty="0"/>
              <a:t> 75mg QD, lisinopril 20mg </a:t>
            </a:r>
            <a:r>
              <a:rPr lang="en-US" dirty="0" err="1"/>
              <a:t>qd</a:t>
            </a:r>
            <a:r>
              <a:rPr lang="en-US" dirty="0"/>
              <a:t>, metformin 500mg BID </a:t>
            </a:r>
          </a:p>
          <a:p>
            <a:r>
              <a:rPr lang="en-US" b="1" dirty="0"/>
              <a:t>Allergies</a:t>
            </a:r>
            <a:r>
              <a:rPr lang="en-US" dirty="0"/>
              <a:t>: None </a:t>
            </a:r>
          </a:p>
        </p:txBody>
      </p:sp>
    </p:spTree>
    <p:extLst>
      <p:ext uri="{BB962C8B-B14F-4D97-AF65-F5344CB8AC3E}">
        <p14:creationId xmlns:p14="http://schemas.microsoft.com/office/powerpoint/2010/main" val="604023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CE591-5A93-664D-9E7F-5E19CE541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case </a:t>
            </a:r>
            <a:br>
              <a:rPr lang="en-US" dirty="0"/>
            </a:br>
            <a:r>
              <a:rPr lang="en-US" dirty="0"/>
              <a:t>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8CBC5-066C-9A4A-BC8D-4CED24367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Neurological exam performed and patient has a NIHSS score of 12</a:t>
            </a:r>
          </a:p>
          <a:p>
            <a:r>
              <a:rPr lang="en-US" b="1" dirty="0"/>
              <a:t>Labs</a:t>
            </a:r>
            <a:r>
              <a:rPr lang="en-US" dirty="0"/>
              <a:t>: pending </a:t>
            </a:r>
          </a:p>
          <a:p>
            <a:r>
              <a:rPr lang="en-US" b="1" dirty="0"/>
              <a:t>CT head</a:t>
            </a:r>
            <a:r>
              <a:rPr lang="en-US" dirty="0"/>
              <a:t>: pending</a:t>
            </a:r>
          </a:p>
          <a:p>
            <a:r>
              <a:rPr lang="en-US" b="1" dirty="0"/>
              <a:t>Blood pressure</a:t>
            </a:r>
            <a:r>
              <a:rPr lang="en-US" dirty="0"/>
              <a:t>: 187/95 </a:t>
            </a:r>
          </a:p>
          <a:p>
            <a:r>
              <a:rPr lang="en-US" dirty="0"/>
              <a:t>Heart rate: 77 ||  Respiratory rate: 22  || Temp: 98.3 ℃</a:t>
            </a:r>
          </a:p>
          <a:p>
            <a:r>
              <a:rPr lang="en-US" b="1" dirty="0"/>
              <a:t>FSBG</a:t>
            </a:r>
            <a:r>
              <a:rPr lang="en-US" dirty="0"/>
              <a:t>: 95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***</a:t>
            </a:r>
            <a:r>
              <a:rPr lang="en-US" b="1" i="1" dirty="0"/>
              <a:t>At this point is the patient a candidate for fibrinolytic therapy?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81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4BB70-1E65-B544-85EB-CD474464F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Update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8FFE9-7BED-DB40-B788-54727FCEA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 vomited on the way to CT but was still able to complete imaging</a:t>
            </a:r>
          </a:p>
          <a:p>
            <a:r>
              <a:rPr lang="en-US" dirty="0"/>
              <a:t>Radiologist informs ER provider that the patient has an intracerebral hemorrhage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2CB78F-1C63-C344-9707-1D280446A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7502" y="3745149"/>
            <a:ext cx="4388796" cy="230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018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45C39-2DF4-994C-AFB6-178767875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Hemorrhagic Stroke</a:t>
            </a:r>
          </a:p>
        </p:txBody>
      </p:sp>
    </p:spTree>
    <p:extLst>
      <p:ext uri="{BB962C8B-B14F-4D97-AF65-F5344CB8AC3E}">
        <p14:creationId xmlns:p14="http://schemas.microsoft.com/office/powerpoint/2010/main" val="2230757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8424E-2E6F-C641-BA1A-44CBE766A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Etiology/Epidemiology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54833-6B25-5B4F-AE00-0485BD513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Typically caused by a ruptured cerebral blood vessel, secondary to uncontrolled hypertension and/or aneurysm</a:t>
            </a:r>
          </a:p>
          <a:p>
            <a:r>
              <a:rPr lang="en-US" dirty="0"/>
              <a:t>According to CDC, hemorrhagic stroke accounts for 13% of all strokes </a:t>
            </a:r>
          </a:p>
          <a:p>
            <a:r>
              <a:rPr lang="en-US" dirty="0"/>
              <a:t>Associated with higher mortality than ischemic stroke </a:t>
            </a:r>
          </a:p>
          <a:p>
            <a:r>
              <a:rPr lang="en-US" dirty="0"/>
              <a:t>Two types: Intracerebral (most common) and Subarachnoid (least common)</a:t>
            </a:r>
          </a:p>
        </p:txBody>
      </p:sp>
    </p:spTree>
    <p:extLst>
      <p:ext uri="{BB962C8B-B14F-4D97-AF65-F5344CB8AC3E}">
        <p14:creationId xmlns:p14="http://schemas.microsoft.com/office/powerpoint/2010/main" val="3739622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D03FB-2DE8-0A49-B984-548AA04F4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Management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7879D1-F076-444A-8F78-72B3A1B27D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Reverse Antiplatelet/anticoagulant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AFBD4F-6CB9-9145-9EC2-335E3786A25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Common reversal agents used are Desmopressin and </a:t>
            </a:r>
            <a:r>
              <a:rPr lang="en-US" dirty="0" err="1"/>
              <a:t>Kcentra</a:t>
            </a:r>
            <a:r>
              <a:rPr lang="en-US" dirty="0"/>
              <a:t> (see next slide)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D7EE2F-14A4-EE4E-A03C-694F3C8C2E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Maintain Systolic BP &lt;140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9AE06D-56B8-5A4F-AD79-7B9FEC84778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Studies do not provide diastolic goals</a:t>
            </a:r>
          </a:p>
          <a:p>
            <a:r>
              <a:rPr lang="en-US" dirty="0"/>
              <a:t>Most experts will shoot for a target BP of &lt;150/90 within first 4 hours to avoid overcorrection </a:t>
            </a:r>
          </a:p>
          <a:p>
            <a:r>
              <a:rPr lang="en-US" dirty="0"/>
              <a:t>Common agents: Intravenous Nicardipine, Labetalol, and </a:t>
            </a:r>
            <a:r>
              <a:rPr lang="en-US" dirty="0" err="1"/>
              <a:t>Clevidipine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2006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61AEE-F927-444B-B8B0-65EB68894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Desmopressin</a:t>
            </a:r>
            <a:br>
              <a:rPr lang="en-US" dirty="0"/>
            </a:br>
            <a:r>
              <a:rPr lang="en-US" dirty="0"/>
              <a:t>(DDAVP)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F759B-98AC-9A49-9AFE-BD4EEE68B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Indication (off-label)</a:t>
            </a:r>
            <a:r>
              <a:rPr lang="en-US" dirty="0"/>
              <a:t>:</a:t>
            </a:r>
            <a:r>
              <a:rPr lang="en-US" b="1" dirty="0"/>
              <a:t> </a:t>
            </a:r>
            <a:r>
              <a:rPr lang="en-US" dirty="0"/>
              <a:t>Reversal of antiplatelets (ex. aspirin, </a:t>
            </a:r>
            <a:r>
              <a:rPr lang="en-US" dirty="0" err="1"/>
              <a:t>clopidogrel</a:t>
            </a:r>
            <a:r>
              <a:rPr lang="en-US" dirty="0"/>
              <a:t>) associated with ICH</a:t>
            </a:r>
          </a:p>
          <a:p>
            <a:r>
              <a:rPr lang="en-US" b="1" dirty="0"/>
              <a:t>Mechanism</a:t>
            </a:r>
            <a:r>
              <a:rPr lang="en-US" dirty="0"/>
              <a:t>: Increases plasma factor VIII and von Willebrand factor</a:t>
            </a:r>
          </a:p>
          <a:p>
            <a:r>
              <a:rPr lang="en-US" b="1" dirty="0"/>
              <a:t>Dosing</a:t>
            </a:r>
            <a:r>
              <a:rPr lang="en-US" dirty="0"/>
              <a:t>: 0.4mcg/kg given intravenously over 30 minutes</a:t>
            </a:r>
          </a:p>
          <a:p>
            <a:r>
              <a:rPr lang="en-US" b="1" dirty="0"/>
              <a:t>Adverse Effects</a:t>
            </a:r>
            <a:r>
              <a:rPr lang="en-US" dirty="0"/>
              <a:t>: Hyponatremia and xerostomia are most common but typically not seen with one time dose for reversal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910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308CE-4736-1E48-9F56-3DE0C00D2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Kcentra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2F562-3CCD-344B-A675-336A59455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Indication</a:t>
            </a:r>
            <a:r>
              <a:rPr lang="en-US" dirty="0"/>
              <a:t>: Reversal of warfarin and factor </a:t>
            </a:r>
            <a:r>
              <a:rPr lang="en-US" dirty="0" err="1"/>
              <a:t>Xa</a:t>
            </a:r>
            <a:r>
              <a:rPr lang="en-US" dirty="0"/>
              <a:t> inhibitors (off-label) associated with life threating-bleed</a:t>
            </a:r>
          </a:p>
          <a:p>
            <a:r>
              <a:rPr lang="en-US" b="1" dirty="0"/>
              <a:t>Mechanism</a:t>
            </a:r>
            <a:r>
              <a:rPr lang="en-US" dirty="0"/>
              <a:t>: Provides factors VII, IX, X, II and protein C and S, which are essential to the coagulation </a:t>
            </a:r>
            <a:r>
              <a:rPr lang="en-US" dirty="0" err="1"/>
              <a:t>casacade</a:t>
            </a:r>
            <a:endParaRPr lang="en-US" dirty="0"/>
          </a:p>
          <a:p>
            <a:r>
              <a:rPr lang="en-US" b="1" dirty="0"/>
              <a:t>Dosing</a:t>
            </a:r>
            <a:r>
              <a:rPr lang="en-US" dirty="0"/>
              <a:t>: Guided by INR for warfarin reversal and  dose of 50units/kg (max: 5,000units) for factor </a:t>
            </a:r>
            <a:r>
              <a:rPr lang="en-US" dirty="0" err="1"/>
              <a:t>Xa</a:t>
            </a:r>
            <a:r>
              <a:rPr lang="en-US" dirty="0"/>
              <a:t> inhibitor reversal. Studies have shown lowering dosing of 25units/kg effective in ICH associated with factor </a:t>
            </a:r>
            <a:r>
              <a:rPr lang="en-US" dirty="0" err="1"/>
              <a:t>Xa</a:t>
            </a:r>
            <a:r>
              <a:rPr lang="en-US" dirty="0"/>
              <a:t> inhibitors (Majeed 2017)</a:t>
            </a:r>
          </a:p>
          <a:p>
            <a:r>
              <a:rPr lang="en-US" b="1" dirty="0"/>
              <a:t>Adverse Effects</a:t>
            </a:r>
            <a:r>
              <a:rPr lang="en-US" dirty="0"/>
              <a:t>: Thrombus formation, headache, hypotension</a:t>
            </a:r>
          </a:p>
          <a:p>
            <a:r>
              <a:rPr lang="en-US" b="1" dirty="0"/>
              <a:t>Avoid if previous history of HIT or DIC</a:t>
            </a:r>
          </a:p>
        </p:txBody>
      </p:sp>
    </p:spTree>
    <p:extLst>
      <p:ext uri="{BB962C8B-B14F-4D97-AF65-F5344CB8AC3E}">
        <p14:creationId xmlns:p14="http://schemas.microsoft.com/office/powerpoint/2010/main" val="17619119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D76C1-3EE4-0F49-8D71-A829B2B2D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</a:t>
            </a:r>
            <a:r>
              <a:rPr lang="en-US" dirty="0" err="1"/>
              <a:t>Andexxa</a:t>
            </a:r>
            <a:r>
              <a:rPr lang="en-US" dirty="0"/>
              <a:t>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0E8DB-50BD-EC49-9EDC-78ADF202E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FDA approved for reversal of factor </a:t>
            </a:r>
            <a:r>
              <a:rPr lang="en-US" dirty="0" err="1"/>
              <a:t>Xa</a:t>
            </a:r>
            <a:r>
              <a:rPr lang="en-US" dirty="0"/>
              <a:t> inhibitors associated with life-threatening bleed</a:t>
            </a:r>
          </a:p>
          <a:p>
            <a:r>
              <a:rPr lang="en-US" dirty="0"/>
              <a:t>Studies show similar efficacy in ICH as </a:t>
            </a:r>
            <a:r>
              <a:rPr lang="en-US" dirty="0" err="1"/>
              <a:t>Kcentra</a:t>
            </a:r>
            <a:r>
              <a:rPr lang="en-US" dirty="0"/>
              <a:t> but increased incidence of thrombus formation (Connolly 2019)</a:t>
            </a:r>
          </a:p>
          <a:p>
            <a:r>
              <a:rPr lang="en-US" dirty="0"/>
              <a:t>Cost $$$$ (Over $50,000 to treat one patient)</a:t>
            </a:r>
          </a:p>
          <a:p>
            <a:r>
              <a:rPr lang="en-US" dirty="0"/>
              <a:t>AHA guidelines state it may be a reasonable option for reversal (moderate level of evidence)</a:t>
            </a:r>
          </a:p>
          <a:p>
            <a:r>
              <a:rPr lang="en-US" dirty="0"/>
              <a:t>Not on our hospital formulary at this time</a:t>
            </a:r>
          </a:p>
        </p:txBody>
      </p:sp>
    </p:spTree>
    <p:extLst>
      <p:ext uri="{BB962C8B-B14F-4D97-AF65-F5344CB8AC3E}">
        <p14:creationId xmlns:p14="http://schemas.microsoft.com/office/powerpoint/2010/main" val="2900827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70977-4D3C-CB4A-8948-B3ABB4D29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Idarucizumab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Praxbind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12910-CA4B-B14F-A505-E78B4BA3A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Indication</a:t>
            </a:r>
            <a:r>
              <a:rPr lang="en-US" dirty="0"/>
              <a:t>: Reversal of dabigatran associated with life-threatening bleed</a:t>
            </a:r>
          </a:p>
          <a:p>
            <a:r>
              <a:rPr lang="en-US" b="1" dirty="0"/>
              <a:t>Mechanism</a:t>
            </a:r>
            <a:r>
              <a:rPr lang="en-US" dirty="0"/>
              <a:t>: Monoclonal antibody that binds dabigatran and its metabolites, restoring factor II function</a:t>
            </a:r>
          </a:p>
          <a:p>
            <a:r>
              <a:rPr lang="en-US" b="1" dirty="0"/>
              <a:t>Dosing</a:t>
            </a:r>
            <a:r>
              <a:rPr lang="en-US" dirty="0"/>
              <a:t>: 5 grams given intravenously as two separate 2.5 gram doses (no more than 15 minutes apart)</a:t>
            </a:r>
          </a:p>
          <a:p>
            <a:r>
              <a:rPr lang="en-US" b="1" dirty="0"/>
              <a:t>Adverse Effects</a:t>
            </a:r>
            <a:r>
              <a:rPr lang="en-US" dirty="0"/>
              <a:t>: Thrombus formation, headache, constipation</a:t>
            </a:r>
          </a:p>
        </p:txBody>
      </p:sp>
    </p:spTree>
    <p:extLst>
      <p:ext uri="{BB962C8B-B14F-4D97-AF65-F5344CB8AC3E}">
        <p14:creationId xmlns:p14="http://schemas.microsoft.com/office/powerpoint/2010/main" val="30775758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3CBD5-1071-844E-9A23-A6406ACB9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 JJ?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A898F-E964-E14F-9FB7-FDDA5381C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Patient’s wife arrives to ER and states her husband was recently diagnosed with atrial fibrillation and takes Warfarin 5mg QD</a:t>
            </a:r>
          </a:p>
        </p:txBody>
      </p:sp>
    </p:spTree>
    <p:extLst>
      <p:ext uri="{BB962C8B-B14F-4D97-AF65-F5344CB8AC3E}">
        <p14:creationId xmlns:p14="http://schemas.microsoft.com/office/powerpoint/2010/main" val="13460496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80BCA-B6AF-9F40-BD75-936C2B4AD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CCA1E-D1DF-314A-9CD8-9AF277173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Medical History </a:t>
            </a:r>
            <a:r>
              <a:rPr lang="en-US" dirty="0"/>
              <a:t>: Hypertension, Diabetes Mellitus Type 2, Hyperlipidemia, Coronary artery disease (stents x 2 in 2019), atrial fibrillation </a:t>
            </a:r>
          </a:p>
          <a:p>
            <a:r>
              <a:rPr lang="en-US" b="1" dirty="0"/>
              <a:t>Medications</a:t>
            </a:r>
            <a:r>
              <a:rPr lang="en-US" dirty="0"/>
              <a:t>: atorvastatin 20mg QHS, aspirin 81mg QD, </a:t>
            </a:r>
            <a:r>
              <a:rPr lang="en-US" dirty="0" err="1"/>
              <a:t>clopidogrel</a:t>
            </a:r>
            <a:r>
              <a:rPr lang="en-US" dirty="0"/>
              <a:t> 75mg QD, lisinopril 20mg </a:t>
            </a:r>
            <a:r>
              <a:rPr lang="en-US" dirty="0" err="1"/>
              <a:t>qd</a:t>
            </a:r>
            <a:r>
              <a:rPr lang="en-US" dirty="0"/>
              <a:t>, metformin 500mg BID, warfarin 5mg QD</a:t>
            </a:r>
          </a:p>
          <a:p>
            <a:r>
              <a:rPr lang="en-US" b="1" dirty="0"/>
              <a:t>Labs</a:t>
            </a:r>
            <a:r>
              <a:rPr lang="en-US" dirty="0"/>
              <a:t>: INR 3.7 (all other bloodwork within normal range)</a:t>
            </a:r>
          </a:p>
          <a:p>
            <a:r>
              <a:rPr lang="en-US" b="1" dirty="0"/>
              <a:t>CT head</a:t>
            </a:r>
            <a:r>
              <a:rPr lang="en-US" dirty="0"/>
              <a:t>: Intracerebral hemorrhage </a:t>
            </a:r>
          </a:p>
          <a:p>
            <a:r>
              <a:rPr lang="en-US" b="1" dirty="0"/>
              <a:t>Repeat BP</a:t>
            </a:r>
            <a:r>
              <a:rPr lang="en-US" dirty="0"/>
              <a:t>: 190/100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***What are the appropriate acute treatment options for JJ?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5020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CA9BF-F9C0-E045-8A6F-EC8ABC706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Secondary 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8E6DD-4464-1445-8C6B-DE6A595BE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Adjust BP medication regimen and identify other barriers preventing BP goals to be met (ex. lifestyle, diet, health insurance issues)</a:t>
            </a:r>
          </a:p>
          <a:p>
            <a:r>
              <a:rPr lang="en-US" dirty="0"/>
              <a:t>Determine appropriateness of continuing antiplatelet and anticoagulant therapy</a:t>
            </a:r>
          </a:p>
        </p:txBody>
      </p:sp>
    </p:spTree>
    <p:extLst>
      <p:ext uri="{BB962C8B-B14F-4D97-AF65-F5344CB8AC3E}">
        <p14:creationId xmlns:p14="http://schemas.microsoft.com/office/powerpoint/2010/main" val="4333051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0C871-D149-264E-9A76-9924D6AE8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Restarting Antiplatelet/Anticoagulant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61F3B-82CE-534D-9ED0-FA517D26E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Recommended to restart antiplatelet therapy within days of hemorrhagic stroke, if indicated</a:t>
            </a:r>
          </a:p>
          <a:p>
            <a:r>
              <a:rPr lang="en-US" dirty="0"/>
              <a:t>Recommended to restart anticoagulation therapy in patients at high risk for thrombosis (ex. atrial fibrillation)</a:t>
            </a:r>
          </a:p>
          <a:p>
            <a:r>
              <a:rPr lang="en-US" dirty="0"/>
              <a:t>Optimal timing to restart anticoagulation has not been established, studies range from 1-3 months after hemorrhagic stroke </a:t>
            </a:r>
          </a:p>
          <a:p>
            <a:r>
              <a:rPr lang="en-US" dirty="0"/>
              <a:t>Studies show restarting anticoagulation did not increase recurrence of intracerebral hemorrhage (Nielsen 2015)</a:t>
            </a:r>
          </a:p>
          <a:p>
            <a:r>
              <a:rPr lang="en-US" dirty="0"/>
              <a:t>ENRICH-AF: Ongoing study that may shed more light on optimal timing to restart anticoagulation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4137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0A414-2224-EB44-99E4-3F03B345A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A3501-DA7B-424B-8298-A4398ED99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200" dirty="0"/>
              <a:t>Majeed A, </a:t>
            </a:r>
            <a:r>
              <a:rPr lang="en-US" sz="1200" dirty="0" err="1"/>
              <a:t>Agren</a:t>
            </a:r>
            <a:r>
              <a:rPr lang="en-US" sz="1200" dirty="0"/>
              <a:t> A, </a:t>
            </a:r>
            <a:r>
              <a:rPr lang="en-US" sz="1200" dirty="0" err="1"/>
              <a:t>Hiolmstrom</a:t>
            </a:r>
            <a:r>
              <a:rPr lang="en-US" sz="1200" dirty="0"/>
              <a:t> M et al. Management of rivaroxaban or apixaban-associated major bleeding with prothrombin complex concentrates. The American Society of Hematology. Blood 2017 Oct;130(15):1706-1711</a:t>
            </a:r>
          </a:p>
          <a:p>
            <a:r>
              <a:rPr lang="en-US" sz="1200" dirty="0"/>
              <a:t>Powers W, </a:t>
            </a:r>
            <a:r>
              <a:rPr lang="en-US" sz="1200" dirty="0" err="1"/>
              <a:t>Rabinstein</a:t>
            </a:r>
            <a:r>
              <a:rPr lang="en-US" sz="1200" dirty="0"/>
              <a:t> A, Ackerson T et al. 2018 Guidelines for the Early Management of Patients with Acute Ischemic Stroke. American Heart Association/American Stroke Association. Stroke 2018 Mar:46-99.</a:t>
            </a:r>
          </a:p>
          <a:p>
            <a:r>
              <a:rPr lang="en-US" sz="1200" dirty="0"/>
              <a:t>Connolly S.J., Crowther M, </a:t>
            </a:r>
            <a:r>
              <a:rPr lang="en-US" sz="1200" dirty="0" err="1"/>
              <a:t>Eikelboom</a:t>
            </a:r>
            <a:r>
              <a:rPr lang="en-US" sz="1200" dirty="0"/>
              <a:t> J.W. et al. Full Study Report of </a:t>
            </a:r>
            <a:r>
              <a:rPr lang="en-US" sz="1200" dirty="0" err="1"/>
              <a:t>Andexanet</a:t>
            </a:r>
            <a:r>
              <a:rPr lang="en-US" sz="1200" dirty="0"/>
              <a:t> Alfa for Bleeding Associated with Factor </a:t>
            </a:r>
            <a:r>
              <a:rPr lang="en-US" sz="1200" dirty="0" err="1"/>
              <a:t>Xa</a:t>
            </a:r>
            <a:r>
              <a:rPr lang="en-US" sz="1200" dirty="0"/>
              <a:t> Inhibitors. New England Journal of Medicine. 2019 Feb;380:1326-1335</a:t>
            </a:r>
          </a:p>
          <a:p>
            <a:r>
              <a:rPr lang="en-US" sz="1200" dirty="0"/>
              <a:t>Nielsen P, Larsen T.B., </a:t>
            </a:r>
            <a:r>
              <a:rPr lang="en-US" sz="1200" dirty="0" err="1"/>
              <a:t>Skjoth</a:t>
            </a:r>
            <a:r>
              <a:rPr lang="en-US" sz="1200" dirty="0"/>
              <a:t> F et al. Restarting Anticoagulant Treatment After Intracranial Hemorrhage in Patients With Atrial Fibrillation and the Impact on Recurrent Stroke, Mortality, and Bleeding. American Heart Association. Circulation 2015 Jun;132: 517-525.</a:t>
            </a:r>
          </a:p>
          <a:p>
            <a:r>
              <a:rPr lang="en-US" sz="1200" dirty="0"/>
              <a:t>Johnston S.C., Easton J, Farrant M et al. </a:t>
            </a:r>
            <a:r>
              <a:rPr lang="en-US" sz="1200" dirty="0" err="1"/>
              <a:t>Clopidogrel</a:t>
            </a:r>
            <a:r>
              <a:rPr lang="en-US" sz="1200" dirty="0"/>
              <a:t> and Aspirin in Acute Ischemic Stroke and High-Risk TIA. New England Journal of Medicine. 2018 Jul;379:215-225</a:t>
            </a:r>
          </a:p>
          <a:p>
            <a:r>
              <a:rPr lang="en-US" sz="1200" dirty="0"/>
              <a:t>Hemphill III J.C., Greenberg S, Anderson C et al. Guidelines for the Management of Spontaneous Intracerebral Hemorrhage. American Heart Association/American Stroke Association. Stroke 2015 May;46:2032-2060</a:t>
            </a:r>
          </a:p>
          <a:p>
            <a:r>
              <a:rPr lang="en-US" sz="1200" dirty="0"/>
              <a:t>Wang Y, Wang Y, Zhao X et al. </a:t>
            </a:r>
            <a:r>
              <a:rPr lang="en-US" sz="1200" dirty="0" err="1"/>
              <a:t>Clopidogrel</a:t>
            </a:r>
            <a:r>
              <a:rPr lang="en-US" sz="1200" dirty="0"/>
              <a:t> with Aspirin in Acute Minor Stroke or Transient Ischemic Attack. New England Journal of Medicine. 2013 Jul;369: 11-19</a:t>
            </a:r>
          </a:p>
        </p:txBody>
      </p:sp>
    </p:spTree>
    <p:extLst>
      <p:ext uri="{BB962C8B-B14F-4D97-AF65-F5344CB8AC3E}">
        <p14:creationId xmlns:p14="http://schemas.microsoft.com/office/powerpoint/2010/main" val="2115225954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2025</TotalTime>
  <Words>1876</Words>
  <Application>Microsoft Office PowerPoint</Application>
  <PresentationFormat>Widescreen</PresentationFormat>
  <Paragraphs>152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Calibri Light</vt:lpstr>
      <vt:lpstr>Rockwell</vt:lpstr>
      <vt:lpstr>Wingdings</vt:lpstr>
      <vt:lpstr>Atlas</vt:lpstr>
      <vt:lpstr>Acute Stroke Management </vt:lpstr>
      <vt:lpstr>Learning Objectives </vt:lpstr>
      <vt:lpstr>Ischemic Stroke </vt:lpstr>
      <vt:lpstr>Etiology/Epidemiology</vt:lpstr>
      <vt:lpstr>Clinical Assessment</vt:lpstr>
      <vt:lpstr>Clinical Assessment (cont.) </vt:lpstr>
      <vt:lpstr>Differential Diagnosis </vt:lpstr>
      <vt:lpstr>Alteplase (Activase)</vt:lpstr>
      <vt:lpstr>Contraindications to Alteplase </vt:lpstr>
      <vt:lpstr>Tenecteplase??</vt:lpstr>
      <vt:lpstr>Post-Acute Management</vt:lpstr>
      <vt:lpstr>Secondary Prevention</vt:lpstr>
      <vt:lpstr>“Food For Thought”</vt:lpstr>
      <vt:lpstr>Patient Case </vt:lpstr>
      <vt:lpstr>Patient case  (cont.)</vt:lpstr>
      <vt:lpstr>Patient Update </vt:lpstr>
      <vt:lpstr>Hemorrhagic Stroke</vt:lpstr>
      <vt:lpstr>Etiology/Epidemiology </vt:lpstr>
      <vt:lpstr>Acute Management</vt:lpstr>
      <vt:lpstr>Desmopressin (DDAVP) </vt:lpstr>
      <vt:lpstr>Kcentra</vt:lpstr>
      <vt:lpstr>What about Andexxa??</vt:lpstr>
      <vt:lpstr>Idarucizumab (Praxbind)</vt:lpstr>
      <vt:lpstr>Remember JJ?</vt:lpstr>
      <vt:lpstr>Quick recap</vt:lpstr>
      <vt:lpstr>Secondary prevention</vt:lpstr>
      <vt:lpstr>Restarting Antiplatelet/Anticoagulant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Stroke Management</dc:title>
  <dc:creator>joseph valveri</dc:creator>
  <cp:lastModifiedBy>Valveri, Joseph</cp:lastModifiedBy>
  <cp:revision>47</cp:revision>
  <dcterms:created xsi:type="dcterms:W3CDTF">2020-06-26T05:24:13Z</dcterms:created>
  <dcterms:modified xsi:type="dcterms:W3CDTF">2022-07-14T23:03:44Z</dcterms:modified>
</cp:coreProperties>
</file>