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05" r:id="rId4"/>
  </p:sldMasterIdLst>
  <p:notesMasterIdLst>
    <p:notesMasterId r:id="rId36"/>
  </p:notesMasterIdLst>
  <p:handoutMasterIdLst>
    <p:handoutMasterId r:id="rId37"/>
  </p:handoutMasterIdLst>
  <p:sldIdLst>
    <p:sldId id="263" r:id="rId5"/>
    <p:sldId id="258" r:id="rId6"/>
    <p:sldId id="301" r:id="rId7"/>
    <p:sldId id="300" r:id="rId8"/>
    <p:sldId id="289" r:id="rId9"/>
    <p:sldId id="287" r:id="rId10"/>
    <p:sldId id="291" r:id="rId11"/>
    <p:sldId id="292" r:id="rId12"/>
    <p:sldId id="297" r:id="rId13"/>
    <p:sldId id="302" r:id="rId14"/>
    <p:sldId id="294" r:id="rId15"/>
    <p:sldId id="308" r:id="rId16"/>
    <p:sldId id="305" r:id="rId17"/>
    <p:sldId id="299" r:id="rId18"/>
    <p:sldId id="306" r:id="rId19"/>
    <p:sldId id="280" r:id="rId20"/>
    <p:sldId id="279" r:id="rId21"/>
    <p:sldId id="281" r:id="rId22"/>
    <p:sldId id="285" r:id="rId23"/>
    <p:sldId id="309" r:id="rId24"/>
    <p:sldId id="310" r:id="rId25"/>
    <p:sldId id="311" r:id="rId26"/>
    <p:sldId id="312" r:id="rId27"/>
    <p:sldId id="313" r:id="rId28"/>
    <p:sldId id="314" r:id="rId29"/>
    <p:sldId id="315" r:id="rId30"/>
    <p:sldId id="316" r:id="rId31"/>
    <p:sldId id="317" r:id="rId32"/>
    <p:sldId id="318" r:id="rId33"/>
    <p:sldId id="319" r:id="rId34"/>
    <p:sldId id="307" r:id="rId3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27">
          <p15:clr>
            <a:srgbClr val="A4A3A4"/>
          </p15:clr>
        </p15:guide>
        <p15:guide id="2" pos="520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D2D2"/>
    <a:srgbClr val="BDBDBD"/>
    <a:srgbClr val="A7A7A7"/>
    <a:srgbClr val="8ED8F8"/>
    <a:srgbClr val="BCBAD6"/>
    <a:srgbClr val="D80B8C"/>
    <a:srgbClr val="E384B6"/>
    <a:srgbClr val="808080"/>
    <a:srgbClr val="65609B"/>
    <a:srgbClr val="B5D8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B69839-ED91-3BD2-2686-4D0305FEDD2F}" v="12" dt="2024-05-07T17:05:43.46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35" autoAdjust="0"/>
    <p:restoredTop sz="94674"/>
  </p:normalViewPr>
  <p:slideViewPr>
    <p:cSldViewPr snapToGrid="0" snapToObjects="1">
      <p:cViewPr varScale="1">
        <p:scale>
          <a:sx n="110" d="100"/>
          <a:sy n="110" d="100"/>
        </p:scale>
        <p:origin x="972" y="114"/>
      </p:cViewPr>
      <p:guideLst>
        <p:guide orient="horz" pos="3327"/>
        <p:guide pos="520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9" d="100"/>
          <a:sy n="99" d="100"/>
        </p:scale>
        <p:origin x="4272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355646-A25A-4249-B172-4D1949A48AEC}" type="datetimeFigureOut">
              <a:rPr lang="en-US" smtClean="0"/>
              <a:pPr/>
              <a:t>7/17/2025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0D3AE9-140C-6047-92FC-D021ED66302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23781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1F61A0-5486-4E47-8312-C7E877077D0E}" type="datetimeFigureOut">
              <a:rPr lang="en-US" smtClean="0"/>
              <a:pPr/>
              <a:t>7/17/2025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19E23C-DD53-9841-B8DE-03FA1723C9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57586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http://hqmeded-ecg.blogspot.com/2013/10/polymorphic-ventricular-tachycardia.html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9E23C-DD53-9841-B8DE-03FA1723C95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353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American Heart Association. </a:t>
            </a:r>
            <a:r>
              <a:rPr lang="en-US" i="1" dirty="0"/>
              <a:t>Advanced Cardiovascular Life Support : Provider Manual</a:t>
            </a:r>
            <a:r>
              <a:rPr lang="en-US" dirty="0"/>
              <a:t>. American Heart Association; 2020.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9E23C-DD53-9841-B8DE-03FA1723C95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8169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American Heart Association. </a:t>
            </a:r>
            <a:r>
              <a:rPr lang="en-US" i="1" dirty="0"/>
              <a:t>Advanced Cardiovascular Life Support : Provider Manual</a:t>
            </a:r>
            <a:r>
              <a:rPr lang="en-US" dirty="0"/>
              <a:t>. American Heart Association; 2020.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9E23C-DD53-9841-B8DE-03FA1723C952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379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American Heart Association. </a:t>
            </a:r>
            <a:r>
              <a:rPr lang="en-US" i="1" dirty="0"/>
              <a:t>Advanced Cardiovascular Life Support : Provider Manual</a:t>
            </a:r>
            <a:r>
              <a:rPr lang="en-US" dirty="0"/>
              <a:t>. American Heart Association; 2020.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9E23C-DD53-9841-B8DE-03FA1723C952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8002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American Heart Association. </a:t>
            </a:r>
            <a:r>
              <a:rPr lang="en-US" i="1" dirty="0"/>
              <a:t>Advanced Cardiovascular Life Support : Provider Manual</a:t>
            </a:r>
            <a:r>
              <a:rPr lang="en-US" dirty="0"/>
              <a:t>. American Heart Association; 2020.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9E23C-DD53-9841-B8DE-03FA1723C952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1073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9E23C-DD53-9841-B8DE-03FA1723C952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9372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Kraft MD</a:t>
            </a:r>
            <a:r>
              <a:rPr lang="en-US" baseline="0" dirty="0"/>
              <a:t> et al. </a:t>
            </a:r>
            <a:r>
              <a:rPr lang="en-US" i="1" baseline="0" dirty="0"/>
              <a:t>Am J Health-</a:t>
            </a:r>
            <a:r>
              <a:rPr lang="en-US" i="1" baseline="0" dirty="0" err="1"/>
              <a:t>Syst</a:t>
            </a:r>
            <a:r>
              <a:rPr lang="en-US" i="1" baseline="0" dirty="0"/>
              <a:t> Pharm.</a:t>
            </a:r>
            <a:r>
              <a:rPr lang="en-US" i="0" baseline="0" dirty="0"/>
              <a:t> 2005.</a:t>
            </a:r>
          </a:p>
          <a:p>
            <a:r>
              <a:rPr lang="en-US" i="0" baseline="0" dirty="0"/>
              <a:t>Dickerson RN et al. </a:t>
            </a:r>
            <a:r>
              <a:rPr lang="en-US" i="1" baseline="0" dirty="0" err="1"/>
              <a:t>Hosp</a:t>
            </a:r>
            <a:r>
              <a:rPr lang="en-US" i="1" baseline="0" dirty="0"/>
              <a:t> Pharm</a:t>
            </a:r>
            <a:r>
              <a:rPr lang="en-US" i="0" baseline="0" dirty="0"/>
              <a:t>. 2001.</a:t>
            </a:r>
          </a:p>
          <a:p>
            <a:r>
              <a:rPr lang="en-US" i="0" baseline="0" dirty="0" err="1"/>
              <a:t>Veltassa</a:t>
            </a:r>
            <a:r>
              <a:rPr lang="en-US" i="0" baseline="0" dirty="0"/>
              <a:t>® Prescribing Information. 2015. </a:t>
            </a:r>
          </a:p>
          <a:p>
            <a:r>
              <a:rPr lang="en-US" i="0" baseline="0" dirty="0"/>
              <a:t>Kayexalate® Prescribing Information. 2017.</a:t>
            </a:r>
          </a:p>
          <a:p>
            <a:r>
              <a:rPr lang="en-US" i="0" baseline="0" dirty="0"/>
              <a:t>Lokelma® Prescribing Information. 2018</a:t>
            </a:r>
          </a:p>
          <a:p>
            <a:endParaRPr lang="en-US" i="0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19E23C-DD53-9841-B8DE-03FA1723C952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4292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9049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1435315"/>
            <a:ext cx="5776975" cy="2148634"/>
          </a:xfrm>
        </p:spPr>
        <p:txBody>
          <a:bodyPr anchor="t">
            <a:normAutofit/>
          </a:bodyPr>
          <a:lstStyle>
            <a:lvl1pPr algn="l">
              <a:lnSpc>
                <a:spcPts val="4800"/>
              </a:lnSpc>
              <a:defRPr sz="4500" b="1">
                <a:solidFill>
                  <a:srgbClr val="FFFFFF"/>
                </a:solidFill>
                <a:latin typeface="Times New Roman"/>
                <a:cs typeface="Times New Roman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705733"/>
            <a:ext cx="4681000" cy="1791975"/>
          </a:xfrm>
        </p:spPr>
        <p:txBody>
          <a:bodyPr>
            <a:normAutofit/>
          </a:bodyPr>
          <a:lstStyle>
            <a:lvl1pPr marL="0" indent="0" algn="l">
              <a:lnSpc>
                <a:spcPts val="2700"/>
              </a:lnSpc>
              <a:buNone/>
              <a:defRPr sz="2300">
                <a:solidFill>
                  <a:srgbClr val="FFFFFF"/>
                </a:solidFill>
                <a:latin typeface="Times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CA13F30-7EC3-BC42-B0B5-4C8FED00189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462774" y="4601720"/>
            <a:ext cx="1253129" cy="2008898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44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9049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1435315"/>
            <a:ext cx="5776975" cy="2148634"/>
          </a:xfrm>
        </p:spPr>
        <p:txBody>
          <a:bodyPr anchor="t">
            <a:normAutofit/>
          </a:bodyPr>
          <a:lstStyle>
            <a:lvl1pPr algn="l">
              <a:lnSpc>
                <a:spcPts val="4800"/>
              </a:lnSpc>
              <a:defRPr sz="4500" b="1">
                <a:solidFill>
                  <a:srgbClr val="FFFFFF"/>
                </a:solidFill>
                <a:latin typeface="Times New Roman"/>
                <a:cs typeface="Times New Roman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705733"/>
            <a:ext cx="4681000" cy="1791975"/>
          </a:xfrm>
        </p:spPr>
        <p:txBody>
          <a:bodyPr>
            <a:normAutofit/>
          </a:bodyPr>
          <a:lstStyle>
            <a:lvl1pPr marL="0" indent="0" algn="l">
              <a:lnSpc>
                <a:spcPts val="2700"/>
              </a:lnSpc>
              <a:buNone/>
              <a:defRPr sz="23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CA13F30-7EC3-BC42-B0B5-4C8FED00189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462774" y="4601720"/>
            <a:ext cx="1253129" cy="2008898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44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51422" cy="690502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1435315"/>
            <a:ext cx="5776975" cy="2148634"/>
          </a:xfrm>
        </p:spPr>
        <p:txBody>
          <a:bodyPr anchor="t">
            <a:normAutofit/>
          </a:bodyPr>
          <a:lstStyle>
            <a:lvl1pPr algn="l">
              <a:lnSpc>
                <a:spcPts val="4800"/>
              </a:lnSpc>
              <a:defRPr sz="4500" b="1">
                <a:solidFill>
                  <a:srgbClr val="FFFFFF"/>
                </a:solidFill>
                <a:latin typeface="Times New Roman"/>
                <a:cs typeface="Times New Roman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705733"/>
            <a:ext cx="4681000" cy="1791975"/>
          </a:xfrm>
        </p:spPr>
        <p:txBody>
          <a:bodyPr>
            <a:normAutofit/>
          </a:bodyPr>
          <a:lstStyle>
            <a:lvl1pPr marL="0" indent="0" algn="l">
              <a:lnSpc>
                <a:spcPts val="2700"/>
              </a:lnSpc>
              <a:buNone/>
              <a:defRPr sz="23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C94AED-1E81-481A-9E4E-6F6179F1F93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462774" y="4601720"/>
            <a:ext cx="1253129" cy="200889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422"/>
            <a:ext cx="9144000" cy="685057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1435315"/>
            <a:ext cx="5776975" cy="2148634"/>
          </a:xfrm>
        </p:spPr>
        <p:txBody>
          <a:bodyPr anchor="t">
            <a:normAutofit/>
          </a:bodyPr>
          <a:lstStyle>
            <a:lvl1pPr algn="l">
              <a:lnSpc>
                <a:spcPts val="4800"/>
              </a:lnSpc>
              <a:defRPr sz="4500" b="1">
                <a:solidFill>
                  <a:schemeClr val="accent1"/>
                </a:solidFill>
                <a:latin typeface="Times New Roman"/>
                <a:cs typeface="Times New Roman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705733"/>
            <a:ext cx="4681000" cy="1791975"/>
          </a:xfrm>
        </p:spPr>
        <p:txBody>
          <a:bodyPr>
            <a:normAutofit/>
          </a:bodyPr>
          <a:lstStyle>
            <a:lvl1pPr marL="0" indent="0" algn="l">
              <a:lnSpc>
                <a:spcPts val="2700"/>
              </a:lnSpc>
              <a:buNone/>
              <a:defRPr sz="230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764EE45-7CFA-42C3-B503-B521B1A89F2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462774" y="4601720"/>
            <a:ext cx="1253129" cy="200889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MS_Powerpoint_Opt1-5.jpg">
            <a:extLst>
              <a:ext uri="{FF2B5EF4-FFF2-40B4-BE49-F238E27FC236}">
                <a16:creationId xmlns:a16="http://schemas.microsoft.com/office/drawing/2014/main" id="{3C25AE18-8372-EF4C-86A0-C568202BF1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9614" r="9614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2313" y="1684143"/>
            <a:ext cx="7772400" cy="2700106"/>
          </a:xfrm>
        </p:spPr>
        <p:txBody>
          <a:bodyPr anchor="t">
            <a:noAutofit/>
          </a:bodyPr>
          <a:lstStyle>
            <a:lvl1pPr algn="l">
              <a:lnSpc>
                <a:spcPts val="4800"/>
              </a:lnSpc>
              <a:defRPr sz="4500" b="1" cap="none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 descr="footer.png">
            <a:extLst>
              <a:ext uri="{FF2B5EF4-FFF2-40B4-BE49-F238E27FC236}">
                <a16:creationId xmlns:a16="http://schemas.microsoft.com/office/drawing/2014/main" id="{889F4390-73C2-5A4A-B551-037D3074A48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1475"/>
            <a:ext cx="9144000" cy="1402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F3C53B5-8603-724C-84BF-A302DC9D17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683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2313" y="1684143"/>
            <a:ext cx="7772400" cy="2700106"/>
          </a:xfrm>
        </p:spPr>
        <p:txBody>
          <a:bodyPr anchor="t">
            <a:noAutofit/>
          </a:bodyPr>
          <a:lstStyle>
            <a:lvl1pPr algn="l">
              <a:lnSpc>
                <a:spcPts val="4800"/>
              </a:lnSpc>
              <a:defRPr sz="4500" b="1" cap="none">
                <a:solidFill>
                  <a:srgbClr val="00AEE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4" name="Picture 3" descr="footer.png">
            <a:extLst>
              <a:ext uri="{FF2B5EF4-FFF2-40B4-BE49-F238E27FC236}">
                <a16:creationId xmlns:a16="http://schemas.microsoft.com/office/drawing/2014/main" id="{B0B2C842-F6B0-FC46-AA9F-359D213156E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1475"/>
            <a:ext cx="9144000" cy="1402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S_Powerpoint_Opt1-5.jpg">
            <a:extLst>
              <a:ext uri="{FF2B5EF4-FFF2-40B4-BE49-F238E27FC236}">
                <a16:creationId xmlns:a16="http://schemas.microsoft.com/office/drawing/2014/main" id="{064A5FB4-15AF-D34E-B8F8-4F87E2C489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9614" r="9614"/>
          <a:stretch/>
        </p:blipFill>
        <p:spPr>
          <a:xfrm>
            <a:off x="0" y="13622"/>
            <a:ext cx="9144000" cy="6858000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9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457200" y="1493586"/>
            <a:ext cx="8229600" cy="4688266"/>
          </a:xfrm>
        </p:spPr>
        <p:txBody>
          <a:bodyPr>
            <a:normAutofit/>
          </a:bodyPr>
          <a:lstStyle>
            <a:lvl1pPr marL="457200" indent="-457200">
              <a:lnSpc>
                <a:spcPct val="150000"/>
              </a:lnSpc>
              <a:buSzPct val="100000"/>
              <a:buFont typeface="+mj-lt"/>
              <a:buAutoNum type="arabicPeriod"/>
              <a:defRPr sz="2300">
                <a:solidFill>
                  <a:schemeClr val="bg1"/>
                </a:solidFill>
              </a:defRPr>
            </a:lvl1pPr>
            <a:lvl2pPr marL="800100" indent="-342900">
              <a:buFont typeface="+mj-lt"/>
              <a:buAutoNum type="arabicPeriod"/>
              <a:defRPr>
                <a:solidFill>
                  <a:schemeClr val="bg1"/>
                </a:solidFill>
              </a:defRPr>
            </a:lvl2pPr>
            <a:lvl3pPr marL="1257300" indent="-342900">
              <a:buFont typeface="+mj-lt"/>
              <a:buAutoNum type="arabicPeriod"/>
              <a:defRPr>
                <a:solidFill>
                  <a:schemeClr val="bg1"/>
                </a:solidFill>
              </a:defRPr>
            </a:lvl3pPr>
            <a:lvl4pPr>
              <a:buFont typeface="+mj-lt"/>
              <a:buAutoNum type="arabicPeriod"/>
              <a:defRPr>
                <a:solidFill>
                  <a:schemeClr val="bg1"/>
                </a:solidFill>
              </a:defRPr>
            </a:lvl4pPr>
            <a:lvl5pPr>
              <a:buFont typeface="+mj-lt"/>
              <a:buAutoNum type="arabicPeriod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7" name="Picture 6" descr="footer.png">
            <a:extLst>
              <a:ext uri="{FF2B5EF4-FFF2-40B4-BE49-F238E27FC236}">
                <a16:creationId xmlns:a16="http://schemas.microsoft.com/office/drawing/2014/main" id="{8E4013B6-E34B-3B42-9DB6-847E0DCF6EC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1475"/>
            <a:ext cx="9144000" cy="1402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F3C53B5-8603-724C-84BF-A302DC9D17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9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457200" y="1493586"/>
            <a:ext cx="8229600" cy="4688266"/>
          </a:xfrm>
        </p:spPr>
        <p:txBody>
          <a:bodyPr>
            <a:normAutofit/>
          </a:bodyPr>
          <a:lstStyle>
            <a:lvl1pPr marL="457200" indent="-457200">
              <a:lnSpc>
                <a:spcPct val="150000"/>
              </a:lnSpc>
              <a:buSzPct val="100000"/>
              <a:buFont typeface="+mj-lt"/>
              <a:buAutoNum type="arabicPeriod"/>
              <a:defRPr sz="23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800100" indent="-342900">
              <a:buFont typeface="+mj-lt"/>
              <a:buAutoNum type="arabicPeriod"/>
              <a:defRPr>
                <a:solidFill>
                  <a:schemeClr val="bg1"/>
                </a:solidFill>
              </a:defRPr>
            </a:lvl2pPr>
            <a:lvl3pPr marL="1257300" indent="-342900">
              <a:buFont typeface="+mj-lt"/>
              <a:buAutoNum type="arabicPeriod"/>
              <a:defRPr>
                <a:solidFill>
                  <a:schemeClr val="bg1"/>
                </a:solidFill>
              </a:defRPr>
            </a:lvl3pPr>
            <a:lvl4pPr>
              <a:buFont typeface="+mj-lt"/>
              <a:buAutoNum type="arabicPeriod"/>
              <a:defRPr>
                <a:solidFill>
                  <a:schemeClr val="bg1"/>
                </a:solidFill>
              </a:defRPr>
            </a:lvl4pPr>
            <a:lvl5pPr>
              <a:buFont typeface="+mj-lt"/>
              <a:buAutoNum type="arabicPeriod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5" name="Picture 4" descr="footer.png">
            <a:extLst>
              <a:ext uri="{FF2B5EF4-FFF2-40B4-BE49-F238E27FC236}">
                <a16:creationId xmlns:a16="http://schemas.microsoft.com/office/drawing/2014/main" id="{FF67EED4-F2D2-ED4D-9E37-A39E23C90C2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1475"/>
            <a:ext cx="9144000" cy="1402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Mount Sinai / Presentation Name / Date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39781"/>
            <a:ext cx="8229600" cy="4197252"/>
          </a:xfrm>
        </p:spPr>
        <p:txBody>
          <a:bodyPr anchor="t">
            <a:normAutofit/>
          </a:bodyPr>
          <a:lstStyle>
            <a:lvl1pPr marL="0" indent="0">
              <a:lnSpc>
                <a:spcPts val="5200"/>
              </a:lnSpc>
              <a:buNone/>
              <a:defRPr sz="5100" b="1">
                <a:solidFill>
                  <a:schemeClr val="accent1"/>
                </a:solidFill>
                <a:latin typeface="Times New Roman"/>
                <a:cs typeface="Times New Roman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6" name="Picture 5" descr="footer.png">
            <a:extLst>
              <a:ext uri="{FF2B5EF4-FFF2-40B4-BE49-F238E27FC236}">
                <a16:creationId xmlns:a16="http://schemas.microsoft.com/office/drawing/2014/main" id="{EE9DD1E8-740A-554F-9F80-A2C0C37EB6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1475"/>
            <a:ext cx="9144000" cy="1402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Mount Sinai / Presentation Name / Date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39781"/>
            <a:ext cx="8229600" cy="4197252"/>
          </a:xfrm>
        </p:spPr>
        <p:txBody>
          <a:bodyPr anchor="t">
            <a:normAutofit/>
          </a:bodyPr>
          <a:lstStyle>
            <a:lvl1pPr marL="0" indent="0">
              <a:lnSpc>
                <a:spcPts val="4200"/>
              </a:lnSpc>
              <a:buNone/>
              <a:defRPr sz="3600" b="1">
                <a:solidFill>
                  <a:schemeClr val="accent1"/>
                </a:solidFill>
                <a:latin typeface="Times New Roman"/>
                <a:cs typeface="Times New Roman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8" name="Picture 7" descr="footer.png">
            <a:extLst>
              <a:ext uri="{FF2B5EF4-FFF2-40B4-BE49-F238E27FC236}">
                <a16:creationId xmlns:a16="http://schemas.microsoft.com/office/drawing/2014/main" id="{79BA4351-791C-044C-9F37-D90112642F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1475"/>
            <a:ext cx="9144000" cy="1402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>
            <a:lvl1pPr marL="347472" indent="-347472">
              <a:lnSpc>
                <a:spcPts val="2300"/>
              </a:lnSpc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Mount Sinai / Presentation Name /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footer.png">
            <a:extLst>
              <a:ext uri="{FF2B5EF4-FFF2-40B4-BE49-F238E27FC236}">
                <a16:creationId xmlns:a16="http://schemas.microsoft.com/office/drawing/2014/main" id="{86345813-6581-DF45-8308-04214D7CD8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1475"/>
            <a:ext cx="9144000" cy="1402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520440" cy="4525963"/>
          </a:xfrm>
        </p:spPr>
        <p:txBody>
          <a:bodyPr>
            <a:noAutofit/>
          </a:bodyPr>
          <a:lstStyle>
            <a:lvl1pPr marL="0" indent="0">
              <a:lnSpc>
                <a:spcPts val="2300"/>
              </a:lnSpc>
              <a:spcBef>
                <a:spcPts val="0"/>
              </a:spcBef>
              <a:buNone/>
              <a:defRPr sz="1700">
                <a:solidFill>
                  <a:schemeClr val="accent1"/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Mount Sinai / Presentation Name /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065776" y="1600200"/>
            <a:ext cx="3520440" cy="4525963"/>
          </a:xfrm>
        </p:spPr>
        <p:txBody>
          <a:bodyPr>
            <a:noAutofit/>
          </a:bodyPr>
          <a:lstStyle>
            <a:lvl1pPr marL="0" indent="0">
              <a:lnSpc>
                <a:spcPts val="1900"/>
              </a:lnSpc>
              <a:spcBef>
                <a:spcPts val="0"/>
              </a:spcBef>
              <a:buNone/>
              <a:defRPr sz="14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9" name="Picture 8" descr="footer.png">
            <a:extLst>
              <a:ext uri="{FF2B5EF4-FFF2-40B4-BE49-F238E27FC236}">
                <a16:creationId xmlns:a16="http://schemas.microsoft.com/office/drawing/2014/main" id="{53175252-E8DF-EA4C-B46B-4F0F2ABBCA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1475"/>
            <a:ext cx="9144000" cy="1402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520440" cy="4525963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 typeface="Lucida Grande"/>
              <a:buNone/>
              <a:tabLst/>
              <a:defRPr sz="1400">
                <a:solidFill>
                  <a:schemeClr val="accent1"/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Mount Sinai / Presentation Name /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065776" y="1600200"/>
            <a:ext cx="3520440" cy="4525963"/>
          </a:xfrm>
        </p:spPr>
        <p:txBody>
          <a:bodyPr>
            <a:noAutofit/>
          </a:bodyPr>
          <a:lstStyle>
            <a:lvl1pPr marL="0" indent="0">
              <a:lnSpc>
                <a:spcPts val="1900"/>
              </a:lnSpc>
              <a:spcBef>
                <a:spcPts val="0"/>
              </a:spcBef>
              <a:buNone/>
              <a:defRPr sz="1400">
                <a:solidFill>
                  <a:schemeClr val="accent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9" name="Picture 8" descr="footer.png">
            <a:extLst>
              <a:ext uri="{FF2B5EF4-FFF2-40B4-BE49-F238E27FC236}">
                <a16:creationId xmlns:a16="http://schemas.microsoft.com/office/drawing/2014/main" id="{E6E570C5-95EB-9D45-81B1-AA263092E9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1475"/>
            <a:ext cx="9144000" cy="1402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Mount Sinai / Presentation Name /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able Placeholder 8"/>
          <p:cNvSpPr>
            <a:spLocks noGrp="1"/>
          </p:cNvSpPr>
          <p:nvPr>
            <p:ph type="tbl" sz="quarter" idx="13"/>
          </p:nvPr>
        </p:nvSpPr>
        <p:spPr>
          <a:xfrm>
            <a:off x="457200" y="1371599"/>
            <a:ext cx="8229600" cy="4800600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pic>
        <p:nvPicPr>
          <p:cNvPr id="8" name="Picture 7" descr="footer.png">
            <a:extLst>
              <a:ext uri="{FF2B5EF4-FFF2-40B4-BE49-F238E27FC236}">
                <a16:creationId xmlns:a16="http://schemas.microsoft.com/office/drawing/2014/main" id="{BF6B7788-BEA2-CD44-B56F-E5501D77092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1475"/>
            <a:ext cx="9144000" cy="1402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Mount Sinai / Presentation Name /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Chart Placeholder 7"/>
          <p:cNvSpPr>
            <a:spLocks noGrp="1"/>
          </p:cNvSpPr>
          <p:nvPr>
            <p:ph type="chart" sz="quarter" idx="14"/>
          </p:nvPr>
        </p:nvSpPr>
        <p:spPr>
          <a:xfrm>
            <a:off x="457200" y="1913467"/>
            <a:ext cx="8229600" cy="4258731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457200" y="1170432"/>
            <a:ext cx="8229600" cy="743035"/>
          </a:xfrm>
        </p:spPr>
        <p:txBody>
          <a:bodyPr>
            <a:noAutofit/>
          </a:bodyPr>
          <a:lstStyle>
            <a:lvl1pPr marL="0" indent="0">
              <a:lnSpc>
                <a:spcPts val="1900"/>
              </a:lnSpc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8" name="Picture 7" descr="footer.png">
            <a:extLst>
              <a:ext uri="{FF2B5EF4-FFF2-40B4-BE49-F238E27FC236}">
                <a16:creationId xmlns:a16="http://schemas.microsoft.com/office/drawing/2014/main" id="{B99714E6-FCB9-274A-ADEF-962EBB1E3D7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1475"/>
            <a:ext cx="9144000" cy="1402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Mount Sinai / Presentation Name /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hart Placeholder 7"/>
          <p:cNvSpPr>
            <a:spLocks noGrp="1"/>
          </p:cNvSpPr>
          <p:nvPr>
            <p:ph type="chart" sz="quarter" idx="13"/>
          </p:nvPr>
        </p:nvSpPr>
        <p:spPr>
          <a:xfrm>
            <a:off x="457200" y="2651760"/>
            <a:ext cx="3520440" cy="3149600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57200" y="1170432"/>
            <a:ext cx="3521075" cy="1531938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hart Placeholder 7"/>
          <p:cNvSpPr>
            <a:spLocks noGrp="1"/>
          </p:cNvSpPr>
          <p:nvPr>
            <p:ph type="chart" sz="quarter" idx="15"/>
          </p:nvPr>
        </p:nvSpPr>
        <p:spPr>
          <a:xfrm>
            <a:off x="5065776" y="2651760"/>
            <a:ext cx="3520440" cy="3149600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5065776" y="1143000"/>
            <a:ext cx="3521075" cy="1531938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3" name="Picture 12" descr="footer.png">
            <a:extLst>
              <a:ext uri="{FF2B5EF4-FFF2-40B4-BE49-F238E27FC236}">
                <a16:creationId xmlns:a16="http://schemas.microsoft.com/office/drawing/2014/main" id="{A9855D4D-14E0-2D4B-99D2-988ACB8303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1475"/>
            <a:ext cx="9144000" cy="140208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36096"/>
            <a:ext cx="8229600" cy="62517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fld id="{9F8FBD0B-D5BA-AC4A-B182-CCF391B558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Mount Sinai / Presentation Name / Date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06" r:id="rId2"/>
    <p:sldLayoutId id="2147483713" r:id="rId3"/>
    <p:sldLayoutId id="2147483714" r:id="rId4"/>
    <p:sldLayoutId id="2147483708" r:id="rId5"/>
    <p:sldLayoutId id="2147483716" r:id="rId6"/>
    <p:sldLayoutId id="2147483712" r:id="rId7"/>
    <p:sldLayoutId id="2147483717" r:id="rId8"/>
    <p:sldLayoutId id="2147483711" r:id="rId9"/>
    <p:sldLayoutId id="2147483718" r:id="rId10"/>
    <p:sldLayoutId id="2147483707" r:id="rId11"/>
    <p:sldLayoutId id="2147483719" r:id="rId12"/>
    <p:sldLayoutId id="2147483720" r:id="rId13"/>
    <p:sldLayoutId id="2147483721" r:id="rId14"/>
    <p:sldLayoutId id="2147483723" r:id="rId15"/>
    <p:sldLayoutId id="2147483722" r:id="rId16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2000" b="1" kern="1200">
          <a:solidFill>
            <a:schemeClr val="accent1"/>
          </a:solidFill>
          <a:latin typeface="Times New Roman"/>
          <a:ea typeface="+mj-ea"/>
          <a:cs typeface="Times New Roman"/>
        </a:defRPr>
      </a:lvl1pPr>
    </p:titleStyle>
    <p:bodyStyle>
      <a:lvl1pPr marL="256032" indent="-347472" algn="l" defTabSz="457200" rtl="0" eaLnBrk="1" latinLnBrk="0" hangingPunct="1">
        <a:spcBef>
          <a:spcPct val="20000"/>
        </a:spcBef>
        <a:buSzPct val="70000"/>
        <a:buFont typeface="Lucida Grande"/>
        <a:buChar char="▶"/>
        <a:defRPr sz="18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2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0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924794"/>
            <a:ext cx="7456022" cy="2659155"/>
          </a:xfrm>
        </p:spPr>
        <p:txBody>
          <a:bodyPr>
            <a:normAutofit/>
          </a:bodyPr>
          <a:lstStyle/>
          <a:p>
            <a:r>
              <a:rPr lang="en-US" dirty="0"/>
              <a:t>Advanced Cardiac Life Support (ACLS) for Pharmacists</a:t>
            </a:r>
            <a:br>
              <a:rPr lang="en-US" dirty="0"/>
            </a:br>
            <a:endParaRPr lang="en-US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19520ED8-613C-A03D-FAF8-87DBA64CB930}"/>
              </a:ext>
            </a:extLst>
          </p:cNvPr>
          <p:cNvSpPr>
            <a:spLocks noGrp="1"/>
          </p:cNvSpPr>
          <p:nvPr/>
        </p:nvSpPr>
        <p:spPr>
          <a:xfrm>
            <a:off x="685800" y="2934369"/>
            <a:ext cx="8066655" cy="5820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lnSpc>
                <a:spcPts val="2700"/>
              </a:lnSpc>
              <a:spcBef>
                <a:spcPct val="20000"/>
              </a:spcBef>
              <a:buSzPct val="70000"/>
              <a:buFont typeface="Lucida Grande"/>
              <a:buNone/>
              <a:defRPr sz="23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rgbClr val="00AEEF"/>
                </a:solidFill>
                <a:latin typeface="+mn-lt"/>
              </a:rPr>
              <a:t>PGY-1 Pharmacy Resident Focused Topic Discussion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C9E6AE55-5EC4-B6F0-5C9E-158CE472B77D}"/>
              </a:ext>
            </a:extLst>
          </p:cNvPr>
          <p:cNvSpPr txBox="1">
            <a:spLocks/>
          </p:cNvSpPr>
          <p:nvPr/>
        </p:nvSpPr>
        <p:spPr>
          <a:xfrm>
            <a:off x="685800" y="4708730"/>
            <a:ext cx="4681000" cy="56270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accent1"/>
                </a:solidFill>
                <a:latin typeface="+mn-lt"/>
              </a:rPr>
              <a:t>MSSN PGY-1 Pharmacy Residency</a:t>
            </a:r>
            <a:r>
              <a:rPr lang="en-US" sz="2000" dirty="0">
                <a:solidFill>
                  <a:schemeClr val="accent1"/>
                </a:solidFill>
              </a:rPr>
              <a:t> Program</a:t>
            </a:r>
            <a:endParaRPr lang="en-US" sz="2000" dirty="0">
              <a:solidFill>
                <a:schemeClr val="accent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3BEB1E17-7F02-C494-039D-1D116F9FC671}"/>
              </a:ext>
            </a:extLst>
          </p:cNvPr>
          <p:cNvSpPr>
            <a:spLocks noGrp="1"/>
          </p:cNvSpPr>
          <p:nvPr/>
        </p:nvSpPr>
        <p:spPr>
          <a:xfrm>
            <a:off x="457200" y="436096"/>
            <a:ext cx="8229600" cy="6251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900" b="1" kern="1200">
                <a:solidFill>
                  <a:schemeClr val="accent1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r>
              <a:rPr lang="en-US" sz="3800" dirty="0">
                <a:solidFill>
                  <a:schemeClr val="bg1"/>
                </a:solidFill>
              </a:rPr>
              <a:t>Objectives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38E281C-C426-4E91-92BC-027E3642302F}"/>
              </a:ext>
            </a:extLst>
          </p:cNvPr>
          <p:cNvSpPr>
            <a:spLocks noGrp="1"/>
          </p:cNvSpPr>
          <p:nvPr/>
        </p:nvSpPr>
        <p:spPr>
          <a:xfrm>
            <a:off x="457200" y="1183279"/>
            <a:ext cx="8229600" cy="468826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256032" indent="-347472" algn="l" defTabSz="457200" rtl="0" eaLnBrk="1" latinLnBrk="0" hangingPunct="1">
              <a:spcBef>
                <a:spcPct val="20000"/>
              </a:spcBef>
              <a:buSzPct val="70000"/>
              <a:buFont typeface="Lucida Grande"/>
              <a:buChar char="▶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5270" indent="-245745"/>
            <a:r>
              <a:rPr lang="en-US" sz="3200" b="1" dirty="0">
                <a:solidFill>
                  <a:schemeClr val="tx1"/>
                </a:solidFill>
                <a:latin typeface="Times New Roman"/>
                <a:cs typeface="Times New Roman"/>
              </a:rPr>
              <a:t>Review </a:t>
            </a:r>
            <a:r>
              <a:rPr lang="en-US" sz="3200" dirty="0">
                <a:solidFill>
                  <a:schemeClr val="tx1"/>
                </a:solidFill>
                <a:latin typeface="Times New Roman"/>
                <a:cs typeface="Times New Roman"/>
              </a:rPr>
              <a:t>electrocardiogram basics and cardiac arrest rhythms</a:t>
            </a:r>
            <a:endParaRPr lang="en-US" sz="3200" b="1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255270" indent="-245745"/>
            <a:endParaRPr lang="en-US" sz="32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255270" indent="-245745"/>
            <a:r>
              <a:rPr lang="en-US" sz="3200" b="1" dirty="0">
                <a:solidFill>
                  <a:schemeClr val="tx1"/>
                </a:solidFill>
                <a:latin typeface="Times New Roman"/>
                <a:cs typeface="Times New Roman"/>
              </a:rPr>
              <a:t>Review </a:t>
            </a:r>
            <a:r>
              <a:rPr lang="en-US" sz="3200" dirty="0">
                <a:solidFill>
                  <a:schemeClr val="tx1"/>
                </a:solidFill>
                <a:latin typeface="Times New Roman"/>
                <a:cs typeface="Times New Roman"/>
              </a:rPr>
              <a:t>advanced cardiac life support algorithms and pharmacist's roles and responsibilities during a cardiac arrest code</a:t>
            </a:r>
            <a:endParaRPr lang="en-US" sz="3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525" indent="0">
              <a:buNone/>
            </a:pPr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5270" indent="-245745"/>
            <a:r>
              <a:rPr lang="en-US" sz="3200" b="1" dirty="0">
                <a:solidFill>
                  <a:schemeClr val="tx1"/>
                </a:solidFill>
                <a:latin typeface="Times New Roman"/>
                <a:cs typeface="Times New Roman"/>
              </a:rPr>
              <a:t>Evaluate </a:t>
            </a:r>
            <a:r>
              <a:rPr lang="en-US" sz="3200" dirty="0">
                <a:solidFill>
                  <a:schemeClr val="tx1"/>
                </a:solidFill>
                <a:latin typeface="Times New Roman"/>
                <a:cs typeface="Times New Roman"/>
              </a:rPr>
              <a:t>available resources and opportunities for pharmacist involvement</a:t>
            </a:r>
          </a:p>
          <a:p>
            <a:pPr marL="255270" indent="-245745"/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5270" indent="-245745"/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Apply 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management strategies to patient cases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7588" y="1750568"/>
            <a:ext cx="7896885" cy="360226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6000" dirty="0"/>
              <a:t>Review of </a:t>
            </a:r>
            <a:br>
              <a:rPr lang="en-US" sz="6000" dirty="0"/>
            </a:br>
            <a:r>
              <a:rPr lang="en-US" sz="6000" dirty="0"/>
              <a:t>Overhead Codes</a:t>
            </a:r>
            <a:br>
              <a:rPr lang="en-US" sz="6000" dirty="0"/>
            </a:br>
            <a:endParaRPr lang="en-US" sz="250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2982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Codes with Potential for Pharmacist Involvement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5209962" cy="228987"/>
          </a:xfrm>
        </p:spPr>
        <p:txBody>
          <a:bodyPr/>
          <a:lstStyle/>
          <a:p>
            <a:r>
              <a:rPr lang="en-US" sz="800" dirty="0"/>
              <a:t>Mount Sinai South Nassau Pharmacy Residency/ ACLS for Pharmacists/ 2023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25" name="Content Placeholder 5">
            <a:extLst>
              <a:ext uri="{FF2B5EF4-FFF2-40B4-BE49-F238E27FC236}">
                <a16:creationId xmlns:a16="http://schemas.microsoft.com/office/drawing/2014/main" id="{65B92BCE-05F4-6DC8-05F7-8DB9F06D79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83898"/>
            <a:ext cx="8229600" cy="391441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7345" indent="-347345"/>
            <a:r>
              <a:rPr lang="en-US" b="1" dirty="0"/>
              <a:t>Stroke Team</a:t>
            </a:r>
            <a:endParaRPr lang="en-US" b="1" baseline="30000" dirty="0"/>
          </a:p>
          <a:p>
            <a:pPr marL="347345" indent="-347345"/>
            <a:r>
              <a:rPr lang="en-US" b="1" dirty="0"/>
              <a:t>Medical Team</a:t>
            </a:r>
          </a:p>
          <a:p>
            <a:pPr lvl="1"/>
            <a:r>
              <a:rPr lang="en-US" dirty="0"/>
              <a:t>Cardiac arrest patients requiring cardiopulmonary resuscitation.</a:t>
            </a:r>
          </a:p>
          <a:p>
            <a:pPr marL="347345" indent="-347345"/>
            <a:r>
              <a:rPr lang="en-US" b="1" dirty="0"/>
              <a:t>Rapid Response Team</a:t>
            </a:r>
            <a:endParaRPr lang="en-US" dirty="0"/>
          </a:p>
          <a:p>
            <a:pPr lvl="1">
              <a:lnSpc>
                <a:spcPts val="2300"/>
              </a:lnSpc>
            </a:pPr>
            <a:r>
              <a:rPr lang="en-US" dirty="0"/>
              <a:t>Patient in need of immediate medical assistance due to acute change in physiologic and/or mental status.</a:t>
            </a:r>
          </a:p>
          <a:p>
            <a:pPr lvl="1">
              <a:lnSpc>
                <a:spcPts val="2300"/>
              </a:lnSpc>
            </a:pPr>
            <a:r>
              <a:rPr lang="en-US" dirty="0"/>
              <a:t>Examples include but are not limited to: seizures, acute respiratory distress, altered mental status, chest pain, etc. </a:t>
            </a:r>
          </a:p>
          <a:p>
            <a:pPr marL="347345" indent="-347345"/>
            <a:r>
              <a:rPr lang="en-US" b="1" dirty="0"/>
              <a:t>Massive Transfusion Protocol</a:t>
            </a:r>
            <a:endParaRPr lang="en-US" dirty="0"/>
          </a:p>
          <a:p>
            <a:pPr lvl="1">
              <a:lnSpc>
                <a:spcPts val="2300"/>
              </a:lnSpc>
            </a:pPr>
            <a:r>
              <a:rPr lang="en-US" dirty="0"/>
              <a:t>Patient hemorrhage requiring emergency transfusion.</a:t>
            </a:r>
            <a:endParaRPr lang="en-US" b="1" dirty="0"/>
          </a:p>
          <a:p>
            <a:pPr marL="347345" indent="-347345"/>
            <a:r>
              <a:rPr lang="en-US" b="1" dirty="0"/>
              <a:t>Trauma Level 1 or 2</a:t>
            </a:r>
            <a:endParaRPr lang="en-US" b="1" baseline="30000" dirty="0"/>
          </a:p>
          <a:p>
            <a:pPr marL="457200" lvl="1" indent="0">
              <a:lnSpc>
                <a:spcPts val="2300"/>
              </a:lnSpc>
              <a:buNone/>
            </a:pP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4078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7588" y="1750568"/>
            <a:ext cx="7896885" cy="360226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6000" dirty="0"/>
              <a:t>Cardiac Arrest Rhythms</a:t>
            </a:r>
            <a:br>
              <a:rPr lang="en-US" sz="6000" dirty="0"/>
            </a:br>
            <a:endParaRPr lang="en-US" sz="250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87808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Shockable vs Non-Shockable Rhythms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5209962" cy="228987"/>
          </a:xfrm>
        </p:spPr>
        <p:txBody>
          <a:bodyPr/>
          <a:lstStyle/>
          <a:p>
            <a:r>
              <a:rPr lang="en-US" sz="800" dirty="0"/>
              <a:t>Mount Sinai South Nassau Pharmacy Residency/ ACLS for Pharmacists/ 2023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25" name="Content Placeholder 5">
            <a:extLst>
              <a:ext uri="{FF2B5EF4-FFF2-40B4-BE49-F238E27FC236}">
                <a16:creationId xmlns:a16="http://schemas.microsoft.com/office/drawing/2014/main" id="{65B92BCE-05F4-6DC8-05F7-8DB9F06D79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83898"/>
            <a:ext cx="8229600" cy="414897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7345" indent="-347345">
              <a:lnSpc>
                <a:spcPct val="150000"/>
              </a:lnSpc>
            </a:pPr>
            <a:r>
              <a:rPr lang="en-US" b="1" dirty="0"/>
              <a:t>Shockable </a:t>
            </a:r>
            <a:r>
              <a:rPr lang="en-US" dirty="0"/>
              <a:t>rhythms refer to cardiac arrest rhythms that may be responsive to defibrillation</a:t>
            </a:r>
            <a:endParaRPr lang="en-US" b="1" baseline="30000" dirty="0"/>
          </a:p>
          <a:p>
            <a:pPr lvl="1">
              <a:lnSpc>
                <a:spcPct val="150000"/>
              </a:lnSpc>
            </a:pPr>
            <a:r>
              <a:rPr lang="en-US" dirty="0"/>
              <a:t>Ventricular Tachycardia (VT)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Ventricular Fibrillation (VF)</a:t>
            </a:r>
          </a:p>
          <a:p>
            <a:pPr marL="347345" indent="-347345">
              <a:lnSpc>
                <a:spcPct val="150000"/>
              </a:lnSpc>
            </a:pPr>
            <a:r>
              <a:rPr lang="en-US" b="1" dirty="0"/>
              <a:t>Non-shockable </a:t>
            </a:r>
            <a:r>
              <a:rPr lang="en-US" dirty="0"/>
              <a:t>rhythms refer to cardiac arrest rhythms that do not respond to defibrillation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Asystole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Pulseless Electrical Activity (PEA) </a:t>
            </a:r>
          </a:p>
          <a:p>
            <a:pPr marL="457200" lvl="1" indent="0">
              <a:lnSpc>
                <a:spcPct val="150000"/>
              </a:lnSpc>
              <a:buNone/>
            </a:pP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3678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Ventricular Tachycardia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5209962" cy="228987"/>
          </a:xfrm>
        </p:spPr>
        <p:txBody>
          <a:bodyPr/>
          <a:lstStyle/>
          <a:p>
            <a:r>
              <a:rPr lang="en-US" sz="800" dirty="0"/>
              <a:t>Mount Sinai South Nassau Pharmacy Residency/ ACLS for Pharmacists/ 2023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25" name="Content Placeholder 5">
            <a:extLst>
              <a:ext uri="{FF2B5EF4-FFF2-40B4-BE49-F238E27FC236}">
                <a16:creationId xmlns:a16="http://schemas.microsoft.com/office/drawing/2014/main" id="{65B92BCE-05F4-6DC8-05F7-8DB9F06D79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83898"/>
            <a:ext cx="8241087" cy="40690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7345" indent="-347345">
              <a:lnSpc>
                <a:spcPct val="150000"/>
              </a:lnSpc>
            </a:pPr>
            <a:r>
              <a:rPr lang="en-US" dirty="0"/>
              <a:t>Wide complex ventricular arrhythmia</a:t>
            </a:r>
            <a:endParaRPr lang="en-US"/>
          </a:p>
          <a:p>
            <a:pPr marL="347345" indent="-347345">
              <a:lnSpc>
                <a:spcPct val="150000"/>
              </a:lnSpc>
            </a:pPr>
            <a:r>
              <a:rPr lang="en-US" dirty="0"/>
              <a:t>Polymorphic vs Monomorphic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QRS morphology variations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Polymorphic VT -&gt; </a:t>
            </a:r>
            <a:r>
              <a:rPr lang="en-US" err="1"/>
              <a:t>Torsades</a:t>
            </a:r>
            <a:r>
              <a:rPr lang="en-US" dirty="0"/>
              <a:t> de Pointes</a:t>
            </a:r>
          </a:p>
          <a:p>
            <a:pPr marL="347345" indent="-347345">
              <a:lnSpc>
                <a:spcPct val="150000"/>
              </a:lnSpc>
            </a:pPr>
            <a:r>
              <a:rPr lang="en-US" dirty="0"/>
              <a:t>Most commonly due to ischemic heart disease</a:t>
            </a:r>
          </a:p>
          <a:p>
            <a:pPr marL="347345" indent="-347345">
              <a:lnSpc>
                <a:spcPct val="150000"/>
              </a:lnSpc>
            </a:pPr>
            <a:r>
              <a:rPr lang="en-US" dirty="0"/>
              <a:t>Pulseless VT requires immediate cardiopulmonary resuscitation (CPR)</a:t>
            </a:r>
          </a:p>
          <a:p>
            <a:pPr marL="347345" indent="-347345">
              <a:lnSpc>
                <a:spcPct val="150000"/>
              </a:lnSpc>
            </a:pPr>
            <a:r>
              <a:rPr lang="en-US" dirty="0"/>
              <a:t>VT with a pulse may be treated with cardioversion or antiarrhythmic drugs</a:t>
            </a:r>
          </a:p>
          <a:p>
            <a:pPr marL="347345" indent="-347345">
              <a:lnSpc>
                <a:spcPct val="150000"/>
              </a:lnSpc>
            </a:pPr>
            <a:endParaRPr lang="en-US" dirty="0"/>
          </a:p>
          <a:p>
            <a:pPr marL="347345" indent="-347345">
              <a:lnSpc>
                <a:spcPct val="150000"/>
              </a:lnSpc>
            </a:pPr>
            <a:endParaRPr lang="en-US" dirty="0"/>
          </a:p>
          <a:p>
            <a:pPr marL="347345" indent="-347345"/>
            <a:endParaRPr lang="en-US" dirty="0"/>
          </a:p>
          <a:p>
            <a:pPr lvl="1"/>
            <a:endParaRPr lang="en-US" dirty="0"/>
          </a:p>
          <a:p>
            <a:pPr marL="457200" lvl="1" indent="0">
              <a:lnSpc>
                <a:spcPts val="2300"/>
              </a:lnSpc>
              <a:buNone/>
            </a:pP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9383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Ventricular Fibrillation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5209962" cy="228987"/>
          </a:xfrm>
        </p:spPr>
        <p:txBody>
          <a:bodyPr/>
          <a:lstStyle/>
          <a:p>
            <a:r>
              <a:rPr lang="en-US" sz="800" dirty="0"/>
              <a:t>Mount Sinai South Nassau Pharmacy Residency/ ACLS for Pharmacists/ 2023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25" name="Content Placeholder 5">
            <a:extLst>
              <a:ext uri="{FF2B5EF4-FFF2-40B4-BE49-F238E27FC236}">
                <a16:creationId xmlns:a16="http://schemas.microsoft.com/office/drawing/2014/main" id="{65B92BCE-05F4-6DC8-05F7-8DB9F06D79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83898"/>
            <a:ext cx="8229600" cy="296144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7345" indent="-347345"/>
            <a:endParaRPr lang="en-US" dirty="0"/>
          </a:p>
          <a:p>
            <a:pPr marL="347345" indent="-347345"/>
            <a:endParaRPr lang="en-US" dirty="0"/>
          </a:p>
          <a:p>
            <a:pPr marL="347345" indent="-347345"/>
            <a:endParaRPr lang="en-US" dirty="0"/>
          </a:p>
          <a:p>
            <a:pPr lvl="1"/>
            <a:endParaRPr lang="en-US" dirty="0"/>
          </a:p>
          <a:p>
            <a:pPr marL="457200" lvl="1" indent="0">
              <a:lnSpc>
                <a:spcPts val="2300"/>
              </a:lnSpc>
              <a:buNone/>
            </a:pPr>
            <a:endParaRPr lang="en-US" dirty="0"/>
          </a:p>
          <a:p>
            <a:pPr lvl="1"/>
            <a:endParaRPr lang="en-US" dirty="0"/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CDE1EDBF-63E2-76FD-9167-03B36082EE25}"/>
              </a:ext>
            </a:extLst>
          </p:cNvPr>
          <p:cNvSpPr txBox="1">
            <a:spLocks/>
          </p:cNvSpPr>
          <p:nvPr/>
        </p:nvSpPr>
        <p:spPr>
          <a:xfrm>
            <a:off x="457200" y="1283898"/>
            <a:ext cx="8241087" cy="40690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47472" indent="-347472" algn="l" defTabSz="457200" rtl="0" eaLnBrk="1" latinLnBrk="0" hangingPunct="1">
              <a:lnSpc>
                <a:spcPts val="2300"/>
              </a:lnSpc>
              <a:spcBef>
                <a:spcPct val="20000"/>
              </a:spcBef>
              <a:buSzPct val="70000"/>
              <a:buFont typeface="Lucida Grande"/>
              <a:buChar char="▶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7345" indent="-347345">
              <a:lnSpc>
                <a:spcPct val="150000"/>
              </a:lnSpc>
            </a:pPr>
            <a:r>
              <a:rPr lang="en-US" dirty="0"/>
              <a:t>Wide complex ventricular arrhythmia</a:t>
            </a:r>
          </a:p>
          <a:p>
            <a:pPr marL="347345" indent="-347345">
              <a:lnSpc>
                <a:spcPct val="150000"/>
              </a:lnSpc>
            </a:pPr>
            <a:r>
              <a:rPr lang="en-US"/>
              <a:t>Disorganized and erratic depolarization of the ventricular myocardium</a:t>
            </a:r>
            <a:endParaRPr lang="en-US" dirty="0"/>
          </a:p>
          <a:p>
            <a:pPr marL="347345" indent="-347345">
              <a:lnSpc>
                <a:spcPct val="150000"/>
              </a:lnSpc>
            </a:pPr>
            <a:r>
              <a:rPr lang="en-US" dirty="0"/>
              <a:t>Characterized by ventricular complexes on ECG that are changing in amplitude, frequency and contour</a:t>
            </a:r>
          </a:p>
          <a:p>
            <a:pPr marL="347345" indent="-347345">
              <a:lnSpc>
                <a:spcPct val="150000"/>
              </a:lnSpc>
            </a:pPr>
            <a:r>
              <a:rPr lang="en-US" dirty="0"/>
              <a:t>Requires immediate CPR and ACLS management </a:t>
            </a:r>
          </a:p>
          <a:p>
            <a:pPr marL="347345" indent="-347345">
              <a:lnSpc>
                <a:spcPct val="150000"/>
              </a:lnSpc>
            </a:pPr>
            <a:r>
              <a:rPr lang="en-US" dirty="0"/>
              <a:t>Similar to VT, VF is commonly due to ischemic or structural heart disease</a:t>
            </a:r>
          </a:p>
          <a:p>
            <a:pPr marL="347345" indent="-347345">
              <a:lnSpc>
                <a:spcPct val="150000"/>
              </a:lnSpc>
            </a:pPr>
            <a:endParaRPr lang="en-US" dirty="0"/>
          </a:p>
          <a:p>
            <a:pPr marL="347345" indent="-347345">
              <a:lnSpc>
                <a:spcPct val="150000"/>
              </a:lnSpc>
            </a:pPr>
            <a:endParaRPr lang="en-US" dirty="0"/>
          </a:p>
          <a:p>
            <a:pPr marL="347345" indent="-347345"/>
            <a:endParaRPr lang="en-US" dirty="0"/>
          </a:p>
          <a:p>
            <a:pPr marL="347345" indent="-347345"/>
            <a:endParaRPr lang="en-US" dirty="0"/>
          </a:p>
          <a:p>
            <a:pPr marL="347345" indent="-347345"/>
            <a:endParaRPr lang="en-US" dirty="0"/>
          </a:p>
          <a:p>
            <a:pPr lvl="1"/>
            <a:endParaRPr lang="en-US" dirty="0"/>
          </a:p>
          <a:p>
            <a:pPr marL="457200" lvl="1" indent="0">
              <a:lnSpc>
                <a:spcPts val="2300"/>
              </a:lnSpc>
              <a:buNone/>
            </a:pP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57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Asystole and Pulseless Electrical Activity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5209962" cy="228987"/>
          </a:xfrm>
        </p:spPr>
        <p:txBody>
          <a:bodyPr/>
          <a:lstStyle/>
          <a:p>
            <a:r>
              <a:rPr lang="en-US" sz="800" dirty="0"/>
              <a:t>Mount Sinai South Nassau Pharmacy Residency/ ACLS for Pharmacists/ 2023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dirty="0" smtClean="0"/>
              <a:pPr/>
              <a:t>9</a:t>
            </a:fld>
            <a:endParaRPr lang="en-US" dirty="0"/>
          </a:p>
        </p:txBody>
      </p:sp>
      <p:sp>
        <p:nvSpPr>
          <p:cNvPr id="25" name="Content Placeholder 5">
            <a:extLst>
              <a:ext uri="{FF2B5EF4-FFF2-40B4-BE49-F238E27FC236}">
                <a16:creationId xmlns:a16="http://schemas.microsoft.com/office/drawing/2014/main" id="{65B92BCE-05F4-6DC8-05F7-8DB9F06D79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83898"/>
            <a:ext cx="8241087" cy="384597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7345" indent="-347345"/>
            <a:r>
              <a:rPr lang="en-US" dirty="0"/>
              <a:t>Asystole is defined as the complete absence of electrical and mechanical activity of the heart</a:t>
            </a:r>
          </a:p>
          <a:p>
            <a:pPr marL="347345" indent="-347345"/>
            <a:r>
              <a:rPr lang="en-US" dirty="0"/>
              <a:t>Pulseless electrical activity (PEA) is the absence of a palpable pulse in the presence of electrical activity</a:t>
            </a:r>
          </a:p>
          <a:p>
            <a:pPr marL="347345" indent="-347345"/>
            <a:r>
              <a:rPr lang="en-US" dirty="0"/>
              <a:t>Asystole represents a terminal rhythm and can be due to prolonged cardiac arrest</a:t>
            </a:r>
          </a:p>
          <a:p>
            <a:pPr marL="347345" indent="-347345"/>
            <a:r>
              <a:rPr lang="en-US" dirty="0"/>
              <a:t>Patients in asystole/PEA should immediately receive CRP and ACLS protocol</a:t>
            </a:r>
          </a:p>
          <a:p>
            <a:pPr marL="347345" indent="-347345"/>
            <a:r>
              <a:rPr lang="en-US" dirty="0"/>
              <a:t>Reversible causes of asystole/PEA should be identified and treated during resuscitation</a:t>
            </a:r>
          </a:p>
          <a:p>
            <a:pPr lvl="1">
              <a:lnSpc>
                <a:spcPts val="2300"/>
              </a:lnSpc>
            </a:pPr>
            <a:r>
              <a:rPr lang="en-US" dirty="0"/>
              <a:t>H's and T's</a:t>
            </a:r>
          </a:p>
          <a:p>
            <a:pPr marL="347345" indent="-347345"/>
            <a:endParaRPr lang="en-US" dirty="0"/>
          </a:p>
          <a:p>
            <a:pPr marL="347345" indent="-347345"/>
            <a:endParaRPr lang="en-US" dirty="0"/>
          </a:p>
          <a:p>
            <a:pPr lvl="1"/>
            <a:endParaRPr lang="en-US" dirty="0"/>
          </a:p>
          <a:p>
            <a:pPr marL="457200" lvl="1" indent="0">
              <a:lnSpc>
                <a:spcPts val="2300"/>
              </a:lnSpc>
              <a:buNone/>
            </a:pP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48349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7588" y="1750568"/>
            <a:ext cx="7896885" cy="360226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6000" dirty="0"/>
              <a:t>ACLS Algorithms</a:t>
            </a:r>
            <a:br>
              <a:rPr lang="en-US" sz="6000" dirty="0"/>
            </a:br>
            <a:endParaRPr lang="en-US" sz="250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805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39486" y="50148"/>
            <a:ext cx="8229600" cy="625171"/>
          </a:xfrm>
        </p:spPr>
        <p:txBody>
          <a:bodyPr>
            <a:normAutofit/>
          </a:bodyPr>
          <a:lstStyle/>
          <a:p>
            <a:r>
              <a:rPr lang="en-US" sz="2800" dirty="0"/>
              <a:t>Cardiac Arrest Algorithm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5209962" cy="228987"/>
          </a:xfrm>
        </p:spPr>
        <p:txBody>
          <a:bodyPr/>
          <a:lstStyle/>
          <a:p>
            <a:r>
              <a:rPr lang="en-US" sz="800" dirty="0"/>
              <a:t>Mount Sinai South Nassau Pharmacy Residency/ ACLS for Pharmacists/ 2023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25" name="Content Placeholder 5">
            <a:extLst>
              <a:ext uri="{FF2B5EF4-FFF2-40B4-BE49-F238E27FC236}">
                <a16:creationId xmlns:a16="http://schemas.microsoft.com/office/drawing/2014/main" id="{65B92BCE-05F4-6DC8-05F7-8DB9F06D79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83898"/>
            <a:ext cx="8229600" cy="296144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7345" indent="-347345"/>
            <a:endParaRPr lang="en-US" dirty="0"/>
          </a:p>
          <a:p>
            <a:pPr marL="347345" indent="-347345"/>
            <a:endParaRPr lang="en-US" dirty="0"/>
          </a:p>
          <a:p>
            <a:pPr marL="347345" indent="-347345"/>
            <a:endParaRPr lang="en-US" dirty="0"/>
          </a:p>
          <a:p>
            <a:pPr lvl="1"/>
            <a:endParaRPr lang="en-US" dirty="0"/>
          </a:p>
          <a:p>
            <a:pPr marL="457200" lvl="1" indent="0">
              <a:lnSpc>
                <a:spcPts val="2300"/>
              </a:lnSpc>
              <a:buNone/>
            </a:pPr>
            <a:endParaRPr lang="en-US" dirty="0"/>
          </a:p>
          <a:p>
            <a:pPr lvl="1"/>
            <a:endParaRPr lang="en-US" dirty="0"/>
          </a:p>
        </p:txBody>
      </p:sp>
      <p:pic>
        <p:nvPicPr>
          <p:cNvPr id="2" name="Picture 2" descr="Timeline&#10;&#10;Description automatically generated">
            <a:extLst>
              <a:ext uri="{FF2B5EF4-FFF2-40B4-BE49-F238E27FC236}">
                <a16:creationId xmlns:a16="http://schemas.microsoft.com/office/drawing/2014/main" id="{613AB065-DD0E-70C4-D953-0F3C031460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6279" y="545762"/>
            <a:ext cx="4456568" cy="5618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4742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H's and T's – Reversible Causes of Cardiac Arrest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5209962" cy="228987"/>
          </a:xfrm>
        </p:spPr>
        <p:txBody>
          <a:bodyPr/>
          <a:lstStyle/>
          <a:p>
            <a:r>
              <a:rPr lang="en-US" sz="800" dirty="0"/>
              <a:t>Mount Sinai South Nassau Pharmacy Residency/ ACLS for Pharmacists/ 2023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dirty="0" smtClean="0"/>
              <a:pPr/>
              <a:t>12</a:t>
            </a:fld>
            <a:endParaRPr lang="en-US" dirty="0"/>
          </a:p>
        </p:txBody>
      </p:sp>
      <p:sp>
        <p:nvSpPr>
          <p:cNvPr id="25" name="Content Placeholder 5">
            <a:extLst>
              <a:ext uri="{FF2B5EF4-FFF2-40B4-BE49-F238E27FC236}">
                <a16:creationId xmlns:a16="http://schemas.microsoft.com/office/drawing/2014/main" id="{65B92BCE-05F4-6DC8-05F7-8DB9F06D79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83898"/>
            <a:ext cx="8229600" cy="296144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7345" indent="-347345"/>
            <a:endParaRPr lang="en-US" dirty="0">
              <a:latin typeface="Calibri"/>
            </a:endParaRPr>
          </a:p>
          <a:p>
            <a:pPr marL="347345" indent="-347345"/>
            <a:endParaRPr lang="en-US" dirty="0">
              <a:latin typeface="Calibri"/>
            </a:endParaRPr>
          </a:p>
          <a:p>
            <a:pPr marL="347345" indent="-347345"/>
            <a:endParaRPr lang="en-US" dirty="0">
              <a:latin typeface="Calibri"/>
            </a:endParaRPr>
          </a:p>
          <a:p>
            <a:pPr lvl="1"/>
            <a:endParaRPr lang="en-US" dirty="0">
              <a:latin typeface="Calibri"/>
            </a:endParaRPr>
          </a:p>
          <a:p>
            <a:pPr lvl="1">
              <a:lnSpc>
                <a:spcPts val="2300"/>
              </a:lnSpc>
            </a:pPr>
            <a:endParaRPr lang="en-US" dirty="0">
              <a:latin typeface="Calibri"/>
            </a:endParaRPr>
          </a:p>
          <a:p>
            <a:pPr lvl="1"/>
            <a:endParaRPr lang="en-US" dirty="0">
              <a:latin typeface="Calibri"/>
            </a:endParaRP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3D9EC803-4FA8-6B4F-3211-A21508B8054B}"/>
              </a:ext>
            </a:extLst>
          </p:cNvPr>
          <p:cNvSpPr txBox="1">
            <a:spLocks/>
          </p:cNvSpPr>
          <p:nvPr/>
        </p:nvSpPr>
        <p:spPr>
          <a:xfrm>
            <a:off x="582863" y="1175614"/>
            <a:ext cx="8229600" cy="42849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47472" indent="-347472" algn="l" defTabSz="457200" rtl="0" eaLnBrk="1" latinLnBrk="0" hangingPunct="1">
              <a:lnSpc>
                <a:spcPts val="2300"/>
              </a:lnSpc>
              <a:spcBef>
                <a:spcPct val="20000"/>
              </a:spcBef>
              <a:buSzPct val="70000"/>
              <a:buFont typeface="Lucida Grande"/>
              <a:buChar char="▶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7345" indent="-347345"/>
            <a:r>
              <a:rPr lang="en-US" dirty="0"/>
              <a:t>In addition to following the ACLS algorithm for PEA/asystole, reversible causes must be identified and treated</a:t>
            </a:r>
          </a:p>
          <a:p>
            <a:pPr marL="347345" indent="-347345"/>
            <a:r>
              <a:rPr lang="en-US" dirty="0"/>
              <a:t>H's </a:t>
            </a:r>
          </a:p>
          <a:p>
            <a:pPr lvl="1"/>
            <a:r>
              <a:rPr lang="en-US" b="1" dirty="0"/>
              <a:t>H</a:t>
            </a:r>
            <a:r>
              <a:rPr lang="en-US" dirty="0"/>
              <a:t>ypovolemia</a:t>
            </a:r>
          </a:p>
          <a:p>
            <a:pPr lvl="1"/>
            <a:r>
              <a:rPr lang="en-US" b="1" dirty="0"/>
              <a:t>H</a:t>
            </a:r>
            <a:r>
              <a:rPr lang="en-US" dirty="0"/>
              <a:t>ypoxia/hypoxemia</a:t>
            </a:r>
          </a:p>
          <a:p>
            <a:pPr lvl="1"/>
            <a:r>
              <a:rPr lang="en-US" b="1" dirty="0"/>
              <a:t>H</a:t>
            </a:r>
            <a:r>
              <a:rPr lang="en-US" dirty="0"/>
              <a:t>ydrogen Ion Excess (Acidosis)</a:t>
            </a:r>
          </a:p>
          <a:p>
            <a:pPr lvl="1"/>
            <a:r>
              <a:rPr lang="en-US" b="1" dirty="0"/>
              <a:t>H</a:t>
            </a:r>
            <a:r>
              <a:rPr lang="en-US" dirty="0"/>
              <a:t>ypo/hyperkalemia</a:t>
            </a:r>
          </a:p>
          <a:p>
            <a:pPr lvl="1"/>
            <a:r>
              <a:rPr lang="en-US" b="1" dirty="0"/>
              <a:t>H</a:t>
            </a:r>
            <a:r>
              <a:rPr lang="en-US" dirty="0"/>
              <a:t>ypothermia</a:t>
            </a:r>
          </a:p>
          <a:p>
            <a:pPr marL="347345" indent="-347345"/>
            <a:r>
              <a:rPr lang="en-US" dirty="0"/>
              <a:t>T's</a:t>
            </a:r>
          </a:p>
          <a:p>
            <a:pPr lvl="1"/>
            <a:r>
              <a:rPr lang="en-US" b="1" dirty="0"/>
              <a:t>T</a:t>
            </a:r>
            <a:r>
              <a:rPr lang="en-US" dirty="0"/>
              <a:t>amponade</a:t>
            </a:r>
          </a:p>
          <a:p>
            <a:pPr lvl="1"/>
            <a:r>
              <a:rPr lang="en-US" b="1" dirty="0"/>
              <a:t>T</a:t>
            </a:r>
            <a:r>
              <a:rPr lang="en-US" dirty="0"/>
              <a:t>oxins</a:t>
            </a:r>
            <a:endParaRPr lang="en-US" dirty="0" err="1"/>
          </a:p>
          <a:p>
            <a:pPr lvl="1"/>
            <a:r>
              <a:rPr lang="en-US" b="1" dirty="0"/>
              <a:t>T</a:t>
            </a:r>
            <a:r>
              <a:rPr lang="en-US" dirty="0"/>
              <a:t>ension Pneumothorax</a:t>
            </a:r>
          </a:p>
          <a:p>
            <a:pPr lvl="1"/>
            <a:r>
              <a:rPr lang="en-US" b="1" dirty="0"/>
              <a:t>T</a:t>
            </a:r>
            <a:r>
              <a:rPr lang="en-US" dirty="0"/>
              <a:t>hrombosis (Pulmonary Embolism, Coronary)</a:t>
            </a:r>
          </a:p>
          <a:p>
            <a:pPr marL="347345" indent="-347345"/>
            <a:endParaRPr lang="en-US" dirty="0"/>
          </a:p>
          <a:p>
            <a:pPr marL="347345" indent="-347345"/>
            <a:endParaRPr lang="en-US" dirty="0"/>
          </a:p>
          <a:p>
            <a:pPr marL="347345" indent="-347345"/>
            <a:endParaRPr lang="en-US" dirty="0"/>
          </a:p>
          <a:p>
            <a:pPr lvl="1"/>
            <a:endParaRPr lang="en-US" dirty="0"/>
          </a:p>
          <a:p>
            <a:pPr marL="457200" lvl="1" indent="0">
              <a:lnSpc>
                <a:spcPts val="2300"/>
              </a:lnSpc>
              <a:buNone/>
            </a:pP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5624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39486" y="50148"/>
            <a:ext cx="8229600" cy="625171"/>
          </a:xfrm>
        </p:spPr>
        <p:txBody>
          <a:bodyPr>
            <a:normAutofit/>
          </a:bodyPr>
          <a:lstStyle/>
          <a:p>
            <a:r>
              <a:rPr lang="en-US" sz="2800" dirty="0"/>
              <a:t>Post Cardiac Arrest Care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5209962" cy="228987"/>
          </a:xfrm>
        </p:spPr>
        <p:txBody>
          <a:bodyPr/>
          <a:lstStyle/>
          <a:p>
            <a:r>
              <a:rPr lang="en-US" sz="800" dirty="0"/>
              <a:t>Mount Sinai South Nassau Pharmacy Residency/ ACLS for Pharmacists/ 2023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25" name="Content Placeholder 5">
            <a:extLst>
              <a:ext uri="{FF2B5EF4-FFF2-40B4-BE49-F238E27FC236}">
                <a16:creationId xmlns:a16="http://schemas.microsoft.com/office/drawing/2014/main" id="{65B92BCE-05F4-6DC8-05F7-8DB9F06D79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83898"/>
            <a:ext cx="8229600" cy="296144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7345" indent="-347345"/>
            <a:endParaRPr lang="en-US" dirty="0"/>
          </a:p>
          <a:p>
            <a:pPr marL="347345" indent="-347345"/>
            <a:endParaRPr lang="en-US" dirty="0"/>
          </a:p>
          <a:p>
            <a:pPr marL="347345" indent="-347345"/>
            <a:endParaRPr lang="en-US" dirty="0"/>
          </a:p>
          <a:p>
            <a:pPr lvl="1"/>
            <a:endParaRPr lang="en-US" dirty="0"/>
          </a:p>
          <a:p>
            <a:pPr marL="457200" lvl="1" indent="0">
              <a:lnSpc>
                <a:spcPts val="2300"/>
              </a:lnSpc>
              <a:buNone/>
            </a:pPr>
            <a:endParaRPr lang="en-US" dirty="0"/>
          </a:p>
          <a:p>
            <a:pPr lvl="1"/>
            <a:endParaRPr lang="en-US" dirty="0"/>
          </a:p>
        </p:txBody>
      </p:sp>
      <p:pic>
        <p:nvPicPr>
          <p:cNvPr id="3" name="Picture 3" descr="Text&#10;&#10;Description automatically generated">
            <a:extLst>
              <a:ext uri="{FF2B5EF4-FFF2-40B4-BE49-F238E27FC236}">
                <a16:creationId xmlns:a16="http://schemas.microsoft.com/office/drawing/2014/main" id="{99ED172B-F206-4C57-9369-A38631837BB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221" b="21441"/>
          <a:stretch/>
        </p:blipFill>
        <p:spPr>
          <a:xfrm>
            <a:off x="1682899" y="564629"/>
            <a:ext cx="5865806" cy="5911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1881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83529"/>
            <a:ext cx="8229600" cy="625171"/>
          </a:xfrm>
        </p:spPr>
        <p:txBody>
          <a:bodyPr>
            <a:normAutofit/>
          </a:bodyPr>
          <a:lstStyle/>
          <a:p>
            <a:r>
              <a:rPr lang="en-US" sz="2800" dirty="0"/>
              <a:t>Adult Bradycardia Algorithm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5209962" cy="228987"/>
          </a:xfrm>
        </p:spPr>
        <p:txBody>
          <a:bodyPr/>
          <a:lstStyle/>
          <a:p>
            <a:r>
              <a:rPr lang="en-US" sz="800" dirty="0"/>
              <a:t>Mount Sinai South Nassau Pharmacy Residency/ ACLS for Pharmacists/ 2023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dirty="0" smtClean="0"/>
              <a:pPr/>
              <a:t>14</a:t>
            </a:fld>
            <a:endParaRPr lang="en-US" dirty="0"/>
          </a:p>
        </p:txBody>
      </p:sp>
      <p:sp>
        <p:nvSpPr>
          <p:cNvPr id="25" name="Content Placeholder 5">
            <a:extLst>
              <a:ext uri="{FF2B5EF4-FFF2-40B4-BE49-F238E27FC236}">
                <a16:creationId xmlns:a16="http://schemas.microsoft.com/office/drawing/2014/main" id="{65B92BCE-05F4-6DC8-05F7-8DB9F06D79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83898"/>
            <a:ext cx="8229600" cy="296144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7345" indent="-347345"/>
            <a:endParaRPr lang="en-US" dirty="0"/>
          </a:p>
          <a:p>
            <a:pPr marL="347345" indent="-347345"/>
            <a:endParaRPr lang="en-US" dirty="0"/>
          </a:p>
          <a:p>
            <a:pPr marL="347345" indent="-347345"/>
            <a:endParaRPr lang="en-US" dirty="0"/>
          </a:p>
          <a:p>
            <a:pPr lvl="1"/>
            <a:endParaRPr lang="en-US" dirty="0"/>
          </a:p>
          <a:p>
            <a:pPr marL="457200" lvl="1" indent="0">
              <a:lnSpc>
                <a:spcPts val="2300"/>
              </a:lnSpc>
              <a:buNone/>
            </a:pPr>
            <a:endParaRPr lang="en-US" dirty="0"/>
          </a:p>
          <a:p>
            <a:pPr lvl="1"/>
            <a:endParaRPr lang="en-US" dirty="0"/>
          </a:p>
        </p:txBody>
      </p:sp>
      <p:pic>
        <p:nvPicPr>
          <p:cNvPr id="2" name="Picture 2" descr="Text&#10;&#10;Description automatically generated">
            <a:extLst>
              <a:ext uri="{FF2B5EF4-FFF2-40B4-BE49-F238E27FC236}">
                <a16:creationId xmlns:a16="http://schemas.microsoft.com/office/drawing/2014/main" id="{CA6A6F38-B5CE-4AD7-2CCF-E251862A05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6191" y="582549"/>
            <a:ext cx="6132393" cy="5681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1444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83529"/>
            <a:ext cx="8229600" cy="625171"/>
          </a:xfrm>
        </p:spPr>
        <p:txBody>
          <a:bodyPr>
            <a:normAutofit/>
          </a:bodyPr>
          <a:lstStyle/>
          <a:p>
            <a:r>
              <a:rPr lang="en-US" sz="2800" dirty="0"/>
              <a:t>Adult Tachycardia Algorithm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5209962" cy="228987"/>
          </a:xfrm>
        </p:spPr>
        <p:txBody>
          <a:bodyPr/>
          <a:lstStyle/>
          <a:p>
            <a:r>
              <a:rPr lang="en-US" sz="800" dirty="0"/>
              <a:t>Mount Sinai South Nassau Pharmacy Residency/ ACLS for Pharmacists/ 2023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dirty="0" smtClean="0"/>
              <a:pPr/>
              <a:t>15</a:t>
            </a:fld>
            <a:endParaRPr lang="en-US" dirty="0"/>
          </a:p>
        </p:txBody>
      </p:sp>
      <p:sp>
        <p:nvSpPr>
          <p:cNvPr id="25" name="Content Placeholder 5">
            <a:extLst>
              <a:ext uri="{FF2B5EF4-FFF2-40B4-BE49-F238E27FC236}">
                <a16:creationId xmlns:a16="http://schemas.microsoft.com/office/drawing/2014/main" id="{65B92BCE-05F4-6DC8-05F7-8DB9F06D79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83898"/>
            <a:ext cx="8229600" cy="296144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7345" indent="-347345"/>
            <a:endParaRPr lang="en-US" dirty="0"/>
          </a:p>
          <a:p>
            <a:pPr marL="347345" indent="-347345"/>
            <a:endParaRPr lang="en-US" dirty="0"/>
          </a:p>
          <a:p>
            <a:pPr marL="347345" indent="-347345"/>
            <a:endParaRPr lang="en-US" dirty="0"/>
          </a:p>
          <a:p>
            <a:pPr lvl="1"/>
            <a:endParaRPr lang="en-US" dirty="0"/>
          </a:p>
          <a:p>
            <a:pPr marL="457200" lvl="1" indent="0">
              <a:lnSpc>
                <a:spcPts val="2300"/>
              </a:lnSpc>
              <a:buNone/>
            </a:pPr>
            <a:endParaRPr lang="en-US" dirty="0"/>
          </a:p>
          <a:p>
            <a:pPr lvl="1"/>
            <a:endParaRPr lang="en-US" dirty="0"/>
          </a:p>
        </p:txBody>
      </p:sp>
      <p:pic>
        <p:nvPicPr>
          <p:cNvPr id="3" name="Picture 3" descr="Text&#10;&#10;Description automatically generated">
            <a:extLst>
              <a:ext uri="{FF2B5EF4-FFF2-40B4-BE49-F238E27FC236}">
                <a16:creationId xmlns:a16="http://schemas.microsoft.com/office/drawing/2014/main" id="{0360E648-5693-DF9C-39DF-58D62700CB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1087" y="558141"/>
            <a:ext cx="6701050" cy="5627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7297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7588" y="1750568"/>
            <a:ext cx="7896885" cy="360226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6000" dirty="0"/>
              <a:t>Medical Team</a:t>
            </a:r>
            <a:br>
              <a:rPr lang="en-US" sz="6000" dirty="0"/>
            </a:br>
            <a:endParaRPr lang="en-US" sz="250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1204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Medical Team Overview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09285"/>
            <a:ext cx="8229600" cy="45259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lnSpc>
                <a:spcPct val="150000"/>
              </a:lnSpc>
            </a:pPr>
            <a:r>
              <a:rPr lang="en-US" dirty="0"/>
              <a:t>Response team typically consists of:</a:t>
            </a:r>
          </a:p>
          <a:p>
            <a:pPr lvl="1"/>
            <a:r>
              <a:rPr lang="en-US" dirty="0"/>
              <a:t>Critical Care APP and/or Attending Physician</a:t>
            </a:r>
          </a:p>
          <a:p>
            <a:pPr lvl="1"/>
            <a:r>
              <a:rPr lang="en-US" dirty="0"/>
              <a:t>Internal Medicine or Family Medicine Resident Physicians</a:t>
            </a:r>
          </a:p>
          <a:p>
            <a:pPr lvl="1"/>
            <a:r>
              <a:rPr lang="en-US" dirty="0"/>
              <a:t>Rapid Response or Critical Care Nurse</a:t>
            </a:r>
          </a:p>
          <a:p>
            <a:pPr lvl="1"/>
            <a:r>
              <a:rPr lang="en-US" dirty="0"/>
              <a:t>Respiratory Therapist</a:t>
            </a:r>
          </a:p>
          <a:p>
            <a:pPr lvl="1"/>
            <a:r>
              <a:rPr lang="en-US" dirty="0"/>
              <a:t>Pharmacist</a:t>
            </a:r>
          </a:p>
          <a:p>
            <a:pPr marL="347345" indent="-347345"/>
            <a:r>
              <a:rPr lang="en-US" dirty="0"/>
              <a:t>Every member of the code team has set roles and responsibilities</a:t>
            </a:r>
          </a:p>
          <a:p>
            <a:pPr lvl="1">
              <a:lnSpc>
                <a:spcPts val="2300"/>
              </a:lnSpc>
            </a:pPr>
            <a:r>
              <a:rPr lang="en-US" dirty="0"/>
              <a:t>As pharmacists, you will be primarily responsible for the preparation of medications and recommendations to aid in resuscitation</a:t>
            </a:r>
          </a:p>
          <a:p>
            <a:pPr marL="347345" indent="-347345"/>
            <a:r>
              <a:rPr lang="en-US" dirty="0"/>
              <a:t>Medical residents typically serve as code leaders unless there is an attending present</a:t>
            </a:r>
          </a:p>
          <a:p>
            <a:pPr marL="347345" indent="-347345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dirty="0" smtClean="0"/>
              <a:pPr/>
              <a:t>17</a:t>
            </a:fld>
            <a:endParaRPr lang="en-US" dirty="0"/>
          </a:p>
        </p:txBody>
      </p:sp>
      <p:sp>
        <p:nvSpPr>
          <p:cNvPr id="3" name="Footer Placeholder 7">
            <a:extLst>
              <a:ext uri="{FF2B5EF4-FFF2-40B4-BE49-F238E27FC236}">
                <a16:creationId xmlns:a16="http://schemas.microsoft.com/office/drawing/2014/main" id="{B450AA2C-04C0-2A61-EECB-EF761A9DF7FB}"/>
              </a:ext>
            </a:extLst>
          </p:cNvPr>
          <p:cNvSpPr txBox="1">
            <a:spLocks/>
          </p:cNvSpPr>
          <p:nvPr/>
        </p:nvSpPr>
        <p:spPr>
          <a:xfrm>
            <a:off x="457200" y="6277823"/>
            <a:ext cx="5209962" cy="228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82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dirty="0"/>
              <a:t>Mount Sinai South Nassau Pharmacy Residency/ ACLS for Pharmacists/ 2023</a:t>
            </a:r>
          </a:p>
        </p:txBody>
      </p:sp>
    </p:spTree>
    <p:extLst>
      <p:ext uri="{BB962C8B-B14F-4D97-AF65-F5344CB8AC3E}">
        <p14:creationId xmlns:p14="http://schemas.microsoft.com/office/powerpoint/2010/main" val="33475025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7588" y="1750568"/>
            <a:ext cx="7896885" cy="360226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6000" dirty="0"/>
              <a:t>Crash Cart </a:t>
            </a:r>
            <a:br>
              <a:rPr lang="en-US" sz="6000" dirty="0"/>
            </a:br>
            <a:r>
              <a:rPr lang="en-US" sz="6000" dirty="0"/>
              <a:t>Medication Tray</a:t>
            </a:r>
            <a:br>
              <a:rPr lang="en-US" sz="6000" dirty="0"/>
            </a:br>
            <a:endParaRPr lang="en-US" sz="250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57029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436096"/>
            <a:ext cx="8229600" cy="625171"/>
          </a:xfrm>
        </p:spPr>
        <p:txBody>
          <a:bodyPr>
            <a:normAutofit/>
          </a:bodyPr>
          <a:lstStyle/>
          <a:p>
            <a:r>
              <a:rPr lang="en-US" sz="2800" dirty="0"/>
              <a:t>MSSN Crash Cart Contents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19</a:t>
            </a:fld>
            <a:endParaRPr lang="en-US"/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F0BBE28C-0FB6-C295-50AC-AD63F3F0D3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9083676"/>
              </p:ext>
            </p:extLst>
          </p:nvPr>
        </p:nvGraphicFramePr>
        <p:xfrm>
          <a:off x="574841" y="1038608"/>
          <a:ext cx="7986116" cy="27258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7972">
                  <a:extLst>
                    <a:ext uri="{9D8B030D-6E8A-4147-A177-3AD203B41FA5}">
                      <a16:colId xmlns:a16="http://schemas.microsoft.com/office/drawing/2014/main" val="4288013468"/>
                    </a:ext>
                  </a:extLst>
                </a:gridCol>
                <a:gridCol w="616618">
                  <a:extLst>
                    <a:ext uri="{9D8B030D-6E8A-4147-A177-3AD203B41FA5}">
                      <a16:colId xmlns:a16="http://schemas.microsoft.com/office/drawing/2014/main" val="3698875298"/>
                    </a:ext>
                  </a:extLst>
                </a:gridCol>
                <a:gridCol w="3444034">
                  <a:extLst>
                    <a:ext uri="{9D8B030D-6E8A-4147-A177-3AD203B41FA5}">
                      <a16:colId xmlns:a16="http://schemas.microsoft.com/office/drawing/2014/main" val="2965526274"/>
                    </a:ext>
                  </a:extLst>
                </a:gridCol>
                <a:gridCol w="887492">
                  <a:extLst>
                    <a:ext uri="{9D8B030D-6E8A-4147-A177-3AD203B41FA5}">
                      <a16:colId xmlns:a16="http://schemas.microsoft.com/office/drawing/2014/main" val="2420310502"/>
                    </a:ext>
                  </a:extLst>
                </a:gridCol>
              </a:tblGrid>
              <a:tr h="378883">
                <a:tc>
                  <a:txBody>
                    <a:bodyPr/>
                    <a:lstStyle/>
                    <a:p>
                      <a:r>
                        <a:rPr lang="en-US" sz="1600" dirty="0"/>
                        <a:t>Medication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Qty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 b="1" i="0" u="none" strike="noStrike" noProof="0" dirty="0">
                          <a:solidFill>
                            <a:srgbClr val="FFFFFF"/>
                          </a:solidFill>
                          <a:latin typeface="Times New Roman"/>
                        </a:rPr>
                        <a:t>Medication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 b="1" i="0" u="none" strike="noStrike" noProof="0" dirty="0">
                          <a:solidFill>
                            <a:srgbClr val="FFFFFF"/>
                          </a:solidFill>
                          <a:latin typeface="Times New Roman"/>
                        </a:rPr>
                        <a:t>Qty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43736"/>
                  </a:ext>
                </a:extLst>
              </a:tr>
              <a:tr h="330868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Adenosine 6 mg/2ml Vial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</a:rPr>
                        <a:t>Lidocaine 100 mg Syringe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6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806259"/>
                  </a:ext>
                </a:extLst>
              </a:tr>
              <a:tr h="330868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Amiodarone 150 mg/3 ml Amp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</a:rPr>
                        <a:t>Magnesium sulfate 5 g/10 ml Syringe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0989274"/>
                  </a:ext>
                </a:extLst>
              </a:tr>
              <a:tr h="330868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Atropine 1 mg Syringe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</a:rPr>
                        <a:t>Naloxone 0.4 mg/ml Vial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6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7781812"/>
                  </a:ext>
                </a:extLst>
              </a:tr>
              <a:tr h="330868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Calcium Chloride 1 g Syringe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</a:rPr>
                        <a:t>Naloxone 2 mg/2 ml Syringe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0405161"/>
                  </a:ext>
                </a:extLst>
              </a:tr>
              <a:tr h="330868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Dextrose 50% 25g Syringe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</a:rPr>
                        <a:t>Norepinephrine 4 mg/4 ml Vial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6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2138071"/>
                  </a:ext>
                </a:extLst>
              </a:tr>
              <a:tr h="330868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Epinephrine 1 mg/ml Vial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</a:rPr>
                        <a:t>Sodium Bicarbonate 50 </a:t>
                      </a:r>
                      <a:r>
                        <a:rPr lang="en-US" sz="1600" b="0" i="0" u="none" strike="noStrike" noProof="0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mEq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</a:rPr>
                        <a:t> Syringe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403045"/>
                  </a:ext>
                </a:extLst>
              </a:tr>
              <a:tr h="330868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Epinephrine 1 mg/10 ml Syringe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endParaRPr lang="en-US" sz="16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endParaRPr lang="en-US" sz="16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6759593"/>
                  </a:ext>
                </a:extLst>
              </a:tr>
            </a:tbl>
          </a:graphicData>
        </a:graphic>
      </p:graphicFrame>
      <p:sp>
        <p:nvSpPr>
          <p:cNvPr id="4" name="Footer Placeholder 7">
            <a:extLst>
              <a:ext uri="{FF2B5EF4-FFF2-40B4-BE49-F238E27FC236}">
                <a16:creationId xmlns:a16="http://schemas.microsoft.com/office/drawing/2014/main" id="{A32D8CAC-45C9-3BA5-C417-9DDAC93B4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5209962" cy="228987"/>
          </a:xfrm>
        </p:spPr>
        <p:txBody>
          <a:bodyPr/>
          <a:lstStyle/>
          <a:p>
            <a:r>
              <a:rPr lang="en-US" sz="800" dirty="0"/>
              <a:t>Mount Sinai South Nassau Pharmacy Residency/ ACLS for Pharmacists/ 2023</a:t>
            </a:r>
          </a:p>
        </p:txBody>
      </p:sp>
    </p:spTree>
    <p:extLst>
      <p:ext uri="{BB962C8B-B14F-4D97-AF65-F5344CB8AC3E}">
        <p14:creationId xmlns:p14="http://schemas.microsoft.com/office/powerpoint/2010/main" val="9917832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7588" y="1750568"/>
            <a:ext cx="7896885" cy="360226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6000" dirty="0"/>
              <a:t>Patient Case</a:t>
            </a:r>
            <a:br>
              <a:rPr lang="en-US" sz="6000" dirty="0"/>
            </a:br>
            <a:endParaRPr lang="en-US" sz="250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3451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Patient Case #1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76992" y="1060843"/>
            <a:ext cx="8397833" cy="421185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lnSpc>
                <a:spcPct val="150000"/>
              </a:lnSpc>
            </a:pPr>
            <a:r>
              <a:rPr lang="en-US" dirty="0"/>
              <a:t>AP is a 64-year-old female with a PMH of HTN, CKD 3a, class III obesity that presented to the ED yesterday with a 4-day history of shortness of breath and RLE pain/swelling. </a:t>
            </a:r>
          </a:p>
          <a:p>
            <a:pPr marL="285750" indent="-285750">
              <a:lnSpc>
                <a:spcPct val="150000"/>
              </a:lnSpc>
            </a:pPr>
            <a:r>
              <a:rPr lang="en-US" dirty="0"/>
              <a:t>Chest X-Ray done in the ED was negative for acute pulmonary pathology.</a:t>
            </a:r>
          </a:p>
          <a:p>
            <a:pPr marL="285750" indent="-285750">
              <a:lnSpc>
                <a:spcPct val="150000"/>
              </a:lnSpc>
            </a:pPr>
            <a:r>
              <a:rPr lang="en-US" dirty="0"/>
              <a:t>Initial EKG showed sinus tachycardia with a heart rate of 125.</a:t>
            </a:r>
          </a:p>
          <a:p>
            <a:pPr marL="285750" indent="-285750">
              <a:lnSpc>
                <a:spcPct val="150000"/>
              </a:lnSpc>
            </a:pPr>
            <a:r>
              <a:rPr lang="en-US" dirty="0"/>
              <a:t>Labs on admission were significant for an elevated BUN, </a:t>
            </a:r>
            <a:r>
              <a:rPr lang="en-US" dirty="0" err="1"/>
              <a:t>SCr</a:t>
            </a:r>
            <a:r>
              <a:rPr lang="en-US" dirty="0"/>
              <a:t> and potassium.</a:t>
            </a:r>
          </a:p>
          <a:p>
            <a:pPr marL="285750" indent="-285750">
              <a:lnSpc>
                <a:spcPct val="150000"/>
              </a:lnSpc>
            </a:pPr>
            <a:r>
              <a:rPr lang="en-US" dirty="0"/>
              <a:t>Patient was admitted to the general medical floor for presumed exacerbation of undiagnosed COPD.</a:t>
            </a:r>
          </a:p>
          <a:p>
            <a:pPr marL="285750" indent="-285750">
              <a:lnSpc>
                <a:spcPct val="150000"/>
              </a:lnSpc>
            </a:pPr>
            <a:r>
              <a:rPr lang="en-US" dirty="0"/>
              <a:t>This morning, patient was found unresponsive and a medical team is called. </a:t>
            </a:r>
          </a:p>
          <a:p>
            <a:pPr marL="285750" indent="-285750">
              <a:lnSpc>
                <a:spcPct val="150000"/>
              </a:lnSpc>
            </a:pPr>
            <a:endParaRPr lang="en-US" dirty="0"/>
          </a:p>
          <a:p>
            <a:pPr marL="347345" indent="-347345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dirty="0" smtClean="0"/>
              <a:pPr/>
              <a:t>21</a:t>
            </a:fld>
            <a:endParaRPr lang="en-US" dirty="0"/>
          </a:p>
        </p:txBody>
      </p:sp>
      <p:sp>
        <p:nvSpPr>
          <p:cNvPr id="3" name="Footer Placeholder 7">
            <a:extLst>
              <a:ext uri="{FF2B5EF4-FFF2-40B4-BE49-F238E27FC236}">
                <a16:creationId xmlns:a16="http://schemas.microsoft.com/office/drawing/2014/main" id="{79A6B495-FE14-F0D8-1A14-28B41C1F7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5209962" cy="228987"/>
          </a:xfrm>
        </p:spPr>
        <p:txBody>
          <a:bodyPr/>
          <a:lstStyle/>
          <a:p>
            <a:r>
              <a:rPr lang="en-US" sz="800" dirty="0"/>
              <a:t>Mount Sinai South Nassau Pharmacy Residency/ ACLS for Pharmacists/ 2023</a:t>
            </a:r>
          </a:p>
        </p:txBody>
      </p:sp>
      <p:sp>
        <p:nvSpPr>
          <p:cNvPr id="9" name="Footer Placeholder 7">
            <a:extLst>
              <a:ext uri="{FF2B5EF4-FFF2-40B4-BE49-F238E27FC236}">
                <a16:creationId xmlns:a16="http://schemas.microsoft.com/office/drawing/2014/main" id="{51E1B23A-597D-64FA-C43F-E2D6F9076EAC}"/>
              </a:ext>
            </a:extLst>
          </p:cNvPr>
          <p:cNvSpPr txBox="1">
            <a:spLocks/>
          </p:cNvSpPr>
          <p:nvPr/>
        </p:nvSpPr>
        <p:spPr>
          <a:xfrm>
            <a:off x="539799" y="5557705"/>
            <a:ext cx="8289954" cy="3598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82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dirty="0">
                <a:solidFill>
                  <a:srgbClr val="000000"/>
                </a:solidFill>
              </a:rPr>
              <a:t>PMH: past medical history, HTN: hypertension, CKD: chronic kidney disease, ED: emergency department, BUN: blood urea nitrogen, </a:t>
            </a:r>
            <a:r>
              <a:rPr lang="en-US" sz="800" dirty="0" err="1">
                <a:solidFill>
                  <a:srgbClr val="000000"/>
                </a:solidFill>
              </a:rPr>
              <a:t>SCr</a:t>
            </a:r>
            <a:r>
              <a:rPr lang="en-US" sz="800" dirty="0">
                <a:solidFill>
                  <a:srgbClr val="000000"/>
                </a:solidFill>
              </a:rPr>
              <a:t>: serum creatinine, EKG: electrocardiogram, COPD: chronic obstructive pulmonary disease, RLE: right lower extremity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6887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Patient Case #1 Continued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174384"/>
            <a:ext cx="8229600" cy="421185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lnSpc>
                <a:spcPct val="150000"/>
              </a:lnSpc>
            </a:pPr>
            <a:endParaRPr lang="en-US" dirty="0"/>
          </a:p>
          <a:p>
            <a:pPr marL="285750" indent="-285750">
              <a:lnSpc>
                <a:spcPct val="150000"/>
              </a:lnSpc>
            </a:pPr>
            <a:endParaRPr lang="en-US" dirty="0"/>
          </a:p>
          <a:p>
            <a:pPr marL="347345" indent="-347345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dirty="0" smtClean="0"/>
              <a:pPr/>
              <a:t>22</a:t>
            </a:fld>
            <a:endParaRPr lang="en-US" dirty="0"/>
          </a:p>
        </p:txBody>
      </p:sp>
      <p:sp>
        <p:nvSpPr>
          <p:cNvPr id="3" name="Footer Placeholder 7">
            <a:extLst>
              <a:ext uri="{FF2B5EF4-FFF2-40B4-BE49-F238E27FC236}">
                <a16:creationId xmlns:a16="http://schemas.microsoft.com/office/drawing/2014/main" id="{79A6B495-FE14-F0D8-1A14-28B41C1F7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5209962" cy="228987"/>
          </a:xfrm>
        </p:spPr>
        <p:txBody>
          <a:bodyPr/>
          <a:lstStyle/>
          <a:p>
            <a:r>
              <a:rPr lang="en-US" sz="800" dirty="0"/>
              <a:t>Mount Sinai South Nassau Pharmacy Residency/ ACLS for Pharmacists/ 2023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68DCFAC5-3FA6-DE60-F22B-716CABB23A2C}"/>
              </a:ext>
            </a:extLst>
          </p:cNvPr>
          <p:cNvSpPr txBox="1">
            <a:spLocks/>
          </p:cNvSpPr>
          <p:nvPr/>
        </p:nvSpPr>
        <p:spPr>
          <a:xfrm>
            <a:off x="557249" y="1065029"/>
            <a:ext cx="8229600" cy="42118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47472" indent="-347472" algn="l" defTabSz="457200" rtl="0" eaLnBrk="1" latinLnBrk="0" hangingPunct="1">
              <a:lnSpc>
                <a:spcPts val="2300"/>
              </a:lnSpc>
              <a:spcBef>
                <a:spcPct val="20000"/>
              </a:spcBef>
              <a:buSzPct val="70000"/>
              <a:buFont typeface="Lucida Grande"/>
              <a:buChar char="▶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50000"/>
              </a:lnSpc>
            </a:pPr>
            <a:r>
              <a:rPr lang="en-US" dirty="0"/>
              <a:t>Upon arrival to the bedside, you find the patient unresponsive and chest compressions are being performed by the nurse.</a:t>
            </a:r>
          </a:p>
          <a:p>
            <a:pPr marL="285750" indent="-285750">
              <a:lnSpc>
                <a:spcPct val="150000"/>
              </a:lnSpc>
            </a:pPr>
            <a:r>
              <a:rPr lang="en-US" dirty="0"/>
              <a:t>The initial rhythm on the monitor is PEA and epinephrine 1 mg IV push has been administered.</a:t>
            </a:r>
          </a:p>
          <a:p>
            <a:pPr marL="285750" indent="-285750">
              <a:lnSpc>
                <a:spcPct val="150000"/>
              </a:lnSpc>
            </a:pPr>
            <a:r>
              <a:rPr lang="en-US" dirty="0"/>
              <a:t>The medical resident at bedside asks for your recommendations.</a:t>
            </a:r>
          </a:p>
          <a:p>
            <a:pPr marL="285750" indent="-285750">
              <a:lnSpc>
                <a:spcPct val="150000"/>
              </a:lnSpc>
            </a:pPr>
            <a:endParaRPr lang="en-US" dirty="0"/>
          </a:p>
          <a:p>
            <a:pPr marL="347345" indent="-347345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79703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Patient Case #1 Continued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174384"/>
            <a:ext cx="8229600" cy="421185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lnSpc>
                <a:spcPct val="150000"/>
              </a:lnSpc>
            </a:pPr>
            <a:endParaRPr lang="en-US" dirty="0"/>
          </a:p>
          <a:p>
            <a:pPr marL="285750" indent="-285750">
              <a:lnSpc>
                <a:spcPct val="150000"/>
              </a:lnSpc>
            </a:pPr>
            <a:endParaRPr lang="en-US" dirty="0"/>
          </a:p>
          <a:p>
            <a:pPr marL="347345" indent="-347345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dirty="0" smtClean="0"/>
              <a:pPr/>
              <a:t>23</a:t>
            </a:fld>
            <a:endParaRPr lang="en-US" dirty="0"/>
          </a:p>
        </p:txBody>
      </p:sp>
      <p:sp>
        <p:nvSpPr>
          <p:cNvPr id="3" name="Footer Placeholder 7">
            <a:extLst>
              <a:ext uri="{FF2B5EF4-FFF2-40B4-BE49-F238E27FC236}">
                <a16:creationId xmlns:a16="http://schemas.microsoft.com/office/drawing/2014/main" id="{79A6B495-FE14-F0D8-1A14-28B41C1F7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5209962" cy="228987"/>
          </a:xfrm>
        </p:spPr>
        <p:txBody>
          <a:bodyPr/>
          <a:lstStyle/>
          <a:p>
            <a:r>
              <a:rPr lang="en-US" sz="800" dirty="0"/>
              <a:t>Mount Sinai South Nassau Pharmacy Residency/ ACLS for Pharmacists/ 2023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68DCFAC5-3FA6-DE60-F22B-716CABB23A2C}"/>
              </a:ext>
            </a:extLst>
          </p:cNvPr>
          <p:cNvSpPr txBox="1">
            <a:spLocks/>
          </p:cNvSpPr>
          <p:nvPr/>
        </p:nvSpPr>
        <p:spPr>
          <a:xfrm>
            <a:off x="557249" y="1065029"/>
            <a:ext cx="8229600" cy="42118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47472" indent="-347472" algn="l" defTabSz="457200" rtl="0" eaLnBrk="1" latinLnBrk="0" hangingPunct="1">
              <a:lnSpc>
                <a:spcPts val="2300"/>
              </a:lnSpc>
              <a:spcBef>
                <a:spcPct val="20000"/>
              </a:spcBef>
              <a:buSzPct val="70000"/>
              <a:buFont typeface="Lucida Grande"/>
              <a:buChar char="▶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50000"/>
              </a:lnSpc>
            </a:pPr>
            <a:r>
              <a:rPr lang="en-US" dirty="0"/>
              <a:t>After 15 minutes of ACLS protocol the patient regains a pulse.</a:t>
            </a:r>
          </a:p>
          <a:p>
            <a:pPr marL="285750" indent="-285750">
              <a:lnSpc>
                <a:spcPct val="150000"/>
              </a:lnSpc>
            </a:pPr>
            <a:r>
              <a:rPr lang="en-US" dirty="0"/>
              <a:t>Patient was endotracheally intubated peri-arrest and is unresponsive.</a:t>
            </a:r>
          </a:p>
          <a:p>
            <a:pPr marL="285750" indent="-285750">
              <a:lnSpc>
                <a:spcPct val="150000"/>
              </a:lnSpc>
            </a:pPr>
            <a:r>
              <a:rPr lang="en-US" dirty="0"/>
              <a:t>The team decides to initiate therapeutic hypothermia.</a:t>
            </a:r>
          </a:p>
          <a:p>
            <a:pPr marL="285750" indent="-285750">
              <a:lnSpc>
                <a:spcPct val="150000"/>
              </a:lnSpc>
            </a:pPr>
            <a:r>
              <a:rPr lang="en-US" dirty="0"/>
              <a:t>Patient is tachycardic with a heart rate of 150 bpm and is hypotensive with a mean arterial pressure (MAP) of 55 mmHg.</a:t>
            </a:r>
          </a:p>
          <a:p>
            <a:pPr marL="285750" indent="-285750">
              <a:lnSpc>
                <a:spcPct val="150000"/>
              </a:lnSpc>
            </a:pPr>
            <a:r>
              <a:rPr lang="en-US" dirty="0"/>
              <a:t>What would you recommend to manage this patient?</a:t>
            </a:r>
          </a:p>
          <a:p>
            <a:pPr marL="285750" indent="-285750">
              <a:lnSpc>
                <a:spcPct val="150000"/>
              </a:lnSpc>
            </a:pPr>
            <a:endParaRPr lang="en-US" dirty="0"/>
          </a:p>
          <a:p>
            <a:pPr marL="347345" indent="-347345"/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24BBC4-D4AE-0327-5392-316ED69400F9}"/>
              </a:ext>
            </a:extLst>
          </p:cNvPr>
          <p:cNvSpPr txBox="1">
            <a:spLocks/>
          </p:cNvSpPr>
          <p:nvPr/>
        </p:nvSpPr>
        <p:spPr>
          <a:xfrm>
            <a:off x="529903" y="5518121"/>
            <a:ext cx="8289954" cy="3598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82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dirty="0">
                <a:solidFill>
                  <a:srgbClr val="000000"/>
                </a:solidFill>
              </a:rPr>
              <a:t>BPM: beats per minute</a:t>
            </a:r>
          </a:p>
        </p:txBody>
      </p:sp>
    </p:spTree>
    <p:extLst>
      <p:ext uri="{BB962C8B-B14F-4D97-AF65-F5344CB8AC3E}">
        <p14:creationId xmlns:p14="http://schemas.microsoft.com/office/powerpoint/2010/main" val="24569535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Patient Case #1 Continued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174384"/>
            <a:ext cx="8229600" cy="421185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lnSpc>
                <a:spcPct val="150000"/>
              </a:lnSpc>
            </a:pPr>
            <a:endParaRPr lang="en-US" dirty="0"/>
          </a:p>
          <a:p>
            <a:pPr marL="285750" indent="-285750">
              <a:lnSpc>
                <a:spcPct val="150000"/>
              </a:lnSpc>
            </a:pPr>
            <a:endParaRPr lang="en-US" dirty="0"/>
          </a:p>
          <a:p>
            <a:pPr marL="347345" indent="-347345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dirty="0" smtClean="0"/>
              <a:pPr/>
              <a:t>24</a:t>
            </a:fld>
            <a:endParaRPr lang="en-US" dirty="0"/>
          </a:p>
        </p:txBody>
      </p:sp>
      <p:sp>
        <p:nvSpPr>
          <p:cNvPr id="3" name="Footer Placeholder 7">
            <a:extLst>
              <a:ext uri="{FF2B5EF4-FFF2-40B4-BE49-F238E27FC236}">
                <a16:creationId xmlns:a16="http://schemas.microsoft.com/office/drawing/2014/main" id="{79A6B495-FE14-F0D8-1A14-28B41C1F7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5209962" cy="228987"/>
          </a:xfrm>
        </p:spPr>
        <p:txBody>
          <a:bodyPr/>
          <a:lstStyle/>
          <a:p>
            <a:r>
              <a:rPr lang="en-US" sz="800" dirty="0"/>
              <a:t>Mount Sinai South Nassau Pharmacy Residency/ ACLS for Pharmacists/ 2023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68DCFAC5-3FA6-DE60-F22B-716CABB23A2C}"/>
              </a:ext>
            </a:extLst>
          </p:cNvPr>
          <p:cNvSpPr txBox="1">
            <a:spLocks/>
          </p:cNvSpPr>
          <p:nvPr/>
        </p:nvSpPr>
        <p:spPr>
          <a:xfrm>
            <a:off x="557249" y="1065029"/>
            <a:ext cx="8229600" cy="42118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47472" indent="-347472" algn="l" defTabSz="457200" rtl="0" eaLnBrk="1" latinLnBrk="0" hangingPunct="1">
              <a:lnSpc>
                <a:spcPts val="2300"/>
              </a:lnSpc>
              <a:spcBef>
                <a:spcPct val="20000"/>
              </a:spcBef>
              <a:buSzPct val="70000"/>
              <a:buFont typeface="Lucida Grande"/>
              <a:buChar char="▶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50000"/>
              </a:lnSpc>
            </a:pPr>
            <a:r>
              <a:rPr lang="en-US" dirty="0"/>
              <a:t>Patient converts to a sinus rhythm after synchronized cardioversion.</a:t>
            </a:r>
          </a:p>
          <a:p>
            <a:pPr marL="285750" indent="-285750">
              <a:lnSpc>
                <a:spcPct val="150000"/>
              </a:lnSpc>
            </a:pPr>
            <a:r>
              <a:rPr lang="en-US" dirty="0"/>
              <a:t>An hour later, you are called to bedside by the medical resident.</a:t>
            </a:r>
          </a:p>
          <a:p>
            <a:pPr marL="285750" indent="-285750">
              <a:lnSpc>
                <a:spcPct val="150000"/>
              </a:lnSpc>
            </a:pPr>
            <a:r>
              <a:rPr lang="en-US" dirty="0"/>
              <a:t>The patient is tachycardic again with heart rates ranging from 150-180 bpm, but is hemodynamically stable.</a:t>
            </a:r>
          </a:p>
          <a:p>
            <a:pPr marL="285750" indent="-285750">
              <a:lnSpc>
                <a:spcPct val="150000"/>
              </a:lnSpc>
            </a:pPr>
            <a:r>
              <a:rPr lang="en-US" dirty="0"/>
              <a:t>Patient remains unresponsive and decision is made to obtain an EKG. </a:t>
            </a:r>
          </a:p>
          <a:p>
            <a:pPr marL="285750" indent="-285750">
              <a:lnSpc>
                <a:spcPct val="150000"/>
              </a:lnSpc>
            </a:pPr>
            <a:r>
              <a:rPr lang="en-US" dirty="0"/>
              <a:t>EKG shows wide complex, monomorphic ventricular tachycardia.</a:t>
            </a:r>
          </a:p>
          <a:p>
            <a:pPr marL="285750" indent="-285750">
              <a:lnSpc>
                <a:spcPct val="150000"/>
              </a:lnSpc>
            </a:pPr>
            <a:r>
              <a:rPr lang="en-US" dirty="0"/>
              <a:t>The resident asks for your recommendations. What do you recommend?</a:t>
            </a:r>
          </a:p>
          <a:p>
            <a:pPr marL="285750" indent="-285750">
              <a:lnSpc>
                <a:spcPct val="150000"/>
              </a:lnSpc>
            </a:pPr>
            <a:endParaRPr lang="en-US" dirty="0"/>
          </a:p>
          <a:p>
            <a:pPr marL="347345" indent="-347345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79943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Patient Case #1 Continued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174384"/>
            <a:ext cx="8229600" cy="421185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lnSpc>
                <a:spcPct val="150000"/>
              </a:lnSpc>
            </a:pPr>
            <a:endParaRPr lang="en-US" dirty="0"/>
          </a:p>
          <a:p>
            <a:pPr marL="285750" indent="-285750">
              <a:lnSpc>
                <a:spcPct val="150000"/>
              </a:lnSpc>
            </a:pPr>
            <a:endParaRPr lang="en-US" dirty="0"/>
          </a:p>
          <a:p>
            <a:pPr marL="347345" indent="-347345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dirty="0" smtClean="0"/>
              <a:pPr/>
              <a:t>25</a:t>
            </a:fld>
            <a:endParaRPr lang="en-US" dirty="0"/>
          </a:p>
        </p:txBody>
      </p:sp>
      <p:sp>
        <p:nvSpPr>
          <p:cNvPr id="3" name="Footer Placeholder 7">
            <a:extLst>
              <a:ext uri="{FF2B5EF4-FFF2-40B4-BE49-F238E27FC236}">
                <a16:creationId xmlns:a16="http://schemas.microsoft.com/office/drawing/2014/main" id="{79A6B495-FE14-F0D8-1A14-28B41C1F7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5209962" cy="228987"/>
          </a:xfrm>
        </p:spPr>
        <p:txBody>
          <a:bodyPr/>
          <a:lstStyle/>
          <a:p>
            <a:r>
              <a:rPr lang="en-US" sz="800" dirty="0"/>
              <a:t>Mount Sinai South Nassau Pharmacy Residency/ ACLS for Pharmacists/ 2023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68DCFAC5-3FA6-DE60-F22B-716CABB23A2C}"/>
              </a:ext>
            </a:extLst>
          </p:cNvPr>
          <p:cNvSpPr txBox="1">
            <a:spLocks/>
          </p:cNvSpPr>
          <p:nvPr/>
        </p:nvSpPr>
        <p:spPr>
          <a:xfrm>
            <a:off x="557249" y="1065029"/>
            <a:ext cx="8229600" cy="42118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47472" indent="-347472" algn="l" defTabSz="457200" rtl="0" eaLnBrk="1" latinLnBrk="0" hangingPunct="1">
              <a:lnSpc>
                <a:spcPts val="2300"/>
              </a:lnSpc>
              <a:spcBef>
                <a:spcPct val="20000"/>
              </a:spcBef>
              <a:buSzPct val="70000"/>
              <a:buFont typeface="Lucida Grande"/>
              <a:buChar char="▶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50000"/>
              </a:lnSpc>
            </a:pPr>
            <a:r>
              <a:rPr lang="en-US" dirty="0"/>
              <a:t>Amiodarone 150 mg IV bolus over 10 minutes is given and patient converts to sinus rhythm.</a:t>
            </a:r>
          </a:p>
          <a:p>
            <a:pPr marL="347345" indent="-347345">
              <a:lnSpc>
                <a:spcPct val="150000"/>
              </a:lnSpc>
            </a:pPr>
            <a:r>
              <a:rPr lang="en-US" dirty="0"/>
              <a:t>Therapeutic hypothermia is initiated with a target of 33°C.</a:t>
            </a:r>
          </a:p>
          <a:p>
            <a:pPr marL="347345" indent="-347345">
              <a:lnSpc>
                <a:spcPct val="150000"/>
              </a:lnSpc>
            </a:pPr>
            <a:r>
              <a:rPr lang="en-US" dirty="0"/>
              <a:t>A few hours later, you are called to bedside and find the patient being actively cooled to target temperature.</a:t>
            </a:r>
          </a:p>
          <a:p>
            <a:pPr marL="347345" indent="-347345">
              <a:lnSpc>
                <a:spcPct val="150000"/>
              </a:lnSpc>
            </a:pPr>
            <a:r>
              <a:rPr lang="en-US" dirty="0"/>
              <a:t>The monitor shows a heart rate of 32 bpm and a MAP of 57 mmHg. </a:t>
            </a:r>
          </a:p>
          <a:p>
            <a:pPr marL="347345" indent="-347345">
              <a:lnSpc>
                <a:spcPct val="150000"/>
              </a:lnSpc>
            </a:pPr>
            <a:r>
              <a:rPr lang="en-US" dirty="0"/>
              <a:t>What would you recommend for this patient?</a:t>
            </a:r>
          </a:p>
          <a:p>
            <a:pPr marL="285750" indent="-285750">
              <a:lnSpc>
                <a:spcPct val="150000"/>
              </a:lnSpc>
            </a:pPr>
            <a:endParaRPr lang="en-US" dirty="0"/>
          </a:p>
          <a:p>
            <a:pPr marL="285750" indent="-285750">
              <a:lnSpc>
                <a:spcPct val="150000"/>
              </a:lnSpc>
            </a:pPr>
            <a:endParaRPr lang="en-US" dirty="0"/>
          </a:p>
          <a:p>
            <a:pPr marL="347345" indent="-347345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6054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67862"/>
            <a:ext cx="8229600" cy="625171"/>
          </a:xfrm>
        </p:spPr>
        <p:txBody>
          <a:bodyPr>
            <a:normAutofit/>
          </a:bodyPr>
          <a:lstStyle/>
          <a:p>
            <a:r>
              <a:rPr lang="en-US" sz="2800" dirty="0"/>
              <a:t>Patient Case #1 Continued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174384"/>
            <a:ext cx="8229600" cy="421185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lnSpc>
                <a:spcPct val="150000"/>
              </a:lnSpc>
            </a:pPr>
            <a:endParaRPr lang="en-US" dirty="0"/>
          </a:p>
          <a:p>
            <a:pPr marL="285750" indent="-285750">
              <a:lnSpc>
                <a:spcPct val="150000"/>
              </a:lnSpc>
            </a:pPr>
            <a:endParaRPr lang="en-US" dirty="0"/>
          </a:p>
          <a:p>
            <a:pPr marL="347345" indent="-347345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dirty="0" smtClean="0"/>
              <a:pPr/>
              <a:t>26</a:t>
            </a:fld>
            <a:endParaRPr lang="en-US" dirty="0"/>
          </a:p>
        </p:txBody>
      </p:sp>
      <p:sp>
        <p:nvSpPr>
          <p:cNvPr id="3" name="Footer Placeholder 7">
            <a:extLst>
              <a:ext uri="{FF2B5EF4-FFF2-40B4-BE49-F238E27FC236}">
                <a16:creationId xmlns:a16="http://schemas.microsoft.com/office/drawing/2014/main" id="{79A6B495-FE14-F0D8-1A14-28B41C1F7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5209962" cy="228987"/>
          </a:xfrm>
        </p:spPr>
        <p:txBody>
          <a:bodyPr/>
          <a:lstStyle/>
          <a:p>
            <a:r>
              <a:rPr lang="en-US" sz="800" dirty="0"/>
              <a:t>Mount Sinai South Nassau Pharmacy Residency/ ACLS for Pharmacists/ 2023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68DCFAC5-3FA6-DE60-F22B-716CABB23A2C}"/>
              </a:ext>
            </a:extLst>
          </p:cNvPr>
          <p:cNvSpPr txBox="1">
            <a:spLocks/>
          </p:cNvSpPr>
          <p:nvPr/>
        </p:nvSpPr>
        <p:spPr>
          <a:xfrm>
            <a:off x="547353" y="926483"/>
            <a:ext cx="8229600" cy="5142090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347472" indent="-347472" algn="l" defTabSz="457200" rtl="0" eaLnBrk="1" latinLnBrk="0" hangingPunct="1">
              <a:lnSpc>
                <a:spcPts val="2300"/>
              </a:lnSpc>
              <a:spcBef>
                <a:spcPct val="20000"/>
              </a:spcBef>
              <a:buSzPct val="70000"/>
              <a:buFont typeface="Lucida Grande"/>
              <a:buChar char="▶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50000"/>
              </a:lnSpc>
            </a:pPr>
            <a:r>
              <a:rPr lang="en-US" dirty="0"/>
              <a:t>Therapeutic hypothermia is stopped due to symptomatic bradycardia and patient is hemodynamically stable after 2 doses of atropine 1 mg IV push and initiation of epinephrine infusion at 2 mcg/min. </a:t>
            </a:r>
          </a:p>
          <a:p>
            <a:pPr marL="285750" indent="-285750">
              <a:lnSpc>
                <a:spcPct val="150000"/>
              </a:lnSpc>
            </a:pPr>
            <a:r>
              <a:rPr lang="en-US" dirty="0"/>
              <a:t>Lower extremity doppler imaging shows a non-occlusive femoral vein thrombus in the right lower extremity with multiple additional thrombi in the greater saphenous vein.</a:t>
            </a:r>
          </a:p>
          <a:p>
            <a:pPr marL="285750" indent="-285750">
              <a:lnSpc>
                <a:spcPct val="150000"/>
              </a:lnSpc>
            </a:pPr>
            <a:r>
              <a:rPr lang="en-US" dirty="0"/>
              <a:t>Patient is too unstable to go to CT for further imaging.</a:t>
            </a:r>
          </a:p>
          <a:p>
            <a:pPr marL="285750" indent="-285750">
              <a:lnSpc>
                <a:spcPct val="150000"/>
              </a:lnSpc>
            </a:pPr>
            <a:r>
              <a:rPr lang="en-US" dirty="0"/>
              <a:t>Suddenly, she becomes hypoxic with increasing oxygen requirements.</a:t>
            </a:r>
          </a:p>
          <a:p>
            <a:pPr marL="285750" indent="-285750">
              <a:lnSpc>
                <a:spcPct val="150000"/>
              </a:lnSpc>
            </a:pPr>
            <a:r>
              <a:rPr lang="en-US" dirty="0"/>
              <a:t>There is no palpable pulse and ACLS protocol is initiated.</a:t>
            </a:r>
          </a:p>
          <a:p>
            <a:pPr marL="285750" indent="-285750">
              <a:lnSpc>
                <a:spcPct val="150000"/>
              </a:lnSpc>
            </a:pPr>
            <a:r>
              <a:rPr lang="en-US" dirty="0"/>
              <a:t>The initial rhythm is PEA.</a:t>
            </a:r>
          </a:p>
          <a:p>
            <a:pPr marL="285750" indent="-285750">
              <a:lnSpc>
                <a:spcPct val="150000"/>
              </a:lnSpc>
            </a:pPr>
            <a:r>
              <a:rPr lang="en-US" dirty="0"/>
              <a:t>The resident asks you to help them identify a reversible cause of cardiac arrest. </a:t>
            </a:r>
          </a:p>
          <a:p>
            <a:pPr marL="285750" indent="-285750">
              <a:lnSpc>
                <a:spcPct val="150000"/>
              </a:lnSpc>
            </a:pPr>
            <a:endParaRPr lang="en-US" dirty="0"/>
          </a:p>
          <a:p>
            <a:pPr marL="347345" indent="-347345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99513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67862"/>
            <a:ext cx="8229600" cy="625171"/>
          </a:xfrm>
        </p:spPr>
        <p:txBody>
          <a:bodyPr>
            <a:normAutofit/>
          </a:bodyPr>
          <a:lstStyle/>
          <a:p>
            <a:r>
              <a:rPr lang="en-US" sz="2800" dirty="0"/>
              <a:t>Patient Case #1 Continued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174384"/>
            <a:ext cx="8229600" cy="421185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lnSpc>
                <a:spcPct val="150000"/>
              </a:lnSpc>
            </a:pPr>
            <a:endParaRPr lang="en-US" dirty="0"/>
          </a:p>
          <a:p>
            <a:pPr marL="285750" indent="-285750">
              <a:lnSpc>
                <a:spcPct val="150000"/>
              </a:lnSpc>
            </a:pPr>
            <a:endParaRPr lang="en-US" dirty="0"/>
          </a:p>
          <a:p>
            <a:pPr marL="347345" indent="-347345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dirty="0" smtClean="0"/>
              <a:pPr/>
              <a:t>27</a:t>
            </a:fld>
            <a:endParaRPr lang="en-US" dirty="0"/>
          </a:p>
        </p:txBody>
      </p:sp>
      <p:sp>
        <p:nvSpPr>
          <p:cNvPr id="3" name="Footer Placeholder 7">
            <a:extLst>
              <a:ext uri="{FF2B5EF4-FFF2-40B4-BE49-F238E27FC236}">
                <a16:creationId xmlns:a16="http://schemas.microsoft.com/office/drawing/2014/main" id="{79A6B495-FE14-F0D8-1A14-28B41C1F7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5209962" cy="228987"/>
          </a:xfrm>
        </p:spPr>
        <p:txBody>
          <a:bodyPr/>
          <a:lstStyle/>
          <a:p>
            <a:r>
              <a:rPr lang="en-US" sz="800" dirty="0"/>
              <a:t>Mount Sinai South Nassau Pharmacy Residency/ ACLS for Pharmacists/ 2023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68DCFAC5-3FA6-DE60-F22B-716CABB23A2C}"/>
              </a:ext>
            </a:extLst>
          </p:cNvPr>
          <p:cNvSpPr txBox="1">
            <a:spLocks/>
          </p:cNvSpPr>
          <p:nvPr/>
        </p:nvSpPr>
        <p:spPr>
          <a:xfrm>
            <a:off x="547353" y="926483"/>
            <a:ext cx="8229600" cy="51420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47472" indent="-347472" algn="l" defTabSz="457200" rtl="0" eaLnBrk="1" latinLnBrk="0" hangingPunct="1">
              <a:lnSpc>
                <a:spcPts val="2300"/>
              </a:lnSpc>
              <a:spcBef>
                <a:spcPct val="20000"/>
              </a:spcBef>
              <a:buSzPct val="70000"/>
              <a:buFont typeface="Lucida Grande"/>
              <a:buChar char="▶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50000"/>
              </a:lnSpc>
            </a:pPr>
            <a:r>
              <a:rPr lang="en-US" dirty="0"/>
              <a:t>Alteplase 50 mg IV push is administered for a suspected pulmonary embolism and ACLS protocol is continued for an additional 6 minutes.</a:t>
            </a:r>
          </a:p>
          <a:p>
            <a:pPr marL="285750" indent="-285750">
              <a:lnSpc>
                <a:spcPct val="150000"/>
              </a:lnSpc>
            </a:pPr>
            <a:r>
              <a:rPr lang="en-US" dirty="0"/>
              <a:t>After 2 additional doses of epinephrine, ROSC is achieved.</a:t>
            </a:r>
          </a:p>
          <a:p>
            <a:pPr marL="285750" indent="-285750">
              <a:lnSpc>
                <a:spcPct val="150000"/>
              </a:lnSpc>
            </a:pPr>
            <a:r>
              <a:rPr lang="en-US" dirty="0"/>
              <a:t>The medical team is concerned about a possible pulmonary embolism and asks for recommendations regarding initiation of anticoagulation after alteplase administration. </a:t>
            </a:r>
          </a:p>
          <a:p>
            <a:pPr marL="347345" indent="-347345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1128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Patient Case #2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76992" y="1060843"/>
            <a:ext cx="8397833" cy="421185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lnSpc>
                <a:spcPct val="150000"/>
              </a:lnSpc>
            </a:pPr>
            <a:r>
              <a:rPr lang="en-US" dirty="0"/>
              <a:t>CD is a 47-year-old male with no past medical history who has not been seen by a physician in 30 years. CD presents to the emergency department with acute onset chest pain with radiation to the jaw, back and left arm.</a:t>
            </a:r>
          </a:p>
          <a:p>
            <a:pPr marL="285750" indent="-285750">
              <a:lnSpc>
                <a:spcPct val="150000"/>
              </a:lnSpc>
            </a:pPr>
            <a:r>
              <a:rPr lang="en-US" dirty="0"/>
              <a:t>Initial labs were significant for elevated BUN, </a:t>
            </a:r>
            <a:r>
              <a:rPr lang="en-US" dirty="0" err="1"/>
              <a:t>SCr</a:t>
            </a:r>
            <a:r>
              <a:rPr lang="en-US" dirty="0"/>
              <a:t> and a troponin-</a:t>
            </a:r>
            <a:r>
              <a:rPr lang="en-US" dirty="0" err="1"/>
              <a:t>i</a:t>
            </a:r>
            <a:r>
              <a:rPr lang="en-US" dirty="0"/>
              <a:t> of 7</a:t>
            </a:r>
            <a:endParaRPr lang="en-US"/>
          </a:p>
          <a:p>
            <a:pPr marL="285750" indent="-285750">
              <a:lnSpc>
                <a:spcPct val="150000"/>
              </a:lnSpc>
            </a:pPr>
            <a:r>
              <a:rPr lang="en-US" dirty="0"/>
              <a:t>While being placed on the monitor, CD suddenly becomes unresponsive and has no palpable pulse.</a:t>
            </a:r>
          </a:p>
          <a:p>
            <a:pPr marL="285750" indent="-285750">
              <a:lnSpc>
                <a:spcPct val="150000"/>
              </a:lnSpc>
            </a:pPr>
            <a:r>
              <a:rPr lang="en-US" dirty="0"/>
              <a:t>Medical team is called and ACLS protocol is initiated immediately.</a:t>
            </a:r>
          </a:p>
          <a:p>
            <a:pPr marL="285750" indent="-285750">
              <a:lnSpc>
                <a:spcPct val="150000"/>
              </a:lnSpc>
            </a:pPr>
            <a:r>
              <a:rPr lang="en-US" dirty="0"/>
              <a:t>You are called to bedside to assist.</a:t>
            </a:r>
          </a:p>
          <a:p>
            <a:pPr marL="285750" indent="-285750">
              <a:lnSpc>
                <a:spcPct val="150000"/>
              </a:lnSpc>
            </a:pPr>
            <a:r>
              <a:rPr lang="en-US" dirty="0"/>
              <a:t>What cardiac arrest rhythm do you suspect the patient is in?</a:t>
            </a:r>
          </a:p>
          <a:p>
            <a:pPr marL="285750" indent="-285750">
              <a:lnSpc>
                <a:spcPct val="150000"/>
              </a:lnSpc>
            </a:pPr>
            <a:endParaRPr lang="en-US" dirty="0"/>
          </a:p>
          <a:p>
            <a:pPr marL="347345" indent="-347345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dirty="0" smtClean="0"/>
              <a:pPr/>
              <a:t>28</a:t>
            </a:fld>
            <a:endParaRPr lang="en-US" dirty="0"/>
          </a:p>
        </p:txBody>
      </p:sp>
      <p:sp>
        <p:nvSpPr>
          <p:cNvPr id="3" name="Footer Placeholder 7">
            <a:extLst>
              <a:ext uri="{FF2B5EF4-FFF2-40B4-BE49-F238E27FC236}">
                <a16:creationId xmlns:a16="http://schemas.microsoft.com/office/drawing/2014/main" id="{79A6B495-FE14-F0D8-1A14-28B41C1F7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5209962" cy="228987"/>
          </a:xfrm>
        </p:spPr>
        <p:txBody>
          <a:bodyPr/>
          <a:lstStyle/>
          <a:p>
            <a:r>
              <a:rPr lang="en-US" sz="800" dirty="0"/>
              <a:t>Mount Sinai South Nassau Pharmacy Residency/ ACLS for Pharmacists/ 2023</a:t>
            </a:r>
          </a:p>
        </p:txBody>
      </p:sp>
    </p:spTree>
    <p:extLst>
      <p:ext uri="{BB962C8B-B14F-4D97-AF65-F5344CB8AC3E}">
        <p14:creationId xmlns:p14="http://schemas.microsoft.com/office/powerpoint/2010/main" val="8961411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Patient Case #2 Continued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76992" y="1060843"/>
            <a:ext cx="8397833" cy="421185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lnSpc>
                <a:spcPct val="150000"/>
              </a:lnSpc>
            </a:pPr>
            <a:r>
              <a:rPr lang="en-US" dirty="0"/>
              <a:t>CD is given epinephrine 1 mg IV push.</a:t>
            </a:r>
          </a:p>
          <a:p>
            <a:pPr marL="285750" indent="-285750">
              <a:lnSpc>
                <a:spcPct val="150000"/>
              </a:lnSpc>
            </a:pPr>
            <a:r>
              <a:rPr lang="en-US" dirty="0"/>
              <a:t>CD remains pulseless and the monitor shows ventricular tachycardia.</a:t>
            </a:r>
          </a:p>
          <a:p>
            <a:pPr marL="285750" indent="-285750">
              <a:lnSpc>
                <a:spcPct val="150000"/>
              </a:lnSpc>
            </a:pPr>
            <a:r>
              <a:rPr lang="en-US"/>
              <a:t>Pads are already in place and the team prepares to shock the patient.</a:t>
            </a:r>
            <a:endParaRPr lang="en-US" dirty="0"/>
          </a:p>
          <a:p>
            <a:pPr marL="285750" indent="-285750">
              <a:lnSpc>
                <a:spcPct val="150000"/>
              </a:lnSpc>
            </a:pPr>
            <a:r>
              <a:rPr lang="en-US" dirty="0"/>
              <a:t>What medications should you be thinking about preparing?</a:t>
            </a:r>
          </a:p>
          <a:p>
            <a:pPr marL="285750" indent="-285750">
              <a:lnSpc>
                <a:spcPct val="150000"/>
              </a:lnSpc>
            </a:pPr>
            <a:endParaRPr lang="en-US" dirty="0"/>
          </a:p>
          <a:p>
            <a:pPr marL="347345" indent="-347345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dirty="0" smtClean="0"/>
              <a:pPr/>
              <a:t>29</a:t>
            </a:fld>
            <a:endParaRPr lang="en-US" dirty="0"/>
          </a:p>
        </p:txBody>
      </p:sp>
      <p:sp>
        <p:nvSpPr>
          <p:cNvPr id="3" name="Footer Placeholder 7">
            <a:extLst>
              <a:ext uri="{FF2B5EF4-FFF2-40B4-BE49-F238E27FC236}">
                <a16:creationId xmlns:a16="http://schemas.microsoft.com/office/drawing/2014/main" id="{79A6B495-FE14-F0D8-1A14-28B41C1F7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5209962" cy="228987"/>
          </a:xfrm>
        </p:spPr>
        <p:txBody>
          <a:bodyPr/>
          <a:lstStyle/>
          <a:p>
            <a:r>
              <a:rPr lang="en-US" sz="800" dirty="0"/>
              <a:t>Mount Sinai South Nassau Pharmacy Residency/ ACLS for Pharmacists/ 2023</a:t>
            </a:r>
          </a:p>
        </p:txBody>
      </p:sp>
    </p:spTree>
    <p:extLst>
      <p:ext uri="{BB962C8B-B14F-4D97-AF65-F5344CB8AC3E}">
        <p14:creationId xmlns:p14="http://schemas.microsoft.com/office/powerpoint/2010/main" val="5763912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Patient Case #2 Continued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76992" y="1060843"/>
            <a:ext cx="8397833" cy="421185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lnSpc>
                <a:spcPct val="150000"/>
              </a:lnSpc>
            </a:pPr>
            <a:r>
              <a:rPr lang="en-US" dirty="0"/>
              <a:t>ROSC is achieved after 3 defibrillations and lidocaine 100 mg IV push.</a:t>
            </a:r>
          </a:p>
          <a:p>
            <a:pPr marL="285750" indent="-285750">
              <a:lnSpc>
                <a:spcPct val="150000"/>
              </a:lnSpc>
            </a:pPr>
            <a:r>
              <a:rPr lang="en-US"/>
              <a:t>Post-arrest EKG shows ST elevations in the inferiolateral leads. </a:t>
            </a:r>
            <a:endParaRPr lang="en-US" dirty="0"/>
          </a:p>
          <a:p>
            <a:pPr marL="285750" indent="-285750">
              <a:lnSpc>
                <a:spcPct val="150000"/>
              </a:lnSpc>
            </a:pPr>
            <a:r>
              <a:rPr lang="en-US" dirty="0"/>
              <a:t>Patient is immediately taken to the </a:t>
            </a:r>
            <a:r>
              <a:rPr lang="en-US" dirty="0" err="1"/>
              <a:t>cath</a:t>
            </a:r>
            <a:r>
              <a:rPr lang="en-US" dirty="0"/>
              <a:t> lab for revascularization.</a:t>
            </a:r>
          </a:p>
          <a:p>
            <a:pPr marL="285750" indent="-285750">
              <a:lnSpc>
                <a:spcPct val="150000"/>
              </a:lnSpc>
            </a:pPr>
            <a:r>
              <a:rPr lang="en-US"/>
              <a:t>Coronary angiography shows a 100% occlusion of the right coronary artery which his treated with balloon angioplasty and placement of a drug eluting stent.</a:t>
            </a:r>
            <a:endParaRPr lang="en-US" dirty="0"/>
          </a:p>
          <a:p>
            <a:pPr marL="285750" indent="-285750">
              <a:lnSpc>
                <a:spcPct val="150000"/>
              </a:lnSpc>
            </a:pPr>
            <a:r>
              <a:rPr lang="en-US"/>
              <a:t>Patient is responsive and following commands post procedure and is admitted to the intensive care unit for monitoring. </a:t>
            </a:r>
            <a:endParaRPr lang="en-US" dirty="0"/>
          </a:p>
          <a:p>
            <a:pPr marL="285750" indent="-285750">
              <a:lnSpc>
                <a:spcPct val="150000"/>
              </a:lnSpc>
            </a:pPr>
            <a:endParaRPr lang="en-US" dirty="0"/>
          </a:p>
          <a:p>
            <a:pPr marL="347345" indent="-347345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dirty="0" smtClean="0"/>
              <a:pPr/>
              <a:t>30</a:t>
            </a:fld>
            <a:endParaRPr lang="en-US" dirty="0"/>
          </a:p>
        </p:txBody>
      </p:sp>
      <p:sp>
        <p:nvSpPr>
          <p:cNvPr id="3" name="Footer Placeholder 7">
            <a:extLst>
              <a:ext uri="{FF2B5EF4-FFF2-40B4-BE49-F238E27FC236}">
                <a16:creationId xmlns:a16="http://schemas.microsoft.com/office/drawing/2014/main" id="{79A6B495-FE14-F0D8-1A14-28B41C1F7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5209962" cy="228987"/>
          </a:xfrm>
        </p:spPr>
        <p:txBody>
          <a:bodyPr/>
          <a:lstStyle/>
          <a:p>
            <a:r>
              <a:rPr lang="en-US" sz="800" dirty="0"/>
              <a:t>Mount Sinai South Nassau Pharmacy Residency/ ACLS for Pharmacists/ 2023</a:t>
            </a:r>
          </a:p>
        </p:txBody>
      </p:sp>
    </p:spTree>
    <p:extLst>
      <p:ext uri="{BB962C8B-B14F-4D97-AF65-F5344CB8AC3E}">
        <p14:creationId xmlns:p14="http://schemas.microsoft.com/office/powerpoint/2010/main" val="9011124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6AB9D-98A8-7444-8B1D-CCAD741EE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23906"/>
            <a:ext cx="8229600" cy="565371"/>
          </a:xfrm>
        </p:spPr>
        <p:txBody>
          <a:bodyPr>
            <a:noAutofit/>
          </a:bodyPr>
          <a:lstStyle/>
          <a:p>
            <a:r>
              <a:rPr lang="en-US" sz="3600" dirty="0"/>
              <a:t>References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5655C9-26F5-AF42-81FD-47C4016A1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57200" y="1076122"/>
            <a:ext cx="8214851" cy="83099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buFont typeface="Arial"/>
              <a:buAutoNum type="arabicPeriod"/>
            </a:pPr>
            <a:r>
              <a:rPr lang="en-US" dirty="0">
                <a:latin typeface="Times New Roman"/>
                <a:ea typeface="Cambria"/>
                <a:cs typeface="Times New Roman"/>
              </a:rPr>
              <a:t>American Heart Association. Advanced Cardiovascular Life Support : Provider Manual. American Heart Association; 2020.</a:t>
            </a:r>
          </a:p>
          <a:p>
            <a:endParaRPr lang="en-US" sz="1200" dirty="0">
              <a:effectLst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BA0962-5121-0B2E-76A2-6D80C5E83B31}"/>
              </a:ext>
            </a:extLst>
          </p:cNvPr>
          <p:cNvSpPr txBox="1"/>
          <p:nvPr/>
        </p:nvSpPr>
        <p:spPr>
          <a:xfrm>
            <a:off x="547555" y="5920801"/>
            <a:ext cx="5080958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000" dirty="0"/>
              <a:t>Prepared By: Lance Cho, PharmD, BCPS, BCCCP</a:t>
            </a:r>
          </a:p>
          <a:p>
            <a:r>
              <a:rPr lang="en-US" sz="1000" dirty="0"/>
              <a:t>Last Updated: 20 June 2023</a:t>
            </a:r>
            <a:endParaRPr lang="en-US" sz="1000" dirty="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55825838"/>
      </p:ext>
    </p:extLst>
  </p:cSld>
  <p:clrMapOvr>
    <a:masterClrMapping/>
  </p:clrMapOvr>
</p:sld>
</file>

<file path=ppt/theme/theme1.xml><?xml version="1.0" encoding="utf-8"?>
<a:theme xmlns:a="http://schemas.openxmlformats.org/drawingml/2006/main" name="MountSinai">
  <a:themeElements>
    <a:clrScheme name="Mount Sinai">
      <a:dk1>
        <a:srgbClr val="000000"/>
      </a:dk1>
      <a:lt1>
        <a:srgbClr val="FFFFFF"/>
      </a:lt1>
      <a:dk2>
        <a:srgbClr val="221F72"/>
      </a:dk2>
      <a:lt2>
        <a:srgbClr val="FFFFFF"/>
      </a:lt2>
      <a:accent1>
        <a:srgbClr val="00AEEF"/>
      </a:accent1>
      <a:accent2>
        <a:srgbClr val="D80B8C"/>
      </a:accent2>
      <a:accent3>
        <a:srgbClr val="221F72"/>
      </a:accent3>
      <a:accent4>
        <a:srgbClr val="B2B3B2"/>
      </a:accent4>
      <a:accent5>
        <a:srgbClr val="DDDEDD"/>
      </a:accent5>
      <a:accent6>
        <a:srgbClr val="00B9F2"/>
      </a:accent6>
      <a:hlink>
        <a:srgbClr val="767776"/>
      </a:hlink>
      <a:folHlink>
        <a:srgbClr val="777877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9069CFEC8D6014596295413B396E143" ma:contentTypeVersion="6" ma:contentTypeDescription="Create a new document." ma:contentTypeScope="" ma:versionID="29b0f29b33f5eb47a488f3e90f057da5">
  <xsd:schema xmlns:xsd="http://www.w3.org/2001/XMLSchema" xmlns:xs="http://www.w3.org/2001/XMLSchema" xmlns:p="http://schemas.microsoft.com/office/2006/metadata/properties" xmlns:ns2="613481ca-3a26-4e30-be05-fc2e5de39161" xmlns:ns3="c9e7f124-0c80-474b-8717-8937362603c9" targetNamespace="http://schemas.microsoft.com/office/2006/metadata/properties" ma:root="true" ma:fieldsID="15bd1450d04b831cb5f8c29f4d5628e4" ns2:_="" ns3:_="">
    <xsd:import namespace="613481ca-3a26-4e30-be05-fc2e5de39161"/>
    <xsd:import namespace="c9e7f124-0c80-474b-8717-8937362603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Descrip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3481ca-3a26-4e30-be05-fc2e5de391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Description" ma:index="10" nillable="true" ma:displayName="Description" ma:description="Description" ma:format="Dropdown" ma:internalName="Description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e7f124-0c80-474b-8717-8937362603c9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escription xmlns="613481ca-3a26-4e30-be05-fc2e5de39161" xsi:nil="true"/>
  </documentManagement>
</p:properties>
</file>

<file path=customXml/itemProps1.xml><?xml version="1.0" encoding="utf-8"?>
<ds:datastoreItem xmlns:ds="http://schemas.openxmlformats.org/officeDocument/2006/customXml" ds:itemID="{5E958527-57DD-41DD-8E80-4FE431B00E6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1043DB8-73C2-4E19-A029-3DF0B45D9B2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13481ca-3a26-4e30-be05-fc2e5de39161"/>
    <ds:schemaRef ds:uri="c9e7f124-0c80-474b-8717-8937362603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374E246-1726-4F28-A507-F530BC8F9764}">
  <ds:schemaRefs>
    <ds:schemaRef ds:uri="http://schemas.microsoft.com/office/2006/metadata/properties"/>
    <ds:schemaRef ds:uri="http://schemas.microsoft.com/office/infopath/2007/PartnerControls"/>
    <ds:schemaRef ds:uri="613481ca-3a26-4e30-be05-fc2e5de3916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MountSinai</Template>
  <TotalTime>136</TotalTime>
  <Words>1086</Words>
  <Application>Microsoft Office PowerPoint</Application>
  <PresentationFormat>On-screen Show (4:3)</PresentationFormat>
  <Paragraphs>238</Paragraphs>
  <Slides>31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MountSinai</vt:lpstr>
      <vt:lpstr>Advanced Cardiac Life Support (ACLS) for Pharmacists </vt:lpstr>
      <vt:lpstr>PowerPoint Presentation</vt:lpstr>
      <vt:lpstr>Review of  Overhead Codes </vt:lpstr>
      <vt:lpstr>Codes with Potential for Pharmacist Involvement</vt:lpstr>
      <vt:lpstr>Cardiac Arrest Rhythms </vt:lpstr>
      <vt:lpstr>Shockable vs Non-Shockable Rhythms</vt:lpstr>
      <vt:lpstr>Ventricular Tachycardia</vt:lpstr>
      <vt:lpstr>Ventricular Fibrillation</vt:lpstr>
      <vt:lpstr>Asystole and Pulseless Electrical Activity</vt:lpstr>
      <vt:lpstr>ACLS Algorithms </vt:lpstr>
      <vt:lpstr>Cardiac Arrest Algorithm</vt:lpstr>
      <vt:lpstr>H's and T's – Reversible Causes of Cardiac Arrest</vt:lpstr>
      <vt:lpstr>Post Cardiac Arrest Care</vt:lpstr>
      <vt:lpstr>Adult Bradycardia Algorithm</vt:lpstr>
      <vt:lpstr>Adult Tachycardia Algorithm</vt:lpstr>
      <vt:lpstr>Medical Team </vt:lpstr>
      <vt:lpstr>Medical Team Overview</vt:lpstr>
      <vt:lpstr>Crash Cart  Medication Tray </vt:lpstr>
      <vt:lpstr>MSSN Crash Cart Contents</vt:lpstr>
      <vt:lpstr>Patient Case </vt:lpstr>
      <vt:lpstr>Patient Case #1</vt:lpstr>
      <vt:lpstr>Patient Case #1 Continued</vt:lpstr>
      <vt:lpstr>Patient Case #1 Continued</vt:lpstr>
      <vt:lpstr>Patient Case #1 Continued</vt:lpstr>
      <vt:lpstr>Patient Case #1 Continued</vt:lpstr>
      <vt:lpstr>Patient Case #1 Continued</vt:lpstr>
      <vt:lpstr>Patient Case #1 Continued</vt:lpstr>
      <vt:lpstr>Patient Case #2</vt:lpstr>
      <vt:lpstr>Patient Case #2 Continued</vt:lpstr>
      <vt:lpstr>Patient Case #2 Continued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Option 1 Presentation title</dc:title>
  <dc:creator>Scott Santoro</dc:creator>
  <cp:lastModifiedBy>Castle, James</cp:lastModifiedBy>
  <cp:revision>1016</cp:revision>
  <dcterms:created xsi:type="dcterms:W3CDTF">2018-04-09T14:53:48Z</dcterms:created>
  <dcterms:modified xsi:type="dcterms:W3CDTF">2025-07-17T18:51:18Z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0x010100C9069CFEC8D6014596295413B396E143</vt:lpwstr>
  </property>
</Properties>
</file>